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notesSlides/notesSlide6.xml" ContentType="application/vnd.openxmlformats-officedocument.presentationml.notesSlide+xml"/>
  <Override PartName="/ppt/charts/chart5.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charts/chart6.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handoutMasterIdLst>
    <p:handoutMasterId r:id="rId15"/>
  </p:handoutMasterIdLst>
  <p:sldIdLst>
    <p:sldId id="256" r:id="rId5"/>
    <p:sldId id="263" r:id="rId6"/>
    <p:sldId id="269" r:id="rId7"/>
    <p:sldId id="265" r:id="rId8"/>
    <p:sldId id="274" r:id="rId9"/>
    <p:sldId id="264" r:id="rId10"/>
    <p:sldId id="272" r:id="rId11"/>
    <p:sldId id="267" r:id="rId12"/>
    <p:sldId id="27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12" userDrawn="1">
          <p15:clr>
            <a:srgbClr val="A4A3A4"/>
          </p15:clr>
        </p15:guide>
        <p15:guide id="2" pos="3840" userDrawn="1">
          <p15:clr>
            <a:srgbClr val="A4A3A4"/>
          </p15:clr>
        </p15:guide>
        <p15:guide id="3" orient="horz" pos="3984" userDrawn="1">
          <p15:clr>
            <a:srgbClr val="A4A3A4"/>
          </p15:clr>
        </p15:guide>
        <p15:guide id="4" orient="horz" pos="247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E9862"/>
    <a:srgbClr val="B3BC3E"/>
    <a:srgbClr val="FA0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94652" autoAdjust="0"/>
  </p:normalViewPr>
  <p:slideViewPr>
    <p:cSldViewPr snapToGrid="0" showGuides="1">
      <p:cViewPr varScale="1">
        <p:scale>
          <a:sx n="78" d="100"/>
          <a:sy n="78" d="100"/>
        </p:scale>
        <p:origin x="77" y="394"/>
      </p:cViewPr>
      <p:guideLst>
        <p:guide orient="horz" pos="912"/>
        <p:guide pos="3840"/>
        <p:guide orient="horz" pos="3984"/>
        <p:guide orient="horz" pos="2472"/>
      </p:guideLst>
    </p:cSldViewPr>
  </p:slideViewPr>
  <p:notesTextViewPr>
    <p:cViewPr>
      <p:scale>
        <a:sx n="1" d="1"/>
        <a:sy n="1" d="1"/>
      </p:scale>
      <p:origin x="0" y="0"/>
    </p:cViewPr>
  </p:notesTextViewPr>
  <p:notesViewPr>
    <p:cSldViewPr snapToGrid="0">
      <p:cViewPr>
        <p:scale>
          <a:sx n="66" d="100"/>
          <a:sy n="66" d="100"/>
        </p:scale>
        <p:origin x="333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1.xml"/><Relationship Id="rId1" Type="http://schemas.microsoft.com/office/2011/relationships/chartStyle" Target="style1.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manualLayout>
          <c:layoutTarget val="inner"/>
          <c:xMode val="edge"/>
          <c:yMode val="edge"/>
          <c:x val="0.21872799848765734"/>
          <c:y val="0.22695040069660938"/>
          <c:w val="0.74038351577651873"/>
          <c:h val="0.77304959930339057"/>
        </c:manualLayout>
      </c:layout>
      <c:pieChart>
        <c:varyColors val="1"/>
        <c:ser>
          <c:idx val="0"/>
          <c:order val="0"/>
          <c:tx>
            <c:strRef>
              <c:f>Sheet1!$B$1</c:f>
              <c:strCache>
                <c:ptCount val="1"/>
                <c:pt idx="0">
                  <c:v>Sales</c:v>
                </c:pt>
              </c:strCache>
            </c:strRef>
          </c:tx>
          <c:spPr>
            <a:effectLst/>
          </c:spPr>
          <c:dPt>
            <c:idx val="0"/>
            <c:bubble3D val="0"/>
            <c:spPr>
              <a:gradFill rotWithShape="1">
                <a:gsLst>
                  <a:gs pos="0">
                    <a:schemeClr val="accent4">
                      <a:shade val="76000"/>
                      <a:satMod val="103000"/>
                      <a:lumMod val="102000"/>
                      <a:tint val="94000"/>
                    </a:schemeClr>
                  </a:gs>
                  <a:gs pos="50000">
                    <a:schemeClr val="accent4">
                      <a:shade val="76000"/>
                      <a:satMod val="110000"/>
                      <a:lumMod val="100000"/>
                      <a:shade val="100000"/>
                    </a:schemeClr>
                  </a:gs>
                  <a:gs pos="100000">
                    <a:schemeClr val="accent4">
                      <a:shade val="76000"/>
                      <a:lumMod val="99000"/>
                      <a:satMod val="120000"/>
                      <a:shade val="78000"/>
                    </a:schemeClr>
                  </a:gs>
                </a:gsLst>
                <a:lin ang="5400000" scaled="0"/>
              </a:gradFill>
              <a:ln>
                <a:noFill/>
              </a:ln>
              <a:effectLst/>
            </c:spPr>
            <c:extLst>
              <c:ext xmlns:c16="http://schemas.microsoft.com/office/drawing/2014/chart" uri="{C3380CC4-5D6E-409C-BE32-E72D297353CC}">
                <c16:uniqueId val="{00000001-84DA-4F14-B032-5878C90F2246}"/>
              </c:ext>
            </c:extLst>
          </c:dPt>
          <c:dPt>
            <c:idx val="1"/>
            <c:bubble3D val="0"/>
            <c:spPr>
              <a:gradFill rotWithShape="1">
                <a:gsLst>
                  <a:gs pos="0">
                    <a:schemeClr val="accent4">
                      <a:tint val="77000"/>
                      <a:satMod val="103000"/>
                      <a:lumMod val="102000"/>
                      <a:tint val="94000"/>
                    </a:schemeClr>
                  </a:gs>
                  <a:gs pos="50000">
                    <a:schemeClr val="accent4">
                      <a:tint val="77000"/>
                      <a:satMod val="110000"/>
                      <a:lumMod val="100000"/>
                      <a:shade val="100000"/>
                    </a:schemeClr>
                  </a:gs>
                  <a:gs pos="100000">
                    <a:schemeClr val="accent4">
                      <a:tint val="77000"/>
                      <a:lumMod val="99000"/>
                      <a:satMod val="120000"/>
                      <a:shade val="78000"/>
                    </a:schemeClr>
                  </a:gs>
                </a:gsLst>
                <a:lin ang="5400000" scaled="0"/>
              </a:gradFill>
              <a:ln>
                <a:noFill/>
              </a:ln>
              <a:effectLst/>
            </c:spPr>
            <c:extLst>
              <c:ext xmlns:c16="http://schemas.microsoft.com/office/drawing/2014/chart" uri="{C3380CC4-5D6E-409C-BE32-E72D297353CC}">
                <c16:uniqueId val="{00000003-84DA-4F14-B032-5878C90F2246}"/>
              </c:ext>
            </c:extLst>
          </c:dPt>
          <c:cat>
            <c:strRef>
              <c:f>Sheet1!$A$2:$A$3</c:f>
              <c:strCache>
                <c:ptCount val="2"/>
                <c:pt idx="0">
                  <c:v>1st Qtr</c:v>
                </c:pt>
                <c:pt idx="1">
                  <c:v>2nd Qtr</c:v>
                </c:pt>
              </c:strCache>
            </c:strRef>
          </c:cat>
          <c:val>
            <c:numRef>
              <c:f>Sheet1!$B$2:$B$3</c:f>
              <c:numCache>
                <c:formatCode>General</c:formatCode>
                <c:ptCount val="2"/>
                <c:pt idx="0">
                  <c:v>5</c:v>
                </c:pt>
                <c:pt idx="1">
                  <c:v>88</c:v>
                </c:pt>
              </c:numCache>
            </c:numRef>
          </c:val>
          <c:extLst>
            <c:ext xmlns:c16="http://schemas.microsoft.com/office/drawing/2014/chart" uri="{C3380CC4-5D6E-409C-BE32-E72D297353CC}">
              <c16:uniqueId val="{00000004-84DA-4F14-B032-5878C90F2246}"/>
            </c:ext>
          </c:extLst>
        </c:ser>
        <c:dLbls>
          <c:showLegendKey val="0"/>
          <c:showVal val="0"/>
          <c:showCatName val="0"/>
          <c:showSerName val="0"/>
          <c:showPercent val="0"/>
          <c:showBubbleSize val="0"/>
          <c:showLeaderLines val="0"/>
        </c:dLbls>
        <c:firstSliceAng val="0"/>
      </c:pieChart>
      <c:spPr>
        <a:noFill/>
        <a:ln>
          <a:noFill/>
        </a:ln>
        <a:effectLst/>
      </c:spPr>
    </c:plotArea>
    <c:plotVisOnly val="1"/>
    <c:dispBlanksAs val="zero"/>
    <c:showDLblsOverMax val="0"/>
  </c:chart>
  <c:spPr>
    <a:noFill/>
    <a:ln w="6350" cap="flat" cmpd="sng" algn="ctr">
      <a:noFill/>
      <a:prstDash val="solid"/>
      <a:miter lim="800000"/>
    </a:ln>
    <a:effectLst/>
  </c:spPr>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manualLayout>
          <c:layoutTarget val="inner"/>
          <c:xMode val="edge"/>
          <c:yMode val="edge"/>
          <c:x val="0.21872799848765734"/>
          <c:y val="0.22695040069660938"/>
          <c:w val="0.74038351577651873"/>
          <c:h val="0.77304959930339057"/>
        </c:manualLayout>
      </c:layout>
      <c:pieChart>
        <c:varyColors val="1"/>
        <c:ser>
          <c:idx val="0"/>
          <c:order val="0"/>
          <c:tx>
            <c:strRef>
              <c:f>Sheet1!$B$1</c:f>
              <c:strCache>
                <c:ptCount val="1"/>
                <c:pt idx="0">
                  <c:v>Sales</c:v>
                </c:pt>
              </c:strCache>
            </c:strRef>
          </c:tx>
          <c:spPr>
            <a:effectLst/>
          </c:spPr>
          <c:dPt>
            <c:idx val="0"/>
            <c:bubble3D val="0"/>
            <c:spPr>
              <a:gradFill rotWithShape="1">
                <a:gsLst>
                  <a:gs pos="0">
                    <a:schemeClr val="accent4">
                      <a:shade val="65000"/>
                      <a:satMod val="103000"/>
                      <a:lumMod val="102000"/>
                      <a:tint val="94000"/>
                    </a:schemeClr>
                  </a:gs>
                  <a:gs pos="50000">
                    <a:schemeClr val="accent4">
                      <a:shade val="65000"/>
                      <a:satMod val="110000"/>
                      <a:lumMod val="100000"/>
                      <a:shade val="100000"/>
                    </a:schemeClr>
                  </a:gs>
                  <a:gs pos="100000">
                    <a:schemeClr val="accent4">
                      <a:shade val="65000"/>
                      <a:lumMod val="99000"/>
                      <a:satMod val="120000"/>
                      <a:shade val="78000"/>
                    </a:schemeClr>
                  </a:gs>
                </a:gsLst>
                <a:lin ang="5400000" scaled="0"/>
              </a:gradFill>
              <a:ln>
                <a:noFill/>
              </a:ln>
              <a:effectLst/>
            </c:spPr>
            <c:extLst>
              <c:ext xmlns:c16="http://schemas.microsoft.com/office/drawing/2014/chart" uri="{C3380CC4-5D6E-409C-BE32-E72D297353CC}">
                <c16:uniqueId val="{00000001-6793-4BF6-AF88-78576DFFCE3E}"/>
              </c:ext>
            </c:extLst>
          </c:dPt>
          <c:dPt>
            <c:idx val="1"/>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c:spPr>
            <c:extLst>
              <c:ext xmlns:c16="http://schemas.microsoft.com/office/drawing/2014/chart" uri="{C3380CC4-5D6E-409C-BE32-E72D297353CC}">
                <c16:uniqueId val="{00000003-6793-4BF6-AF88-78576DFFCE3E}"/>
              </c:ext>
            </c:extLst>
          </c:dPt>
          <c:dPt>
            <c:idx val="2"/>
            <c:bubble3D val="0"/>
            <c:spPr>
              <a:gradFill rotWithShape="1">
                <a:gsLst>
                  <a:gs pos="0">
                    <a:schemeClr val="accent4">
                      <a:tint val="65000"/>
                      <a:satMod val="103000"/>
                      <a:lumMod val="102000"/>
                      <a:tint val="94000"/>
                    </a:schemeClr>
                  </a:gs>
                  <a:gs pos="50000">
                    <a:schemeClr val="accent4">
                      <a:tint val="65000"/>
                      <a:satMod val="110000"/>
                      <a:lumMod val="100000"/>
                      <a:shade val="100000"/>
                    </a:schemeClr>
                  </a:gs>
                  <a:gs pos="100000">
                    <a:schemeClr val="accent4">
                      <a:tint val="65000"/>
                      <a:lumMod val="99000"/>
                      <a:satMod val="120000"/>
                      <a:shade val="78000"/>
                    </a:schemeClr>
                  </a:gs>
                </a:gsLst>
                <a:lin ang="5400000" scaled="0"/>
              </a:gradFill>
              <a:ln>
                <a:noFill/>
              </a:ln>
              <a:effectLst/>
            </c:spPr>
            <c:extLst>
              <c:ext xmlns:c16="http://schemas.microsoft.com/office/drawing/2014/chart" uri="{C3380CC4-5D6E-409C-BE32-E72D297353CC}">
                <c16:uniqueId val="{00000005-4255-41A5-89F4-E2D76121E375}"/>
              </c:ext>
            </c:extLst>
          </c:dPt>
          <c:cat>
            <c:strRef>
              <c:f>Sheet1!$A$2:$A$4</c:f>
              <c:strCache>
                <c:ptCount val="2"/>
                <c:pt idx="0">
                  <c:v>1st Qtr</c:v>
                </c:pt>
                <c:pt idx="1">
                  <c:v>2nd Qtr</c:v>
                </c:pt>
              </c:strCache>
            </c:strRef>
          </c:cat>
          <c:val>
            <c:numRef>
              <c:f>Sheet1!$B$2:$B$4</c:f>
              <c:numCache>
                <c:formatCode>General</c:formatCode>
                <c:ptCount val="3"/>
                <c:pt idx="0">
                  <c:v>90</c:v>
                </c:pt>
                <c:pt idx="1">
                  <c:v>10</c:v>
                </c:pt>
              </c:numCache>
            </c:numRef>
          </c:val>
          <c:extLst>
            <c:ext xmlns:c16="http://schemas.microsoft.com/office/drawing/2014/chart" uri="{C3380CC4-5D6E-409C-BE32-E72D297353CC}">
              <c16:uniqueId val="{00000004-6793-4BF6-AF88-78576DFFCE3E}"/>
            </c:ext>
          </c:extLst>
        </c:ser>
        <c:dLbls>
          <c:showLegendKey val="0"/>
          <c:showVal val="0"/>
          <c:showCatName val="0"/>
          <c:showSerName val="0"/>
          <c:showPercent val="0"/>
          <c:showBubbleSize val="0"/>
          <c:showLeaderLines val="0"/>
        </c:dLbls>
        <c:firstSliceAng val="0"/>
      </c:pieChart>
      <c:spPr>
        <a:noFill/>
        <a:ln>
          <a:noFill/>
        </a:ln>
        <a:effectLst/>
      </c:spPr>
    </c:plotArea>
    <c:plotVisOnly val="1"/>
    <c:dispBlanksAs val="zero"/>
    <c:showDLblsOverMax val="0"/>
  </c:chart>
  <c:spPr>
    <a:noFill/>
    <a:ln w="6350" cap="flat" cmpd="sng" algn="ctr">
      <a:noFill/>
      <a:prstDash val="solid"/>
      <a:miter lim="800000"/>
    </a:ln>
    <a:effectLst/>
  </c:spPr>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manualLayout>
          <c:layoutTarget val="inner"/>
          <c:xMode val="edge"/>
          <c:yMode val="edge"/>
          <c:x val="0.21872799848765734"/>
          <c:y val="0.22695040069660938"/>
          <c:w val="0.74038351577651873"/>
          <c:h val="0.77304959930339057"/>
        </c:manualLayout>
      </c:layout>
      <c:pieChart>
        <c:varyColors val="1"/>
        <c:ser>
          <c:idx val="0"/>
          <c:order val="0"/>
          <c:tx>
            <c:strRef>
              <c:f>Sheet1!$B$1</c:f>
              <c:strCache>
                <c:ptCount val="1"/>
                <c:pt idx="0">
                  <c:v>Sales</c:v>
                </c:pt>
              </c:strCache>
            </c:strRef>
          </c:tx>
          <c:spPr>
            <a:effectLst/>
          </c:spPr>
          <c:dPt>
            <c:idx val="0"/>
            <c:bubble3D val="0"/>
            <c:spPr>
              <a:gradFill rotWithShape="1">
                <a:gsLst>
                  <a:gs pos="0">
                    <a:schemeClr val="accent4">
                      <a:shade val="76000"/>
                      <a:satMod val="103000"/>
                      <a:lumMod val="102000"/>
                      <a:tint val="94000"/>
                    </a:schemeClr>
                  </a:gs>
                  <a:gs pos="50000">
                    <a:schemeClr val="accent4">
                      <a:shade val="76000"/>
                      <a:satMod val="110000"/>
                      <a:lumMod val="100000"/>
                      <a:shade val="100000"/>
                    </a:schemeClr>
                  </a:gs>
                  <a:gs pos="100000">
                    <a:schemeClr val="accent4">
                      <a:shade val="76000"/>
                      <a:lumMod val="99000"/>
                      <a:satMod val="120000"/>
                      <a:shade val="78000"/>
                    </a:schemeClr>
                  </a:gs>
                </a:gsLst>
                <a:lin ang="5400000" scaled="0"/>
              </a:gradFill>
              <a:ln>
                <a:noFill/>
              </a:ln>
              <a:effectLst/>
            </c:spPr>
            <c:extLst>
              <c:ext xmlns:c16="http://schemas.microsoft.com/office/drawing/2014/chart" uri="{C3380CC4-5D6E-409C-BE32-E72D297353CC}">
                <c16:uniqueId val="{00000001-3861-4428-A334-DF3554EFBDBD}"/>
              </c:ext>
            </c:extLst>
          </c:dPt>
          <c:dPt>
            <c:idx val="1"/>
            <c:bubble3D val="0"/>
            <c:spPr>
              <a:gradFill rotWithShape="1">
                <a:gsLst>
                  <a:gs pos="0">
                    <a:schemeClr val="accent4">
                      <a:tint val="77000"/>
                      <a:satMod val="103000"/>
                      <a:lumMod val="102000"/>
                      <a:tint val="94000"/>
                    </a:schemeClr>
                  </a:gs>
                  <a:gs pos="50000">
                    <a:schemeClr val="accent4">
                      <a:tint val="77000"/>
                      <a:satMod val="110000"/>
                      <a:lumMod val="100000"/>
                      <a:shade val="100000"/>
                    </a:schemeClr>
                  </a:gs>
                  <a:gs pos="100000">
                    <a:schemeClr val="accent4">
                      <a:tint val="77000"/>
                      <a:lumMod val="99000"/>
                      <a:satMod val="120000"/>
                      <a:shade val="78000"/>
                    </a:schemeClr>
                  </a:gs>
                </a:gsLst>
                <a:lin ang="5400000" scaled="0"/>
              </a:gradFill>
              <a:ln>
                <a:noFill/>
              </a:ln>
              <a:effectLst/>
            </c:spPr>
            <c:extLst>
              <c:ext xmlns:c16="http://schemas.microsoft.com/office/drawing/2014/chart" uri="{C3380CC4-5D6E-409C-BE32-E72D297353CC}">
                <c16:uniqueId val="{00000003-3861-4428-A334-DF3554EFBDBD}"/>
              </c:ext>
            </c:extLst>
          </c:dPt>
          <c:cat>
            <c:strRef>
              <c:f>Sheet1!$A$2:$A$3</c:f>
              <c:strCache>
                <c:ptCount val="2"/>
                <c:pt idx="0">
                  <c:v>1st Qtr</c:v>
                </c:pt>
                <c:pt idx="1">
                  <c:v>2nd Qtr</c:v>
                </c:pt>
              </c:strCache>
            </c:strRef>
          </c:cat>
          <c:val>
            <c:numRef>
              <c:f>Sheet1!$B$2:$B$3</c:f>
              <c:numCache>
                <c:formatCode>General</c:formatCode>
                <c:ptCount val="2"/>
                <c:pt idx="0">
                  <c:v>10</c:v>
                </c:pt>
                <c:pt idx="1">
                  <c:v>90</c:v>
                </c:pt>
              </c:numCache>
            </c:numRef>
          </c:val>
          <c:extLst>
            <c:ext xmlns:c16="http://schemas.microsoft.com/office/drawing/2014/chart" uri="{C3380CC4-5D6E-409C-BE32-E72D297353CC}">
              <c16:uniqueId val="{00000004-3861-4428-A334-DF3554EFBDBD}"/>
            </c:ext>
          </c:extLst>
        </c:ser>
        <c:dLbls>
          <c:showLegendKey val="0"/>
          <c:showVal val="0"/>
          <c:showCatName val="0"/>
          <c:showSerName val="0"/>
          <c:showPercent val="0"/>
          <c:showBubbleSize val="0"/>
          <c:showLeaderLines val="0"/>
        </c:dLbls>
        <c:firstSliceAng val="0"/>
      </c:pieChart>
      <c:spPr>
        <a:noFill/>
        <a:ln>
          <a:noFill/>
        </a:ln>
        <a:effectLst/>
      </c:spPr>
    </c:plotArea>
    <c:plotVisOnly val="1"/>
    <c:dispBlanksAs val="zero"/>
    <c:showDLblsOverMax val="0"/>
  </c:chart>
  <c:spPr>
    <a:noFill/>
    <a:ln w="6350" cap="flat" cmpd="sng" algn="ctr">
      <a:noFill/>
      <a:prstDash val="solid"/>
      <a:miter lim="800000"/>
    </a:ln>
    <a:effectLst/>
  </c:spPr>
  <c:txPr>
    <a:bodyPr/>
    <a:lstStyle/>
    <a:p>
      <a:pPr>
        <a:defRPr sz="1800"/>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manualLayout>
          <c:layoutTarget val="inner"/>
          <c:xMode val="edge"/>
          <c:yMode val="edge"/>
          <c:x val="0.21872799848765734"/>
          <c:y val="0.22695040069660938"/>
          <c:w val="0.74038351577651873"/>
          <c:h val="0.77304959930339057"/>
        </c:manualLayout>
      </c:layout>
      <c:pieChart>
        <c:varyColors val="1"/>
        <c:ser>
          <c:idx val="0"/>
          <c:order val="0"/>
          <c:tx>
            <c:strRef>
              <c:f>Sheet1!$B$1</c:f>
              <c:strCache>
                <c:ptCount val="1"/>
                <c:pt idx="0">
                  <c:v>Sales</c:v>
                </c:pt>
              </c:strCache>
            </c:strRef>
          </c:tx>
          <c:spPr>
            <a:effectLst/>
          </c:spPr>
          <c:dPt>
            <c:idx val="0"/>
            <c:bubble3D val="0"/>
            <c:spPr>
              <a:gradFill rotWithShape="1">
                <a:gsLst>
                  <a:gs pos="0">
                    <a:schemeClr val="accent4">
                      <a:shade val="76000"/>
                      <a:satMod val="103000"/>
                      <a:lumMod val="102000"/>
                      <a:tint val="94000"/>
                    </a:schemeClr>
                  </a:gs>
                  <a:gs pos="50000">
                    <a:schemeClr val="accent4">
                      <a:shade val="76000"/>
                      <a:satMod val="110000"/>
                      <a:lumMod val="100000"/>
                      <a:shade val="100000"/>
                    </a:schemeClr>
                  </a:gs>
                  <a:gs pos="100000">
                    <a:schemeClr val="accent4">
                      <a:shade val="76000"/>
                      <a:lumMod val="99000"/>
                      <a:satMod val="120000"/>
                      <a:shade val="78000"/>
                    </a:schemeClr>
                  </a:gs>
                </a:gsLst>
                <a:lin ang="5400000" scaled="0"/>
              </a:gradFill>
              <a:ln>
                <a:noFill/>
              </a:ln>
              <a:effectLst/>
            </c:spPr>
            <c:extLst>
              <c:ext xmlns:c16="http://schemas.microsoft.com/office/drawing/2014/chart" uri="{C3380CC4-5D6E-409C-BE32-E72D297353CC}">
                <c16:uniqueId val="{00000001-557B-418F-9201-54811E3C904D}"/>
              </c:ext>
            </c:extLst>
          </c:dPt>
          <c:dPt>
            <c:idx val="1"/>
            <c:bubble3D val="0"/>
            <c:spPr>
              <a:gradFill rotWithShape="1">
                <a:gsLst>
                  <a:gs pos="0">
                    <a:schemeClr val="accent4">
                      <a:tint val="77000"/>
                      <a:satMod val="103000"/>
                      <a:lumMod val="102000"/>
                      <a:tint val="94000"/>
                    </a:schemeClr>
                  </a:gs>
                  <a:gs pos="50000">
                    <a:schemeClr val="accent4">
                      <a:tint val="77000"/>
                      <a:satMod val="110000"/>
                      <a:lumMod val="100000"/>
                      <a:shade val="100000"/>
                    </a:schemeClr>
                  </a:gs>
                  <a:gs pos="100000">
                    <a:schemeClr val="accent4">
                      <a:tint val="77000"/>
                      <a:lumMod val="99000"/>
                      <a:satMod val="120000"/>
                      <a:shade val="78000"/>
                    </a:schemeClr>
                  </a:gs>
                </a:gsLst>
                <a:lin ang="5400000" scaled="0"/>
              </a:gradFill>
              <a:ln>
                <a:noFill/>
              </a:ln>
              <a:effectLst/>
            </c:spPr>
            <c:extLst>
              <c:ext xmlns:c16="http://schemas.microsoft.com/office/drawing/2014/chart" uri="{C3380CC4-5D6E-409C-BE32-E72D297353CC}">
                <c16:uniqueId val="{00000003-557B-418F-9201-54811E3C904D}"/>
              </c:ext>
            </c:extLst>
          </c:dPt>
          <c:cat>
            <c:strRef>
              <c:f>Sheet1!$A$2:$A$3</c:f>
              <c:strCache>
                <c:ptCount val="2"/>
                <c:pt idx="0">
                  <c:v>1st Qtr</c:v>
                </c:pt>
                <c:pt idx="1">
                  <c:v>2nd Qtr</c:v>
                </c:pt>
              </c:strCache>
            </c:strRef>
          </c:cat>
          <c:val>
            <c:numRef>
              <c:f>Sheet1!$B$2:$B$3</c:f>
              <c:numCache>
                <c:formatCode>General</c:formatCode>
                <c:ptCount val="2"/>
                <c:pt idx="0">
                  <c:v>5</c:v>
                </c:pt>
                <c:pt idx="1">
                  <c:v>88</c:v>
                </c:pt>
              </c:numCache>
            </c:numRef>
          </c:val>
          <c:extLst>
            <c:ext xmlns:c16="http://schemas.microsoft.com/office/drawing/2014/chart" uri="{C3380CC4-5D6E-409C-BE32-E72D297353CC}">
              <c16:uniqueId val="{00000004-557B-418F-9201-54811E3C904D}"/>
            </c:ext>
          </c:extLst>
        </c:ser>
        <c:dLbls>
          <c:showLegendKey val="0"/>
          <c:showVal val="0"/>
          <c:showCatName val="0"/>
          <c:showSerName val="0"/>
          <c:showPercent val="0"/>
          <c:showBubbleSize val="0"/>
          <c:showLeaderLines val="0"/>
        </c:dLbls>
        <c:firstSliceAng val="0"/>
      </c:pieChart>
      <c:spPr>
        <a:noFill/>
        <a:ln>
          <a:noFill/>
        </a:ln>
        <a:effectLst/>
      </c:spPr>
    </c:plotArea>
    <c:plotVisOnly val="1"/>
    <c:dispBlanksAs val="zero"/>
    <c:showDLblsOverMax val="0"/>
  </c:chart>
  <c:spPr>
    <a:noFill/>
    <a:ln w="6350" cap="flat" cmpd="sng" algn="ctr">
      <a:noFill/>
      <a:prstDash val="solid"/>
      <a:miter lim="800000"/>
    </a:ln>
    <a:effectLst/>
  </c:spPr>
  <c:txPr>
    <a:bodyPr/>
    <a:lstStyle/>
    <a:p>
      <a:pPr>
        <a:defRPr sz="1800"/>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0" baseline="0">
                <a:solidFill>
                  <a:schemeClr val="tx1"/>
                </a:solidFill>
                <a:latin typeface="+mn-lt"/>
                <a:ea typeface="+mn-ea"/>
                <a:cs typeface="+mn-cs"/>
              </a:defRPr>
            </a:pPr>
            <a:r>
              <a:rPr lang="en-US" sz="1600" b="0" dirty="0">
                <a:solidFill>
                  <a:schemeClr val="tx1"/>
                </a:solidFill>
                <a:latin typeface="+mn-lt"/>
              </a:rPr>
              <a:t>Automation</a:t>
            </a:r>
            <a:r>
              <a:rPr lang="en-US" sz="1600" b="0" baseline="0" dirty="0">
                <a:solidFill>
                  <a:schemeClr val="tx1"/>
                </a:solidFill>
                <a:latin typeface="+mn-lt"/>
              </a:rPr>
              <a:t> Scripts and Executions</a:t>
            </a:r>
            <a:endParaRPr lang="en-US" sz="1600" b="0" dirty="0">
              <a:solidFill>
                <a:schemeClr val="tx1"/>
              </a:solidFill>
              <a:latin typeface="+mn-lt"/>
            </a:endParaRPr>
          </a:p>
        </c:rich>
      </c:tx>
      <c:overlay val="0"/>
      <c:spPr>
        <a:noFill/>
        <a:ln>
          <a:noFill/>
        </a:ln>
        <a:effectLst/>
      </c:spPr>
      <c:txPr>
        <a:bodyPr rot="0" spcFirstLastPara="1" vertOverflow="ellipsis" vert="horz" wrap="square" anchor="ctr" anchorCtr="1"/>
        <a:lstStyle/>
        <a:p>
          <a:pPr>
            <a:defRPr sz="1600" b="0" i="0" u="none" strike="noStrike" kern="1200" spc="0" baseline="0">
              <a:solidFill>
                <a:schemeClr val="tx1"/>
              </a:solidFill>
              <a:latin typeface="+mn-lt"/>
              <a:ea typeface="+mn-ea"/>
              <a:cs typeface="+mn-cs"/>
            </a:defRPr>
          </a:pPr>
          <a:endParaRPr lang="en-US"/>
        </a:p>
      </c:txPr>
    </c:title>
    <c:autoTitleDeleted val="0"/>
    <c:plotArea>
      <c:layout/>
      <c:areaChart>
        <c:grouping val="stacked"/>
        <c:varyColors val="0"/>
        <c:ser>
          <c:idx val="0"/>
          <c:order val="0"/>
          <c:tx>
            <c:strRef>
              <c:f>Sheet1!$B$1</c:f>
              <c:strCache>
                <c:ptCount val="1"/>
                <c:pt idx="0">
                  <c:v>Automation Execution(Multiply by 10)</c:v>
                </c:pt>
              </c:strCache>
            </c:strRef>
          </c:tx>
          <c:spPr>
            <a:solidFill>
              <a:schemeClr val="tx2"/>
            </a:solidFill>
            <a:ln>
              <a:noFill/>
            </a:ln>
            <a:effectLst>
              <a:outerShdw blurRad="25400" dist="38100" dir="2400000" algn="ctr" rotWithShape="0">
                <a:srgbClr val="000000">
                  <a:alpha val="10000"/>
                </a:srgbClr>
              </a:outerShdw>
            </a:effectLst>
          </c:spPr>
          <c:dLbls>
            <c:dLbl>
              <c:idx val="0"/>
              <c:layout>
                <c:manualLayout>
                  <c:x val="-2.1001317429563259E-17"/>
                  <c:y val="-3.9539166346254234E-2"/>
                </c:manualLayout>
              </c:layout>
              <c:tx>
                <c:rich>
                  <a:bodyPr/>
                  <a:lstStyle/>
                  <a:p>
                    <a:fld id="{BF290216-46BA-4839-BC87-6684EA8EEC52}" type="VALUE">
                      <a:rPr lang="en-US" b="0" u="none"/>
                      <a:pPr/>
                      <a:t>[VALUE]</a:t>
                    </a:fld>
                    <a:endParaRPr lang="en-IN"/>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BD09-4DA0-B3C6-50773E93E00E}"/>
                </c:ext>
              </c:extLst>
            </c:dLbl>
            <c:dLbl>
              <c:idx val="2"/>
              <c:layout>
                <c:manualLayout>
                  <c:x val="1.6037554938547662E-2"/>
                  <c:y val="-0.15250821304983736"/>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BD09-4DA0-B3C6-50773E93E00E}"/>
                </c:ext>
              </c:extLst>
            </c:dLbl>
            <c:dLbl>
              <c:idx val="3"/>
              <c:layout>
                <c:manualLayout>
                  <c:x val="1.1455396384676901E-2"/>
                  <c:y val="-8.472678502768732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BD09-4DA0-B3C6-50773E93E00E}"/>
                </c:ext>
              </c:extLst>
            </c:dLbl>
            <c:spPr>
              <a:solidFill>
                <a:schemeClr val="lt1"/>
              </a:solidFill>
              <a:ln>
                <a:solidFill>
                  <a:schemeClr val="dk1">
                    <a:lumMod val="25000"/>
                    <a:lumOff val="75000"/>
                  </a:schemeClr>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ETL Automation</c:v>
                </c:pt>
                <c:pt idx="1">
                  <c:v>UI Automation</c:v>
                </c:pt>
                <c:pt idx="2">
                  <c:v>API Automation</c:v>
                </c:pt>
                <c:pt idx="3">
                  <c:v>Database Automation</c:v>
                </c:pt>
              </c:strCache>
            </c:strRef>
          </c:cat>
          <c:val>
            <c:numRef>
              <c:f>Sheet1!$B$2:$B$5</c:f>
              <c:numCache>
                <c:formatCode>General</c:formatCode>
                <c:ptCount val="4"/>
                <c:pt idx="0">
                  <c:v>280.89999999999998</c:v>
                </c:pt>
                <c:pt idx="1">
                  <c:v>250.9</c:v>
                </c:pt>
                <c:pt idx="2">
                  <c:v>10</c:v>
                </c:pt>
                <c:pt idx="3">
                  <c:v>80.900000000000006</c:v>
                </c:pt>
              </c:numCache>
            </c:numRef>
          </c:val>
          <c:extLst>
            <c:ext xmlns:c16="http://schemas.microsoft.com/office/drawing/2014/chart" uri="{C3380CC4-5D6E-409C-BE32-E72D297353CC}">
              <c16:uniqueId val="{00000000-BE7B-4365-8A28-E468A071A68C}"/>
            </c:ext>
          </c:extLst>
        </c:ser>
        <c:ser>
          <c:idx val="1"/>
          <c:order val="1"/>
          <c:tx>
            <c:strRef>
              <c:f>Sheet1!$C$1</c:f>
              <c:strCache>
                <c:ptCount val="1"/>
                <c:pt idx="0">
                  <c:v>Manual Executions</c:v>
                </c:pt>
              </c:strCache>
            </c:strRef>
          </c:tx>
          <c:spPr>
            <a:solidFill>
              <a:schemeClr val="accent1"/>
            </a:solidFill>
            <a:ln>
              <a:noFill/>
            </a:ln>
            <a:effectLst>
              <a:outerShdw blurRad="25400" dist="38100" dir="2400000" algn="ctr" rotWithShape="0">
                <a:srgbClr val="000000">
                  <a:alpha val="10000"/>
                </a:srgbClr>
              </a:outerShdw>
            </a:effectLst>
          </c:spPr>
          <c:cat>
            <c:strRef>
              <c:f>Sheet1!$A$2:$A$5</c:f>
              <c:strCache>
                <c:ptCount val="4"/>
                <c:pt idx="0">
                  <c:v>ETL Automation</c:v>
                </c:pt>
                <c:pt idx="1">
                  <c:v>UI Automation</c:v>
                </c:pt>
                <c:pt idx="2">
                  <c:v>API Automation</c:v>
                </c:pt>
                <c:pt idx="3">
                  <c:v>Database Automation</c:v>
                </c:pt>
              </c:strCache>
            </c:strRef>
          </c:cat>
          <c:val>
            <c:numRef>
              <c:f>Sheet1!$C$2:$C$5</c:f>
              <c:numCache>
                <c:formatCode>General</c:formatCode>
                <c:ptCount val="4"/>
                <c:pt idx="0">
                  <c:v>20</c:v>
                </c:pt>
                <c:pt idx="1">
                  <c:v>90</c:v>
                </c:pt>
                <c:pt idx="2">
                  <c:v>30</c:v>
                </c:pt>
                <c:pt idx="3">
                  <c:v>10</c:v>
                </c:pt>
              </c:numCache>
            </c:numRef>
          </c:val>
          <c:extLst>
            <c:ext xmlns:c16="http://schemas.microsoft.com/office/drawing/2014/chart" uri="{C3380CC4-5D6E-409C-BE32-E72D297353CC}">
              <c16:uniqueId val="{00000001-BE7B-4365-8A28-E468A071A68C}"/>
            </c:ext>
          </c:extLst>
        </c:ser>
        <c:dLbls>
          <c:showLegendKey val="0"/>
          <c:showVal val="0"/>
          <c:showCatName val="0"/>
          <c:showSerName val="0"/>
          <c:showPercent val="0"/>
          <c:showBubbleSize val="0"/>
        </c:dLbls>
        <c:axId val="267743136"/>
        <c:axId val="267735688"/>
      </c:areaChart>
      <c:barChart>
        <c:barDir val="col"/>
        <c:grouping val="clustered"/>
        <c:varyColors val="0"/>
        <c:ser>
          <c:idx val="2"/>
          <c:order val="2"/>
          <c:tx>
            <c:strRef>
              <c:f>Sheet1!$D$1</c:f>
              <c:strCache>
                <c:ptCount val="1"/>
                <c:pt idx="0">
                  <c:v>No Of Scripts</c:v>
                </c:pt>
              </c:strCache>
            </c:strRef>
          </c:tx>
          <c:spPr>
            <a:solidFill>
              <a:schemeClr val="tx2">
                <a:lumMod val="60000"/>
                <a:lumOff val="40000"/>
              </a:schemeClr>
            </a:solidFill>
            <a:ln>
              <a:noFill/>
            </a:ln>
            <a:effectLst>
              <a:outerShdw blurRad="25400" dist="38100" dir="2400000" algn="ctr" rotWithShape="0">
                <a:srgbClr val="000000">
                  <a:alpha val="10000"/>
                </a:srgbClr>
              </a:outerShdw>
            </a:effectLst>
          </c:spPr>
          <c:invertIfNegative val="0"/>
          <c:dLbls>
            <c:dLbl>
              <c:idx val="2"/>
              <c:layout>
                <c:manualLayout>
                  <c:x val="7.1023457584996869E-2"/>
                  <c:y val="-5.366029718420203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BD09-4DA0-B3C6-50773E93E00E}"/>
                </c:ext>
              </c:extLst>
            </c:dLbl>
            <c:spPr>
              <a:solidFill>
                <a:schemeClr val="lt1"/>
              </a:solidFill>
              <a:ln>
                <a:solidFill>
                  <a:schemeClr val="dk1">
                    <a:lumMod val="25000"/>
                    <a:lumOff val="75000"/>
                  </a:schemeClr>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ETL Automation</c:v>
                </c:pt>
                <c:pt idx="1">
                  <c:v>UI Automation</c:v>
                </c:pt>
                <c:pt idx="2">
                  <c:v>API Automation</c:v>
                </c:pt>
                <c:pt idx="3">
                  <c:v>Database Automation</c:v>
                </c:pt>
              </c:strCache>
            </c:strRef>
          </c:cat>
          <c:val>
            <c:numRef>
              <c:f>Sheet1!$D$2:$D$5</c:f>
              <c:numCache>
                <c:formatCode>General</c:formatCode>
                <c:ptCount val="4"/>
                <c:pt idx="0">
                  <c:v>76</c:v>
                </c:pt>
                <c:pt idx="1">
                  <c:v>13</c:v>
                </c:pt>
                <c:pt idx="2">
                  <c:v>2</c:v>
                </c:pt>
                <c:pt idx="3">
                  <c:v>8</c:v>
                </c:pt>
              </c:numCache>
            </c:numRef>
          </c:val>
          <c:extLst>
            <c:ext xmlns:c16="http://schemas.microsoft.com/office/drawing/2014/chart" uri="{C3380CC4-5D6E-409C-BE32-E72D297353CC}">
              <c16:uniqueId val="{00000002-BE7B-4365-8A28-E468A071A68C}"/>
            </c:ext>
          </c:extLst>
        </c:ser>
        <c:dLbls>
          <c:showLegendKey val="0"/>
          <c:showVal val="0"/>
          <c:showCatName val="0"/>
          <c:showSerName val="0"/>
          <c:showPercent val="0"/>
          <c:showBubbleSize val="0"/>
        </c:dLbls>
        <c:gapWidth val="219"/>
        <c:overlap val="-27"/>
        <c:axId val="267743136"/>
        <c:axId val="267735688"/>
      </c:barChart>
      <c:catAx>
        <c:axId val="2677431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267735688"/>
        <c:crosses val="autoZero"/>
        <c:auto val="1"/>
        <c:lblAlgn val="ctr"/>
        <c:lblOffset val="100"/>
        <c:noMultiLvlLbl val="0"/>
      </c:catAx>
      <c:valAx>
        <c:axId val="2677356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j-lt"/>
                <a:ea typeface="+mn-ea"/>
                <a:cs typeface="+mn-cs"/>
              </a:defRPr>
            </a:pPr>
            <a:endParaRPr lang="en-US"/>
          </a:p>
        </c:txPr>
        <c:crossAx val="2677431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4844945207907843"/>
          <c:y val="3.0658145004467046E-2"/>
          <c:w val="0.75155054792092157"/>
          <c:h val="0.87736741998213186"/>
        </c:manualLayout>
      </c:layout>
      <c:barChart>
        <c:barDir val="bar"/>
        <c:grouping val="clustered"/>
        <c:varyColors val="0"/>
        <c:ser>
          <c:idx val="0"/>
          <c:order val="0"/>
          <c:tx>
            <c:strRef>
              <c:f>Sheet1!$B$1</c:f>
              <c:strCache>
                <c:ptCount val="1"/>
                <c:pt idx="0">
                  <c:v>Automation Executions</c:v>
                </c:pt>
              </c:strCache>
            </c:strRef>
          </c:tx>
          <c:spPr>
            <a:solidFill>
              <a:schemeClr val="tx1">
                <a:lumMod val="75000"/>
                <a:lumOff val="2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ETL Testing</c:v>
                </c:pt>
                <c:pt idx="1">
                  <c:v>UI Testing</c:v>
                </c:pt>
                <c:pt idx="2">
                  <c:v>Database Testing</c:v>
                </c:pt>
                <c:pt idx="3">
                  <c:v>API Testing</c:v>
                </c:pt>
              </c:strCache>
            </c:strRef>
          </c:cat>
          <c:val>
            <c:numRef>
              <c:f>Sheet1!$B$2:$B$5</c:f>
              <c:numCache>
                <c:formatCode>General</c:formatCode>
                <c:ptCount val="4"/>
                <c:pt idx="0">
                  <c:v>20</c:v>
                </c:pt>
                <c:pt idx="1">
                  <c:v>20</c:v>
                </c:pt>
                <c:pt idx="2">
                  <c:v>12</c:v>
                </c:pt>
                <c:pt idx="3">
                  <c:v>4</c:v>
                </c:pt>
              </c:numCache>
            </c:numRef>
          </c:val>
          <c:extLst>
            <c:ext xmlns:c16="http://schemas.microsoft.com/office/drawing/2014/chart" uri="{C3380CC4-5D6E-409C-BE32-E72D297353CC}">
              <c16:uniqueId val="{00000000-A4B3-4169-8988-AD6E6835065B}"/>
            </c:ext>
          </c:extLst>
        </c:ser>
        <c:ser>
          <c:idx val="1"/>
          <c:order val="1"/>
          <c:tx>
            <c:strRef>
              <c:f>Sheet1!$C$1</c:f>
              <c:strCache>
                <c:ptCount val="1"/>
                <c:pt idx="0">
                  <c:v>Manual Executions</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ETL Testing</c:v>
                </c:pt>
                <c:pt idx="1">
                  <c:v>UI Testing</c:v>
                </c:pt>
                <c:pt idx="2">
                  <c:v>Database Testing</c:v>
                </c:pt>
                <c:pt idx="3">
                  <c:v>API Testing</c:v>
                </c:pt>
              </c:strCache>
            </c:strRef>
          </c:cat>
          <c:val>
            <c:numRef>
              <c:f>Sheet1!$C$2:$C$5</c:f>
              <c:numCache>
                <c:formatCode>General</c:formatCode>
                <c:ptCount val="4"/>
                <c:pt idx="0">
                  <c:v>43</c:v>
                </c:pt>
                <c:pt idx="1">
                  <c:v>30</c:v>
                </c:pt>
                <c:pt idx="2">
                  <c:v>22</c:v>
                </c:pt>
                <c:pt idx="3">
                  <c:v>5</c:v>
                </c:pt>
              </c:numCache>
            </c:numRef>
          </c:val>
          <c:extLst>
            <c:ext xmlns:c16="http://schemas.microsoft.com/office/drawing/2014/chart" uri="{C3380CC4-5D6E-409C-BE32-E72D297353CC}">
              <c16:uniqueId val="{00000001-A4B3-4169-8988-AD6E6835065B}"/>
            </c:ext>
          </c:extLst>
        </c:ser>
        <c:dLbls>
          <c:dLblPos val="outEnd"/>
          <c:showLegendKey val="0"/>
          <c:showVal val="1"/>
          <c:showCatName val="0"/>
          <c:showSerName val="0"/>
          <c:showPercent val="0"/>
          <c:showBubbleSize val="0"/>
        </c:dLbls>
        <c:gapWidth val="141"/>
        <c:overlap val="-20"/>
        <c:axId val="754928424"/>
        <c:axId val="754924696"/>
      </c:barChart>
      <c:catAx>
        <c:axId val="754928424"/>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Segoe UI Light" panose="020B0502040204020203" pitchFamily="34" charset="0"/>
                <a:ea typeface="+mn-ea"/>
                <a:cs typeface="+mn-cs"/>
              </a:defRPr>
            </a:pPr>
            <a:endParaRPr lang="en-US"/>
          </a:p>
        </c:txPr>
        <c:crossAx val="754924696"/>
        <c:crosses val="autoZero"/>
        <c:auto val="1"/>
        <c:lblAlgn val="ctr"/>
        <c:lblOffset val="100"/>
        <c:noMultiLvlLbl val="0"/>
      </c:catAx>
      <c:valAx>
        <c:axId val="754924696"/>
        <c:scaling>
          <c:orientation val="minMax"/>
        </c:scaling>
        <c:delete val="1"/>
        <c:axPos val="b"/>
        <c:numFmt formatCode="General" sourceLinked="1"/>
        <c:majorTickMark val="out"/>
        <c:minorTickMark val="none"/>
        <c:tickLblPos val="nextTo"/>
        <c:crossAx val="754928424"/>
        <c:crosses val="autoZero"/>
        <c:crossBetween val="between"/>
      </c:valAx>
      <c:spPr>
        <a:noFill/>
        <a:ln>
          <a:noFill/>
        </a:ln>
        <a:effectLst/>
      </c:spPr>
    </c:plotArea>
    <c:legend>
      <c:legendPos val="r"/>
      <c:layout>
        <c:manualLayout>
          <c:xMode val="edge"/>
          <c:yMode val="edge"/>
          <c:x val="1.3763668673277279E-2"/>
          <c:y val="0.90004983868812105"/>
          <c:w val="0.41718358119533361"/>
          <c:h val="7.7837891931026415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23F4313-9FCE-4A92-819A-FAD0FCF0E59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ED8F2DB-1094-477F-B0A7-6AC3F2199E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F11738-7B43-4B42-A93F-63432E515165}" type="datetimeFigureOut">
              <a:rPr lang="en-US" smtClean="0"/>
              <a:t>7/20/2024</a:t>
            </a:fld>
            <a:endParaRPr lang="en-US" dirty="0"/>
          </a:p>
        </p:txBody>
      </p:sp>
      <p:sp>
        <p:nvSpPr>
          <p:cNvPr id="4" name="Footer Placeholder 3">
            <a:extLst>
              <a:ext uri="{FF2B5EF4-FFF2-40B4-BE49-F238E27FC236}">
                <a16:creationId xmlns:a16="http://schemas.microsoft.com/office/drawing/2014/main" id="{5A06BA01-9EAD-49E8-91CF-2A395945EAE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C7E85C4-F9C1-42D8-B803-39C514A3B3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9474F99-60BC-462F-82FF-AD0F7D3371E4}" type="slidenum">
              <a:rPr lang="en-US" smtClean="0"/>
              <a:t>‹#›</a:t>
            </a:fld>
            <a:endParaRPr lang="en-US" dirty="0"/>
          </a:p>
        </p:txBody>
      </p:sp>
    </p:spTree>
    <p:extLst>
      <p:ext uri="{BB962C8B-B14F-4D97-AF65-F5344CB8AC3E}">
        <p14:creationId xmlns:p14="http://schemas.microsoft.com/office/powerpoint/2010/main" val="164901956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6B000E-1A2E-4D2B-BADE-37753AB93090}" type="datetimeFigureOut">
              <a:rPr lang="en-US" smtClean="0"/>
              <a:t>7/20/2024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226AB8-ACBE-42E6-92F5-667EDDCD9652}" type="slidenum">
              <a:rPr lang="en-US" smtClean="0"/>
              <a:t>‹#›</a:t>
            </a:fld>
            <a:endParaRPr lang="en-US" dirty="0"/>
          </a:p>
        </p:txBody>
      </p:sp>
    </p:spTree>
    <p:extLst>
      <p:ext uri="{BB962C8B-B14F-4D97-AF65-F5344CB8AC3E}">
        <p14:creationId xmlns:p14="http://schemas.microsoft.com/office/powerpoint/2010/main" val="14155779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1</a:t>
            </a:fld>
            <a:endParaRPr lang="en-US" dirty="0"/>
          </a:p>
        </p:txBody>
      </p:sp>
    </p:spTree>
    <p:extLst>
      <p:ext uri="{BB962C8B-B14F-4D97-AF65-F5344CB8AC3E}">
        <p14:creationId xmlns:p14="http://schemas.microsoft.com/office/powerpoint/2010/main" val="36562837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2</a:t>
            </a:fld>
            <a:endParaRPr lang="en-US" dirty="0"/>
          </a:p>
        </p:txBody>
      </p:sp>
    </p:spTree>
    <p:extLst>
      <p:ext uri="{BB962C8B-B14F-4D97-AF65-F5344CB8AC3E}">
        <p14:creationId xmlns:p14="http://schemas.microsoft.com/office/powerpoint/2010/main" val="28605577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3</a:t>
            </a:fld>
            <a:endParaRPr lang="en-US" dirty="0"/>
          </a:p>
        </p:txBody>
      </p:sp>
    </p:spTree>
    <p:extLst>
      <p:ext uri="{BB962C8B-B14F-4D97-AF65-F5344CB8AC3E}">
        <p14:creationId xmlns:p14="http://schemas.microsoft.com/office/powerpoint/2010/main" val="34975154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4</a:t>
            </a:fld>
            <a:endParaRPr lang="en-US" dirty="0"/>
          </a:p>
        </p:txBody>
      </p:sp>
    </p:spTree>
    <p:extLst>
      <p:ext uri="{BB962C8B-B14F-4D97-AF65-F5344CB8AC3E}">
        <p14:creationId xmlns:p14="http://schemas.microsoft.com/office/powerpoint/2010/main" val="21407152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5</a:t>
            </a:fld>
            <a:endParaRPr lang="en-US" dirty="0"/>
          </a:p>
        </p:txBody>
      </p:sp>
    </p:spTree>
    <p:extLst>
      <p:ext uri="{BB962C8B-B14F-4D97-AF65-F5344CB8AC3E}">
        <p14:creationId xmlns:p14="http://schemas.microsoft.com/office/powerpoint/2010/main" val="39236343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6</a:t>
            </a:fld>
            <a:endParaRPr lang="en-US" dirty="0"/>
          </a:p>
        </p:txBody>
      </p:sp>
    </p:spTree>
    <p:extLst>
      <p:ext uri="{BB962C8B-B14F-4D97-AF65-F5344CB8AC3E}">
        <p14:creationId xmlns:p14="http://schemas.microsoft.com/office/powerpoint/2010/main" val="37978746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7</a:t>
            </a:fld>
            <a:endParaRPr lang="en-US" dirty="0"/>
          </a:p>
        </p:txBody>
      </p:sp>
    </p:spTree>
    <p:extLst>
      <p:ext uri="{BB962C8B-B14F-4D97-AF65-F5344CB8AC3E}">
        <p14:creationId xmlns:p14="http://schemas.microsoft.com/office/powerpoint/2010/main" val="26181020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8</a:t>
            </a:fld>
            <a:endParaRPr lang="en-US" dirty="0"/>
          </a:p>
        </p:txBody>
      </p:sp>
    </p:spTree>
    <p:extLst>
      <p:ext uri="{BB962C8B-B14F-4D97-AF65-F5344CB8AC3E}">
        <p14:creationId xmlns:p14="http://schemas.microsoft.com/office/powerpoint/2010/main" val="36182132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26AB8-ACBE-42E6-92F5-667EDDCD9652}" type="slidenum">
              <a:rPr lang="en-US" smtClean="0"/>
              <a:t>9</a:t>
            </a:fld>
            <a:endParaRPr lang="en-US" dirty="0"/>
          </a:p>
        </p:txBody>
      </p:sp>
    </p:spTree>
    <p:extLst>
      <p:ext uri="{BB962C8B-B14F-4D97-AF65-F5344CB8AC3E}">
        <p14:creationId xmlns:p14="http://schemas.microsoft.com/office/powerpoint/2010/main" val="19186399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BD421-E477-405A-91D4-9468DE9BE45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024F0D-0F00-4C64-975C-BD7D4FE0E3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67D0E03-CFD6-4610-88AC-17F03CE8E193}"/>
              </a:ext>
            </a:extLst>
          </p:cNvPr>
          <p:cNvSpPr>
            <a:spLocks noGrp="1"/>
          </p:cNvSpPr>
          <p:nvPr>
            <p:ph type="dt" sz="half" idx="10"/>
          </p:nvPr>
        </p:nvSpPr>
        <p:spPr/>
        <p:txBody>
          <a:bodyPr/>
          <a:lstStyle/>
          <a:p>
            <a:fld id="{3050ACFF-56C3-4453-9BAD-A02FE717F83E}" type="datetimeFigureOut">
              <a:rPr lang="en-US" smtClean="0"/>
              <a:t>7/20/2024</a:t>
            </a:fld>
            <a:endParaRPr lang="en-US" dirty="0"/>
          </a:p>
        </p:txBody>
      </p:sp>
      <p:sp>
        <p:nvSpPr>
          <p:cNvPr id="5" name="Footer Placeholder 4">
            <a:extLst>
              <a:ext uri="{FF2B5EF4-FFF2-40B4-BE49-F238E27FC236}">
                <a16:creationId xmlns:a16="http://schemas.microsoft.com/office/drawing/2014/main" id="{1144536D-CBA9-4A34-85D3-481BD129E4E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8C1F8E3-036A-45B8-BF1F-BEF0C559E215}"/>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437744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6B1F3-61FB-4FDC-814D-EEC1C1FC370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52403B0-8D7F-4489-AB72-C346C887013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FC9304-E5BD-4F3E-ADB0-974FEBCDEAA7}"/>
              </a:ext>
            </a:extLst>
          </p:cNvPr>
          <p:cNvSpPr>
            <a:spLocks noGrp="1"/>
          </p:cNvSpPr>
          <p:nvPr>
            <p:ph type="dt" sz="half" idx="10"/>
          </p:nvPr>
        </p:nvSpPr>
        <p:spPr/>
        <p:txBody>
          <a:bodyPr/>
          <a:lstStyle/>
          <a:p>
            <a:fld id="{3050ACFF-56C3-4453-9BAD-A02FE717F83E}" type="datetimeFigureOut">
              <a:rPr lang="en-US" smtClean="0"/>
              <a:t>7/20/2024</a:t>
            </a:fld>
            <a:endParaRPr lang="en-US" dirty="0"/>
          </a:p>
        </p:txBody>
      </p:sp>
      <p:sp>
        <p:nvSpPr>
          <p:cNvPr id="5" name="Footer Placeholder 4">
            <a:extLst>
              <a:ext uri="{FF2B5EF4-FFF2-40B4-BE49-F238E27FC236}">
                <a16:creationId xmlns:a16="http://schemas.microsoft.com/office/drawing/2014/main" id="{C338AD29-D9CD-42D8-9604-C47996EE99A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452C394-EF43-405B-9653-70AAB9098DE0}"/>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6294523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D1E61D-2F00-41ED-8D92-7CAEB9A5A51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4647491-5142-48CA-9664-F5082D450F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94576D-BE01-4BB5-A9F4-7DE4814E6820}"/>
              </a:ext>
            </a:extLst>
          </p:cNvPr>
          <p:cNvSpPr>
            <a:spLocks noGrp="1"/>
          </p:cNvSpPr>
          <p:nvPr>
            <p:ph type="dt" sz="half" idx="10"/>
          </p:nvPr>
        </p:nvSpPr>
        <p:spPr/>
        <p:txBody>
          <a:bodyPr/>
          <a:lstStyle/>
          <a:p>
            <a:fld id="{3050ACFF-56C3-4453-9BAD-A02FE717F83E}" type="datetimeFigureOut">
              <a:rPr lang="en-US" smtClean="0"/>
              <a:t>7/20/2024</a:t>
            </a:fld>
            <a:endParaRPr lang="en-US" dirty="0"/>
          </a:p>
        </p:txBody>
      </p:sp>
      <p:sp>
        <p:nvSpPr>
          <p:cNvPr id="5" name="Footer Placeholder 4">
            <a:extLst>
              <a:ext uri="{FF2B5EF4-FFF2-40B4-BE49-F238E27FC236}">
                <a16:creationId xmlns:a16="http://schemas.microsoft.com/office/drawing/2014/main" id="{5C10CA14-AD61-4101-9143-F7884378CAD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E98B885-CFEA-4882-BBEA-C5F142089598}"/>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951664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C47AB-DC6F-40F0-B4FB-9C0850EE0A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0939C5-683A-4FDC-A8CF-5F35848AD6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1FB5F0-A7AB-4ACB-91A6-4B836F174335}"/>
              </a:ext>
            </a:extLst>
          </p:cNvPr>
          <p:cNvSpPr>
            <a:spLocks noGrp="1"/>
          </p:cNvSpPr>
          <p:nvPr>
            <p:ph type="dt" sz="half" idx="10"/>
          </p:nvPr>
        </p:nvSpPr>
        <p:spPr/>
        <p:txBody>
          <a:bodyPr/>
          <a:lstStyle/>
          <a:p>
            <a:fld id="{3050ACFF-56C3-4453-9BAD-A02FE717F83E}" type="datetimeFigureOut">
              <a:rPr lang="en-US" smtClean="0"/>
              <a:t>7/20/2024</a:t>
            </a:fld>
            <a:endParaRPr lang="en-US" dirty="0"/>
          </a:p>
        </p:txBody>
      </p:sp>
      <p:sp>
        <p:nvSpPr>
          <p:cNvPr id="5" name="Footer Placeholder 4">
            <a:extLst>
              <a:ext uri="{FF2B5EF4-FFF2-40B4-BE49-F238E27FC236}">
                <a16:creationId xmlns:a16="http://schemas.microsoft.com/office/drawing/2014/main" id="{B01BCE02-CEFC-4D30-BBB0-23CE2CB5B31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8F49760-3E16-4F16-B710-C85178E29FE7}"/>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679804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EE07D-6026-47C0-975A-7E493011BA9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CC00015-2956-4E1F-B05F-214F1DE24E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5556B43-C1CB-4618-B91B-AAAEEB4015DA}"/>
              </a:ext>
            </a:extLst>
          </p:cNvPr>
          <p:cNvSpPr>
            <a:spLocks noGrp="1"/>
          </p:cNvSpPr>
          <p:nvPr>
            <p:ph type="dt" sz="half" idx="10"/>
          </p:nvPr>
        </p:nvSpPr>
        <p:spPr/>
        <p:txBody>
          <a:bodyPr/>
          <a:lstStyle/>
          <a:p>
            <a:fld id="{3050ACFF-56C3-4453-9BAD-A02FE717F83E}" type="datetimeFigureOut">
              <a:rPr lang="en-US" smtClean="0"/>
              <a:t>7/20/2024</a:t>
            </a:fld>
            <a:endParaRPr lang="en-US" dirty="0"/>
          </a:p>
        </p:txBody>
      </p:sp>
      <p:sp>
        <p:nvSpPr>
          <p:cNvPr id="5" name="Footer Placeholder 4">
            <a:extLst>
              <a:ext uri="{FF2B5EF4-FFF2-40B4-BE49-F238E27FC236}">
                <a16:creationId xmlns:a16="http://schemas.microsoft.com/office/drawing/2014/main" id="{C1688E39-E80F-4C18-9C2A-69886B82214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24C5964-5187-4195-8EAF-85D18DC4F58C}"/>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3589155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67B990-ED8C-4AAA-8241-C4881B1382A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66612F2-9E33-44D3-80E2-578C5440A7C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F8F7B21-660D-43B3-9151-B40C9ABCD71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C326A10-CB05-4418-9338-CB55A7059760}"/>
              </a:ext>
            </a:extLst>
          </p:cNvPr>
          <p:cNvSpPr>
            <a:spLocks noGrp="1"/>
          </p:cNvSpPr>
          <p:nvPr>
            <p:ph type="dt" sz="half" idx="10"/>
          </p:nvPr>
        </p:nvSpPr>
        <p:spPr/>
        <p:txBody>
          <a:bodyPr/>
          <a:lstStyle/>
          <a:p>
            <a:fld id="{3050ACFF-56C3-4453-9BAD-A02FE717F83E}" type="datetimeFigureOut">
              <a:rPr lang="en-US" smtClean="0"/>
              <a:t>7/20/2024</a:t>
            </a:fld>
            <a:endParaRPr lang="en-US" dirty="0"/>
          </a:p>
        </p:txBody>
      </p:sp>
      <p:sp>
        <p:nvSpPr>
          <p:cNvPr id="6" name="Footer Placeholder 5">
            <a:extLst>
              <a:ext uri="{FF2B5EF4-FFF2-40B4-BE49-F238E27FC236}">
                <a16:creationId xmlns:a16="http://schemas.microsoft.com/office/drawing/2014/main" id="{06940335-9BE1-42D1-A30D-C3232BD3EE0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4E95C68-4307-4B03-8921-74DB104105C2}"/>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7212090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EBEC8-AC56-429B-89C3-BB6A0E6E3B4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63866BA-F48C-4383-B119-81B349676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C89F967-CBBC-414E-9DC3-136707A8D35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B905A60-FBC4-40AC-9F71-0FAD9CD7A6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24F92BA-75D6-44F9-A1C8-BCFBF6FF6E0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E93CDDC-3537-4692-BE83-87B2A82A7040}"/>
              </a:ext>
            </a:extLst>
          </p:cNvPr>
          <p:cNvSpPr>
            <a:spLocks noGrp="1"/>
          </p:cNvSpPr>
          <p:nvPr>
            <p:ph type="dt" sz="half" idx="10"/>
          </p:nvPr>
        </p:nvSpPr>
        <p:spPr/>
        <p:txBody>
          <a:bodyPr/>
          <a:lstStyle/>
          <a:p>
            <a:fld id="{3050ACFF-56C3-4453-9BAD-A02FE717F83E}" type="datetimeFigureOut">
              <a:rPr lang="en-US" smtClean="0"/>
              <a:t>7/20/2024</a:t>
            </a:fld>
            <a:endParaRPr lang="en-US" dirty="0"/>
          </a:p>
        </p:txBody>
      </p:sp>
      <p:sp>
        <p:nvSpPr>
          <p:cNvPr id="8" name="Footer Placeholder 7">
            <a:extLst>
              <a:ext uri="{FF2B5EF4-FFF2-40B4-BE49-F238E27FC236}">
                <a16:creationId xmlns:a16="http://schemas.microsoft.com/office/drawing/2014/main" id="{DF37B9E1-D5EA-4054-8D92-F930B36963A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898A038-7CD6-4715-9FDA-7194E6BCAA55}"/>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8870399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65FAF-B698-49B0-B197-FD64C97AFD0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D3E3F44-F1D6-40F7-9A7D-0542C4A9C58A}"/>
              </a:ext>
            </a:extLst>
          </p:cNvPr>
          <p:cNvSpPr>
            <a:spLocks noGrp="1"/>
          </p:cNvSpPr>
          <p:nvPr>
            <p:ph type="dt" sz="half" idx="10"/>
          </p:nvPr>
        </p:nvSpPr>
        <p:spPr/>
        <p:txBody>
          <a:bodyPr/>
          <a:lstStyle/>
          <a:p>
            <a:fld id="{3050ACFF-56C3-4453-9BAD-A02FE717F83E}" type="datetimeFigureOut">
              <a:rPr lang="en-US" smtClean="0"/>
              <a:t>7/20/2024</a:t>
            </a:fld>
            <a:endParaRPr lang="en-US" dirty="0"/>
          </a:p>
        </p:txBody>
      </p:sp>
      <p:sp>
        <p:nvSpPr>
          <p:cNvPr id="4" name="Footer Placeholder 3">
            <a:extLst>
              <a:ext uri="{FF2B5EF4-FFF2-40B4-BE49-F238E27FC236}">
                <a16:creationId xmlns:a16="http://schemas.microsoft.com/office/drawing/2014/main" id="{0248CC28-3F4A-42A0-B211-4BA085ADCDBC}"/>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BC3B6C99-6764-43D0-84AE-52C83494F61A}"/>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3057639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79C79D-3B8A-4FA9-BC4A-63E3EF10AA4E}"/>
              </a:ext>
            </a:extLst>
          </p:cNvPr>
          <p:cNvSpPr>
            <a:spLocks noGrp="1"/>
          </p:cNvSpPr>
          <p:nvPr>
            <p:ph type="dt" sz="half" idx="10"/>
          </p:nvPr>
        </p:nvSpPr>
        <p:spPr/>
        <p:txBody>
          <a:bodyPr/>
          <a:lstStyle/>
          <a:p>
            <a:fld id="{3050ACFF-56C3-4453-9BAD-A02FE717F83E}" type="datetimeFigureOut">
              <a:rPr lang="en-US" smtClean="0"/>
              <a:t>7/20/2024</a:t>
            </a:fld>
            <a:endParaRPr lang="en-US" dirty="0"/>
          </a:p>
        </p:txBody>
      </p:sp>
      <p:sp>
        <p:nvSpPr>
          <p:cNvPr id="3" name="Footer Placeholder 2">
            <a:extLst>
              <a:ext uri="{FF2B5EF4-FFF2-40B4-BE49-F238E27FC236}">
                <a16:creationId xmlns:a16="http://schemas.microsoft.com/office/drawing/2014/main" id="{E4730E35-44DB-4FED-9E24-5BBE5D9DA83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1CDC42F-3337-4692-B53C-A552904877F8}"/>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058420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907D58-952D-44D7-9911-60544C9F539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5BC150-9914-4A82-84CF-B3708B9757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4A7C02-9C7E-401F-BABE-D3028FF18C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ED6080A-4623-4F4C-B5BF-7E9E7531FA72}"/>
              </a:ext>
            </a:extLst>
          </p:cNvPr>
          <p:cNvSpPr>
            <a:spLocks noGrp="1"/>
          </p:cNvSpPr>
          <p:nvPr>
            <p:ph type="dt" sz="half" idx="10"/>
          </p:nvPr>
        </p:nvSpPr>
        <p:spPr/>
        <p:txBody>
          <a:bodyPr/>
          <a:lstStyle/>
          <a:p>
            <a:fld id="{3050ACFF-56C3-4453-9BAD-A02FE717F83E}" type="datetimeFigureOut">
              <a:rPr lang="en-US" smtClean="0"/>
              <a:t>7/20/2024</a:t>
            </a:fld>
            <a:endParaRPr lang="en-US" dirty="0"/>
          </a:p>
        </p:txBody>
      </p:sp>
      <p:sp>
        <p:nvSpPr>
          <p:cNvPr id="6" name="Footer Placeholder 5">
            <a:extLst>
              <a:ext uri="{FF2B5EF4-FFF2-40B4-BE49-F238E27FC236}">
                <a16:creationId xmlns:a16="http://schemas.microsoft.com/office/drawing/2014/main" id="{319B1D15-0BD5-4F6E-A265-BD1F2F3613F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FF764D4-AA29-4DF8-A501-E2B904E9CC31}"/>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34788564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4D526-F53C-446D-8D7C-8A73C2A6AB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41CC3D-D32B-4629-85B8-E779A41050B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0517242-BF08-4A5E-ABD7-483896CAE9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0B2B8E4-DF23-4701-B28A-B9E5700B31BD}"/>
              </a:ext>
            </a:extLst>
          </p:cNvPr>
          <p:cNvSpPr>
            <a:spLocks noGrp="1"/>
          </p:cNvSpPr>
          <p:nvPr>
            <p:ph type="dt" sz="half" idx="10"/>
          </p:nvPr>
        </p:nvSpPr>
        <p:spPr/>
        <p:txBody>
          <a:bodyPr/>
          <a:lstStyle/>
          <a:p>
            <a:fld id="{3050ACFF-56C3-4453-9BAD-A02FE717F83E}" type="datetimeFigureOut">
              <a:rPr lang="en-US" smtClean="0"/>
              <a:t>7/20/2024</a:t>
            </a:fld>
            <a:endParaRPr lang="en-US" dirty="0"/>
          </a:p>
        </p:txBody>
      </p:sp>
      <p:sp>
        <p:nvSpPr>
          <p:cNvPr id="6" name="Footer Placeholder 5">
            <a:extLst>
              <a:ext uri="{FF2B5EF4-FFF2-40B4-BE49-F238E27FC236}">
                <a16:creationId xmlns:a16="http://schemas.microsoft.com/office/drawing/2014/main" id="{546DE909-4588-4CF5-B2FA-B7631243341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9EA005E-65C2-4007-815C-52F23809FC2F}"/>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550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shingle">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8373118-F27D-412D-B19A-2DB8C81015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B537CCC-B536-48B0-B893-63FFC2EBD3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CE552F-73E7-48CE-AAB3-E947C535D56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50ACFF-56C3-4453-9BAD-A02FE717F83E}" type="datetimeFigureOut">
              <a:rPr lang="en-US" smtClean="0"/>
              <a:t>7/20/2024</a:t>
            </a:fld>
            <a:endParaRPr lang="en-US" dirty="0"/>
          </a:p>
        </p:txBody>
      </p:sp>
      <p:sp>
        <p:nvSpPr>
          <p:cNvPr id="5" name="Footer Placeholder 4">
            <a:extLst>
              <a:ext uri="{FF2B5EF4-FFF2-40B4-BE49-F238E27FC236}">
                <a16:creationId xmlns:a16="http://schemas.microsoft.com/office/drawing/2014/main" id="{46E40B4F-2015-4E9F-BCB3-E0BFA4AF9A3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B610C3C-BBD3-4864-98E4-5D7B08A627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4A7955-6230-48B4-BD8B-A7C460F75945}" type="slidenum">
              <a:rPr lang="en-US" smtClean="0"/>
              <a:t>‹#›</a:t>
            </a:fld>
            <a:endParaRPr lang="en-US" dirty="0"/>
          </a:p>
        </p:txBody>
      </p:sp>
    </p:spTree>
    <p:extLst>
      <p:ext uri="{BB962C8B-B14F-4D97-AF65-F5344CB8AC3E}">
        <p14:creationId xmlns:p14="http://schemas.microsoft.com/office/powerpoint/2010/main" val="24326809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hyperlink" Target="https://24slides.com/?utm_campaign=mp&amp;utm_medium=ppt&amp;utm_source=pptlink&amp;utm_content=&amp;utm_term=" TargetMode="Externa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hyperlink" Target="https://www.pngall.com/storage-png/download/53843"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hyperlink" Target="https://www.pngall.com/storage-png/download/53843" TargetMode="External"/></Relationships>
</file>

<file path=ppt/slides/_rels/slide5.xml.rels><?xml version="1.0" encoding="UTF-8" standalone="yes"?>
<Relationships xmlns="http://schemas.openxmlformats.org/package/2006/relationships"><Relationship Id="rId8" Type="http://schemas.openxmlformats.org/officeDocument/2006/relationships/hyperlink" Target="https://www.pngall.com/storage-png/download/53843" TargetMode="External"/><Relationship Id="rId3" Type="http://schemas.openxmlformats.org/officeDocument/2006/relationships/chart" Target="../charts/chart1.xml"/><Relationship Id="rId7"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s/_rels/slide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hyperlink" Target="https://24slides.com/?utm_campaign=mp&amp;utm_medium=ppt&amp;utm_source=pptlink&amp;utm_content=&amp;utm_term=" TargetMode="Externa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BAC4DC87-4412-47EA-869B-E290F40E52AD}"/>
              </a:ext>
            </a:extLst>
          </p:cNvPr>
          <p:cNvSpPr>
            <a:spLocks noGrp="1"/>
          </p:cNvSpPr>
          <p:nvPr>
            <p:ph type="title" idx="4294967295"/>
          </p:nvPr>
        </p:nvSpPr>
        <p:spPr>
          <a:xfrm>
            <a:off x="0" y="365125"/>
            <a:ext cx="10515600" cy="1325563"/>
          </a:xfrm>
        </p:spPr>
        <p:txBody>
          <a:bodyPr/>
          <a:lstStyle/>
          <a:p>
            <a:r>
              <a:rPr lang="en-US" dirty="0"/>
              <a:t>Balanced scorecard slide 1</a:t>
            </a:r>
          </a:p>
        </p:txBody>
      </p:sp>
      <p:pic>
        <p:nvPicPr>
          <p:cNvPr id="5" name="Picture 4">
            <a:extLst>
              <a:ext uri="{FF2B5EF4-FFF2-40B4-BE49-F238E27FC236}">
                <a16:creationId xmlns:a16="http://schemas.microsoft.com/office/drawing/2014/main" id="{35AE457D-0397-41A5-A1CF-4C80622841D7}"/>
              </a:ext>
              <a:ext uri="{C183D7F6-B498-43B3-948B-1728B52AA6E4}">
                <adec:decorative xmlns:adec="http://schemas.microsoft.com/office/drawing/2017/decorative" val="1"/>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p:blipFill>
        <p:spPr>
          <a:xfrm>
            <a:off x="292100" y="362320"/>
            <a:ext cx="11607800" cy="6133360"/>
          </a:xfrm>
          <a:prstGeom prst="rect">
            <a:avLst/>
          </a:prstGeom>
        </p:spPr>
      </p:pic>
      <p:sp>
        <p:nvSpPr>
          <p:cNvPr id="6" name="Rectangle 5">
            <a:extLst>
              <a:ext uri="{FF2B5EF4-FFF2-40B4-BE49-F238E27FC236}">
                <a16:creationId xmlns:a16="http://schemas.microsoft.com/office/drawing/2014/main" id="{3016AF48-2AA8-4B78-82AB-CE8B9E71F21F}"/>
              </a:ext>
              <a:ext uri="{C183D7F6-B498-43B3-948B-1728B52AA6E4}">
                <adec:decorative xmlns:adec="http://schemas.microsoft.com/office/drawing/2017/decorative" val="1"/>
              </a:ext>
            </a:extLst>
          </p:cNvPr>
          <p:cNvSpPr/>
          <p:nvPr/>
        </p:nvSpPr>
        <p:spPr>
          <a:xfrm>
            <a:off x="0" y="1701800"/>
            <a:ext cx="7023100" cy="34544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hlinkClick r:id="rId5"/>
            <a:extLst>
              <a:ext uri="{FF2B5EF4-FFF2-40B4-BE49-F238E27FC236}">
                <a16:creationId xmlns:a16="http://schemas.microsoft.com/office/drawing/2014/main" id="{FD739A43-7308-4A45-800C-2B124CABFA5F}"/>
              </a:ext>
              <a:ext uri="{C183D7F6-B498-43B3-948B-1728B52AA6E4}">
                <adec:decorative xmlns:adec="http://schemas.microsoft.com/office/drawing/2017/decorative" val="1"/>
              </a:ext>
            </a:extLst>
          </p:cNvPr>
          <p:cNvSpPr/>
          <p:nvPr/>
        </p:nvSpPr>
        <p:spPr>
          <a:xfrm>
            <a:off x="9944100" y="4161794"/>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DC4CCBA-12AD-4433-A381-A03661E3D927}"/>
              </a:ext>
            </a:extLst>
          </p:cNvPr>
          <p:cNvSpPr txBox="1"/>
          <p:nvPr/>
        </p:nvSpPr>
        <p:spPr>
          <a:xfrm>
            <a:off x="781507" y="2711593"/>
            <a:ext cx="5786662" cy="923330"/>
          </a:xfrm>
          <a:prstGeom prst="rect">
            <a:avLst/>
          </a:prstGeom>
          <a:noFill/>
        </p:spPr>
        <p:txBody>
          <a:bodyPr wrap="square" lIns="0" tIns="0" rIns="0" bIns="0" rtlCol="0" anchor="ctr">
            <a:spAutoFit/>
          </a:bodyPr>
          <a:lstStyle/>
          <a:p>
            <a:r>
              <a:rPr lang="en-US" sz="6000" b="1" dirty="0">
                <a:solidFill>
                  <a:schemeClr val="bg1"/>
                </a:solidFill>
                <a:latin typeface="+mj-lt"/>
              </a:rPr>
              <a:t>SFP LOMBARD</a:t>
            </a:r>
          </a:p>
        </p:txBody>
      </p:sp>
      <p:sp>
        <p:nvSpPr>
          <p:cNvPr id="9" name="TextBox 8">
            <a:extLst>
              <a:ext uri="{FF2B5EF4-FFF2-40B4-BE49-F238E27FC236}">
                <a16:creationId xmlns:a16="http://schemas.microsoft.com/office/drawing/2014/main" id="{7EAEBA89-B616-43ED-A91E-61105E1C9DD6}"/>
              </a:ext>
            </a:extLst>
          </p:cNvPr>
          <p:cNvSpPr txBox="1"/>
          <p:nvPr/>
        </p:nvSpPr>
        <p:spPr>
          <a:xfrm>
            <a:off x="781507" y="4161795"/>
            <a:ext cx="5786662" cy="246221"/>
          </a:xfrm>
          <a:prstGeom prst="rect">
            <a:avLst/>
          </a:prstGeom>
          <a:noFill/>
        </p:spPr>
        <p:txBody>
          <a:bodyPr wrap="square" lIns="0" tIns="0" rIns="0" bIns="0" rtlCol="0">
            <a:spAutoFit/>
          </a:bodyPr>
          <a:lstStyle/>
          <a:p>
            <a:r>
              <a:rPr lang="en-US" sz="1600" dirty="0">
                <a:solidFill>
                  <a:schemeClr val="bg1"/>
                </a:solidFill>
              </a:rPr>
              <a:t>Automation Success Story	</a:t>
            </a:r>
          </a:p>
        </p:txBody>
      </p:sp>
      <p:sp>
        <p:nvSpPr>
          <p:cNvPr id="3" name="TextBox 2">
            <a:extLst>
              <a:ext uri="{FF2B5EF4-FFF2-40B4-BE49-F238E27FC236}">
                <a16:creationId xmlns:a16="http://schemas.microsoft.com/office/drawing/2014/main" id="{9D85BC9A-4E53-9CE9-C30A-677885D8731A}"/>
              </a:ext>
            </a:extLst>
          </p:cNvPr>
          <p:cNvSpPr txBox="1"/>
          <p:nvPr/>
        </p:nvSpPr>
        <p:spPr>
          <a:xfrm>
            <a:off x="10116065" y="4469571"/>
            <a:ext cx="1606378" cy="369332"/>
          </a:xfrm>
          <a:prstGeom prst="rect">
            <a:avLst/>
          </a:prstGeom>
          <a:noFill/>
        </p:spPr>
        <p:txBody>
          <a:bodyPr wrap="square" rtlCol="0">
            <a:spAutoFit/>
          </a:bodyPr>
          <a:lstStyle/>
          <a:p>
            <a:r>
              <a:rPr lang="en-IN" dirty="0"/>
              <a:t>Jarvis QA Team</a:t>
            </a:r>
          </a:p>
        </p:txBody>
      </p:sp>
    </p:spTree>
    <p:extLst>
      <p:ext uri="{BB962C8B-B14F-4D97-AF65-F5344CB8AC3E}">
        <p14:creationId xmlns:p14="http://schemas.microsoft.com/office/powerpoint/2010/main" val="36236490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9B326F38-4E3F-467E-B912-22D5333F4202}"/>
              </a:ext>
            </a:extLst>
          </p:cNvPr>
          <p:cNvSpPr>
            <a:spLocks noGrp="1"/>
          </p:cNvSpPr>
          <p:nvPr>
            <p:ph type="title" idx="4294967295"/>
          </p:nvPr>
        </p:nvSpPr>
        <p:spPr>
          <a:xfrm>
            <a:off x="0" y="365125"/>
            <a:ext cx="10515600" cy="1325563"/>
          </a:xfrm>
        </p:spPr>
        <p:txBody>
          <a:bodyPr/>
          <a:lstStyle/>
          <a:p>
            <a:r>
              <a:rPr lang="en-US" dirty="0"/>
              <a:t>Balanced scorecard slide 2</a:t>
            </a:r>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latin typeface="+mj-lt"/>
              </a:rPr>
              <a:t>SFP LOMBARD </a:t>
            </a:r>
            <a:r>
              <a:rPr lang="en-US" sz="3200" dirty="0">
                <a:latin typeface="+mj-lt"/>
              </a:rPr>
              <a:t>ASSET CLASS – Type of Testing</a:t>
            </a:r>
            <a:endParaRPr lang="en-US" sz="3600" dirty="0">
              <a:latin typeface="+mj-lt"/>
            </a:endParaRPr>
          </a:p>
        </p:txBody>
      </p:sp>
      <p:sp>
        <p:nvSpPr>
          <p:cNvPr id="14" name="TextBox 13">
            <a:extLst>
              <a:ext uri="{FF2B5EF4-FFF2-40B4-BE49-F238E27FC236}">
                <a16:creationId xmlns:a16="http://schemas.microsoft.com/office/drawing/2014/main" id="{CABF686F-91C6-49D1-A69F-A2D1290E7E30}"/>
              </a:ext>
            </a:extLst>
          </p:cNvPr>
          <p:cNvSpPr txBox="1"/>
          <p:nvPr/>
        </p:nvSpPr>
        <p:spPr>
          <a:xfrm>
            <a:off x="1231071" y="1102406"/>
            <a:ext cx="9264192" cy="738664"/>
          </a:xfrm>
          <a:prstGeom prst="rect">
            <a:avLst/>
          </a:prstGeom>
          <a:noFill/>
        </p:spPr>
        <p:txBody>
          <a:bodyPr wrap="square" lIns="0" tIns="0" rIns="0" bIns="0" rtlCol="0">
            <a:spAutoFit/>
          </a:bodyPr>
          <a:lstStyle/>
          <a:p>
            <a:pPr algn="ctr"/>
            <a:r>
              <a:rPr lang="en-US" sz="1600" dirty="0"/>
              <a:t>Lombard is Fourth Asset Class we had onboarded in SFP in past 8 months. It had helped Business to Securitize ESG vehicle Assets on SFP Application. Extensive Testing was demanded to onboard the asset class. Below are the different type of testing that was performed: </a:t>
            </a:r>
          </a:p>
        </p:txBody>
      </p:sp>
      <p:grpSp>
        <p:nvGrpSpPr>
          <p:cNvPr id="36" name="Group 35">
            <a:extLst>
              <a:ext uri="{FF2B5EF4-FFF2-40B4-BE49-F238E27FC236}">
                <a16:creationId xmlns:a16="http://schemas.microsoft.com/office/drawing/2014/main" id="{CF8A7EC5-3DC6-491A-B43F-24CA6DEFBE61}"/>
              </a:ext>
              <a:ext uri="{C183D7F6-B498-43B3-948B-1728B52AA6E4}">
                <adec:decorative xmlns:adec="http://schemas.microsoft.com/office/drawing/2017/decorative" val="1"/>
              </a:ext>
            </a:extLst>
          </p:cNvPr>
          <p:cNvGrpSpPr/>
          <p:nvPr/>
        </p:nvGrpSpPr>
        <p:grpSpPr>
          <a:xfrm>
            <a:off x="711318" y="2147002"/>
            <a:ext cx="10769364" cy="3447781"/>
            <a:chOff x="788154" y="2147002"/>
            <a:chExt cx="10769364" cy="3447781"/>
          </a:xfrm>
        </p:grpSpPr>
        <p:grpSp>
          <p:nvGrpSpPr>
            <p:cNvPr id="29" name="Group 28">
              <a:extLst>
                <a:ext uri="{FF2B5EF4-FFF2-40B4-BE49-F238E27FC236}">
                  <a16:creationId xmlns:a16="http://schemas.microsoft.com/office/drawing/2014/main" id="{17632067-409A-4C6C-9C61-655CF362D017}"/>
                </a:ext>
              </a:extLst>
            </p:cNvPr>
            <p:cNvGrpSpPr/>
            <p:nvPr/>
          </p:nvGrpSpPr>
          <p:grpSpPr>
            <a:xfrm>
              <a:off x="8324290" y="2147002"/>
              <a:ext cx="3233228" cy="1313007"/>
              <a:chOff x="8209472" y="2043791"/>
              <a:chExt cx="3233228" cy="1313007"/>
            </a:xfrm>
          </p:grpSpPr>
          <p:sp>
            <p:nvSpPr>
              <p:cNvPr id="30" name="TextBox 29">
                <a:extLst>
                  <a:ext uri="{FF2B5EF4-FFF2-40B4-BE49-F238E27FC236}">
                    <a16:creationId xmlns:a16="http://schemas.microsoft.com/office/drawing/2014/main" id="{1BF6ABAB-99E8-47DB-B0E7-7897C92C3938}"/>
                  </a:ext>
                </a:extLst>
              </p:cNvPr>
              <p:cNvSpPr txBox="1"/>
              <p:nvPr/>
            </p:nvSpPr>
            <p:spPr>
              <a:xfrm>
                <a:off x="8209472" y="2371913"/>
                <a:ext cx="3233228" cy="984885"/>
              </a:xfrm>
              <a:prstGeom prst="rect">
                <a:avLst/>
              </a:prstGeom>
              <a:noFill/>
            </p:spPr>
            <p:txBody>
              <a:bodyPr wrap="square" lIns="0" tIns="0" rIns="0" bIns="0" rtlCol="0">
                <a:spAutoFit/>
              </a:bodyPr>
              <a:lstStyle/>
              <a:p>
                <a:r>
                  <a:rPr lang="en-US" sz="1600" dirty="0"/>
                  <a:t>Onboarding of Lombard Asset Class on SFP UI. Involves validation for Deal Creation, Field, EC and Pool Creation, Report Extraction etc.</a:t>
                </a:r>
              </a:p>
            </p:txBody>
          </p:sp>
          <p:sp>
            <p:nvSpPr>
              <p:cNvPr id="31" name="TextBox 30">
                <a:extLst>
                  <a:ext uri="{FF2B5EF4-FFF2-40B4-BE49-F238E27FC236}">
                    <a16:creationId xmlns:a16="http://schemas.microsoft.com/office/drawing/2014/main" id="{1A8B7CBA-912D-4B48-A3A6-8510F1ACEF46}"/>
                  </a:ext>
                </a:extLst>
              </p:cNvPr>
              <p:cNvSpPr txBox="1"/>
              <p:nvPr/>
            </p:nvSpPr>
            <p:spPr>
              <a:xfrm>
                <a:off x="8209472" y="2043791"/>
                <a:ext cx="3233228" cy="276999"/>
              </a:xfrm>
              <a:prstGeom prst="rect">
                <a:avLst/>
              </a:prstGeom>
              <a:noFill/>
            </p:spPr>
            <p:txBody>
              <a:bodyPr wrap="square" lIns="0" tIns="0" rIns="0" bIns="0" rtlCol="0">
                <a:spAutoFit/>
              </a:bodyPr>
              <a:lstStyle/>
              <a:p>
                <a:pPr algn="ctr"/>
                <a:r>
                  <a:rPr lang="en-US" b="1" dirty="0"/>
                  <a:t>UI  TESTING</a:t>
                </a:r>
              </a:p>
            </p:txBody>
          </p:sp>
        </p:grpSp>
        <p:grpSp>
          <p:nvGrpSpPr>
            <p:cNvPr id="32" name="Group 31">
              <a:extLst>
                <a:ext uri="{FF2B5EF4-FFF2-40B4-BE49-F238E27FC236}">
                  <a16:creationId xmlns:a16="http://schemas.microsoft.com/office/drawing/2014/main" id="{D704045F-06DF-4855-BAA9-72DBCFFEC77E}"/>
                </a:ext>
              </a:extLst>
            </p:cNvPr>
            <p:cNvGrpSpPr/>
            <p:nvPr/>
          </p:nvGrpSpPr>
          <p:grpSpPr>
            <a:xfrm>
              <a:off x="8060737" y="4295500"/>
              <a:ext cx="3427863" cy="1278929"/>
              <a:chOff x="8060737" y="4295500"/>
              <a:chExt cx="3427863" cy="1278929"/>
            </a:xfrm>
          </p:grpSpPr>
          <p:sp>
            <p:nvSpPr>
              <p:cNvPr id="34" name="TextBox 33">
                <a:extLst>
                  <a:ext uri="{FF2B5EF4-FFF2-40B4-BE49-F238E27FC236}">
                    <a16:creationId xmlns:a16="http://schemas.microsoft.com/office/drawing/2014/main" id="{C843676A-60C6-4359-9F0F-B8AE0300D43B}"/>
                  </a:ext>
                </a:extLst>
              </p:cNvPr>
              <p:cNvSpPr txBox="1"/>
              <p:nvPr/>
            </p:nvSpPr>
            <p:spPr>
              <a:xfrm>
                <a:off x="8255372" y="4835765"/>
                <a:ext cx="3233228" cy="738664"/>
              </a:xfrm>
              <a:prstGeom prst="rect">
                <a:avLst/>
              </a:prstGeom>
              <a:noFill/>
            </p:spPr>
            <p:txBody>
              <a:bodyPr wrap="square" lIns="0" tIns="0" rIns="0" bIns="0" rtlCol="0">
                <a:spAutoFit/>
              </a:bodyPr>
              <a:lstStyle/>
              <a:p>
                <a:r>
                  <a:rPr lang="en-US" sz="1600" dirty="0"/>
                  <a:t>Onboarding Lombard Asset Data in Securitization Database related to Pool and EC Transactions.</a:t>
                </a:r>
              </a:p>
            </p:txBody>
          </p:sp>
          <p:sp>
            <p:nvSpPr>
              <p:cNvPr id="35" name="TextBox 34">
                <a:extLst>
                  <a:ext uri="{FF2B5EF4-FFF2-40B4-BE49-F238E27FC236}">
                    <a16:creationId xmlns:a16="http://schemas.microsoft.com/office/drawing/2014/main" id="{22B1BDB2-A577-4B8C-86DE-9B1FA359B37E}"/>
                  </a:ext>
                </a:extLst>
              </p:cNvPr>
              <p:cNvSpPr txBox="1"/>
              <p:nvPr/>
            </p:nvSpPr>
            <p:spPr>
              <a:xfrm>
                <a:off x="8060737" y="4295500"/>
                <a:ext cx="3233228" cy="276999"/>
              </a:xfrm>
              <a:prstGeom prst="rect">
                <a:avLst/>
              </a:prstGeom>
              <a:noFill/>
            </p:spPr>
            <p:txBody>
              <a:bodyPr wrap="square" lIns="0" tIns="0" rIns="0" bIns="0" rtlCol="0">
                <a:spAutoFit/>
              </a:bodyPr>
              <a:lstStyle/>
              <a:p>
                <a:pPr algn="ctr"/>
                <a:r>
                  <a:rPr lang="en-US" b="1" dirty="0"/>
                  <a:t>DATABASE TESTING</a:t>
                </a:r>
              </a:p>
            </p:txBody>
          </p:sp>
        </p:grpSp>
        <p:grpSp>
          <p:nvGrpSpPr>
            <p:cNvPr id="37" name="Group 36">
              <a:extLst>
                <a:ext uri="{FF2B5EF4-FFF2-40B4-BE49-F238E27FC236}">
                  <a16:creationId xmlns:a16="http://schemas.microsoft.com/office/drawing/2014/main" id="{A044F10B-8F3E-4EA6-8911-9BACF6193C46}"/>
                </a:ext>
              </a:extLst>
            </p:cNvPr>
            <p:cNvGrpSpPr/>
            <p:nvPr/>
          </p:nvGrpSpPr>
          <p:grpSpPr>
            <a:xfrm>
              <a:off x="788154" y="2147002"/>
              <a:ext cx="3233228" cy="1559228"/>
              <a:chOff x="8209472" y="2043791"/>
              <a:chExt cx="3233228" cy="1559228"/>
            </a:xfrm>
          </p:grpSpPr>
          <p:sp>
            <p:nvSpPr>
              <p:cNvPr id="38" name="TextBox 37">
                <a:extLst>
                  <a:ext uri="{FF2B5EF4-FFF2-40B4-BE49-F238E27FC236}">
                    <a16:creationId xmlns:a16="http://schemas.microsoft.com/office/drawing/2014/main" id="{5E98DE8D-D741-4A2E-A595-F7320F8BE839}"/>
                  </a:ext>
                </a:extLst>
              </p:cNvPr>
              <p:cNvSpPr txBox="1"/>
              <p:nvPr/>
            </p:nvSpPr>
            <p:spPr>
              <a:xfrm>
                <a:off x="8209472" y="2371913"/>
                <a:ext cx="3233228" cy="1231106"/>
              </a:xfrm>
              <a:prstGeom prst="rect">
                <a:avLst/>
              </a:prstGeom>
              <a:noFill/>
            </p:spPr>
            <p:txBody>
              <a:bodyPr wrap="square" lIns="0" tIns="0" rIns="0" bIns="0" rtlCol="0">
                <a:spAutoFit/>
              </a:bodyPr>
              <a:lstStyle/>
              <a:p>
                <a:pPr algn="r"/>
                <a:r>
                  <a:rPr lang="en-US" sz="1600" dirty="0"/>
                  <a:t>Data from Athena was onboarded to Snowflake to On Premises Staging and Lombard Database. Involves extensive Data mapping and transformation validations across each layer.</a:t>
                </a:r>
              </a:p>
            </p:txBody>
          </p:sp>
          <p:sp>
            <p:nvSpPr>
              <p:cNvPr id="39" name="TextBox 38">
                <a:extLst>
                  <a:ext uri="{FF2B5EF4-FFF2-40B4-BE49-F238E27FC236}">
                    <a16:creationId xmlns:a16="http://schemas.microsoft.com/office/drawing/2014/main" id="{AEE0DDEB-94B0-4768-9871-27F6BE297153}"/>
                  </a:ext>
                </a:extLst>
              </p:cNvPr>
              <p:cNvSpPr txBox="1"/>
              <p:nvPr/>
            </p:nvSpPr>
            <p:spPr>
              <a:xfrm>
                <a:off x="8209472" y="2043791"/>
                <a:ext cx="3233228" cy="276999"/>
              </a:xfrm>
              <a:prstGeom prst="rect">
                <a:avLst/>
              </a:prstGeom>
              <a:noFill/>
            </p:spPr>
            <p:txBody>
              <a:bodyPr wrap="square" lIns="0" tIns="0" rIns="0" bIns="0" rtlCol="0">
                <a:spAutoFit/>
              </a:bodyPr>
              <a:lstStyle/>
              <a:p>
                <a:pPr algn="ctr"/>
                <a:r>
                  <a:rPr lang="en-US" b="1" dirty="0"/>
                  <a:t>ETL TESTING</a:t>
                </a:r>
              </a:p>
            </p:txBody>
          </p:sp>
        </p:grpSp>
        <p:grpSp>
          <p:nvGrpSpPr>
            <p:cNvPr id="40" name="Group 39">
              <a:extLst>
                <a:ext uri="{FF2B5EF4-FFF2-40B4-BE49-F238E27FC236}">
                  <a16:creationId xmlns:a16="http://schemas.microsoft.com/office/drawing/2014/main" id="{37CFE83A-7B9A-4948-8C8F-A20544A4E3F8}"/>
                </a:ext>
              </a:extLst>
            </p:cNvPr>
            <p:cNvGrpSpPr/>
            <p:nvPr/>
          </p:nvGrpSpPr>
          <p:grpSpPr>
            <a:xfrm>
              <a:off x="788154" y="4219500"/>
              <a:ext cx="3233228" cy="1375283"/>
              <a:chOff x="8324290" y="4219500"/>
              <a:chExt cx="3233228" cy="1375283"/>
            </a:xfrm>
          </p:grpSpPr>
          <p:sp>
            <p:nvSpPr>
              <p:cNvPr id="41" name="TextBox 40">
                <a:extLst>
                  <a:ext uri="{FF2B5EF4-FFF2-40B4-BE49-F238E27FC236}">
                    <a16:creationId xmlns:a16="http://schemas.microsoft.com/office/drawing/2014/main" id="{F0163476-7C3B-4403-BCBE-6E2197D4AF48}"/>
                  </a:ext>
                </a:extLst>
              </p:cNvPr>
              <p:cNvSpPr txBox="1"/>
              <p:nvPr/>
            </p:nvSpPr>
            <p:spPr>
              <a:xfrm>
                <a:off x="8324290" y="4609898"/>
                <a:ext cx="3233228" cy="984885"/>
              </a:xfrm>
              <a:prstGeom prst="rect">
                <a:avLst/>
              </a:prstGeom>
              <a:noFill/>
            </p:spPr>
            <p:txBody>
              <a:bodyPr wrap="square" lIns="0" tIns="0" rIns="0" bIns="0" rtlCol="0">
                <a:spAutoFit/>
              </a:bodyPr>
              <a:lstStyle/>
              <a:p>
                <a:pPr algn="r"/>
                <a:r>
                  <a:rPr lang="en-US" sz="1600" dirty="0"/>
                  <a:t>Incorporated Micro Services Architecture. Involves extensive API validation for the new Lombard API and Retail Corp API.</a:t>
                </a:r>
              </a:p>
            </p:txBody>
          </p:sp>
          <p:sp>
            <p:nvSpPr>
              <p:cNvPr id="42" name="TextBox 41">
                <a:extLst>
                  <a:ext uri="{FF2B5EF4-FFF2-40B4-BE49-F238E27FC236}">
                    <a16:creationId xmlns:a16="http://schemas.microsoft.com/office/drawing/2014/main" id="{3CC98909-5ABB-4A3D-BC52-5BB105E69483}"/>
                  </a:ext>
                </a:extLst>
              </p:cNvPr>
              <p:cNvSpPr txBox="1"/>
              <p:nvPr/>
            </p:nvSpPr>
            <p:spPr>
              <a:xfrm>
                <a:off x="8324290" y="4219500"/>
                <a:ext cx="3233228" cy="276999"/>
              </a:xfrm>
              <a:prstGeom prst="rect">
                <a:avLst/>
              </a:prstGeom>
              <a:noFill/>
            </p:spPr>
            <p:txBody>
              <a:bodyPr wrap="square" lIns="0" tIns="0" rIns="0" bIns="0" rtlCol="0">
                <a:spAutoFit/>
              </a:bodyPr>
              <a:lstStyle/>
              <a:p>
                <a:pPr algn="ctr"/>
                <a:r>
                  <a:rPr lang="en-US" b="1" dirty="0"/>
                  <a:t>API TESTING</a:t>
                </a:r>
              </a:p>
            </p:txBody>
          </p:sp>
        </p:grpSp>
      </p:grpSp>
      <p:grpSp>
        <p:nvGrpSpPr>
          <p:cNvPr id="23" name="Group 22">
            <a:extLst>
              <a:ext uri="{FF2B5EF4-FFF2-40B4-BE49-F238E27FC236}">
                <a16:creationId xmlns:a16="http://schemas.microsoft.com/office/drawing/2014/main" id="{7C25CC7E-9659-4033-AF7E-F4036E3423C9}"/>
              </a:ext>
              <a:ext uri="{C183D7F6-B498-43B3-948B-1728B52AA6E4}">
                <adec:decorative xmlns:adec="http://schemas.microsoft.com/office/drawing/2017/decorative" val="1"/>
              </a:ext>
            </a:extLst>
          </p:cNvPr>
          <p:cNvGrpSpPr/>
          <p:nvPr/>
        </p:nvGrpSpPr>
        <p:grpSpPr>
          <a:xfrm>
            <a:off x="4216400" y="2008772"/>
            <a:ext cx="3759200" cy="3758138"/>
            <a:chOff x="5540375" y="2870200"/>
            <a:chExt cx="1078219" cy="1077914"/>
          </a:xfrm>
          <a:solidFill>
            <a:schemeClr val="bg2"/>
          </a:solidFill>
        </p:grpSpPr>
        <p:sp>
          <p:nvSpPr>
            <p:cNvPr id="19" name="Freeform 5">
              <a:extLst>
                <a:ext uri="{FF2B5EF4-FFF2-40B4-BE49-F238E27FC236}">
                  <a16:creationId xmlns:a16="http://schemas.microsoft.com/office/drawing/2014/main" id="{91B12C34-F8FA-4B08-9D46-F5EA12FABE86}"/>
                </a:ext>
              </a:extLst>
            </p:cNvPr>
            <p:cNvSpPr>
              <a:spLocks/>
            </p:cNvSpPr>
            <p:nvPr/>
          </p:nvSpPr>
          <p:spPr bwMode="auto">
            <a:xfrm>
              <a:off x="5540376" y="3429001"/>
              <a:ext cx="515938" cy="519113"/>
            </a:xfrm>
            <a:custGeom>
              <a:avLst/>
              <a:gdLst>
                <a:gd name="T0" fmla="*/ 172 w 172"/>
                <a:gd name="T1" fmla="*/ 90 h 173"/>
                <a:gd name="T2" fmla="*/ 172 w 172"/>
                <a:gd name="T3" fmla="*/ 173 h 173"/>
                <a:gd name="T4" fmla="*/ 0 w 172"/>
                <a:gd name="T5" fmla="*/ 0 h 173"/>
                <a:gd name="T6" fmla="*/ 82 w 172"/>
                <a:gd name="T7" fmla="*/ 0 h 173"/>
                <a:gd name="T8" fmla="*/ 172 w 172"/>
                <a:gd name="T9" fmla="*/ 90 h 173"/>
              </a:gdLst>
              <a:ahLst/>
              <a:cxnLst>
                <a:cxn ang="0">
                  <a:pos x="T0" y="T1"/>
                </a:cxn>
                <a:cxn ang="0">
                  <a:pos x="T2" y="T3"/>
                </a:cxn>
                <a:cxn ang="0">
                  <a:pos x="T4" y="T5"/>
                </a:cxn>
                <a:cxn ang="0">
                  <a:pos x="T6" y="T7"/>
                </a:cxn>
                <a:cxn ang="0">
                  <a:pos x="T8" y="T9"/>
                </a:cxn>
              </a:cxnLst>
              <a:rect l="0" t="0" r="r" b="b"/>
              <a:pathLst>
                <a:path w="172" h="173">
                  <a:moveTo>
                    <a:pt x="172" y="90"/>
                  </a:moveTo>
                  <a:cubicBezTo>
                    <a:pt x="172" y="173"/>
                    <a:pt x="172" y="173"/>
                    <a:pt x="172" y="173"/>
                  </a:cubicBezTo>
                  <a:cubicBezTo>
                    <a:pt x="80" y="166"/>
                    <a:pt x="6" y="93"/>
                    <a:pt x="0" y="0"/>
                  </a:cubicBezTo>
                  <a:cubicBezTo>
                    <a:pt x="82" y="0"/>
                    <a:pt x="82" y="0"/>
                    <a:pt x="82" y="0"/>
                  </a:cubicBezTo>
                  <a:cubicBezTo>
                    <a:pt x="88" y="47"/>
                    <a:pt x="125" y="84"/>
                    <a:pt x="172" y="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6">
              <a:extLst>
                <a:ext uri="{FF2B5EF4-FFF2-40B4-BE49-F238E27FC236}">
                  <a16:creationId xmlns:a16="http://schemas.microsoft.com/office/drawing/2014/main" id="{C6E57602-3060-43F3-8678-84886548F349}"/>
                </a:ext>
              </a:extLst>
            </p:cNvPr>
            <p:cNvSpPr>
              <a:spLocks/>
            </p:cNvSpPr>
            <p:nvPr/>
          </p:nvSpPr>
          <p:spPr bwMode="auto">
            <a:xfrm>
              <a:off x="6097894" y="3429001"/>
              <a:ext cx="520700" cy="519113"/>
            </a:xfrm>
            <a:custGeom>
              <a:avLst/>
              <a:gdLst>
                <a:gd name="T0" fmla="*/ 90 w 173"/>
                <a:gd name="T1" fmla="*/ 0 h 173"/>
                <a:gd name="T2" fmla="*/ 173 w 173"/>
                <a:gd name="T3" fmla="*/ 0 h 173"/>
                <a:gd name="T4" fmla="*/ 0 w 173"/>
                <a:gd name="T5" fmla="*/ 173 h 173"/>
                <a:gd name="T6" fmla="*/ 0 w 173"/>
                <a:gd name="T7" fmla="*/ 90 h 173"/>
                <a:gd name="T8" fmla="*/ 90 w 173"/>
                <a:gd name="T9" fmla="*/ 0 h 173"/>
              </a:gdLst>
              <a:ahLst/>
              <a:cxnLst>
                <a:cxn ang="0">
                  <a:pos x="T0" y="T1"/>
                </a:cxn>
                <a:cxn ang="0">
                  <a:pos x="T2" y="T3"/>
                </a:cxn>
                <a:cxn ang="0">
                  <a:pos x="T4" y="T5"/>
                </a:cxn>
                <a:cxn ang="0">
                  <a:pos x="T6" y="T7"/>
                </a:cxn>
                <a:cxn ang="0">
                  <a:pos x="T8" y="T9"/>
                </a:cxn>
              </a:cxnLst>
              <a:rect l="0" t="0" r="r" b="b"/>
              <a:pathLst>
                <a:path w="173" h="173">
                  <a:moveTo>
                    <a:pt x="90" y="0"/>
                  </a:moveTo>
                  <a:cubicBezTo>
                    <a:pt x="173" y="0"/>
                    <a:pt x="173" y="0"/>
                    <a:pt x="173" y="0"/>
                  </a:cubicBezTo>
                  <a:cubicBezTo>
                    <a:pt x="166" y="93"/>
                    <a:pt x="92" y="166"/>
                    <a:pt x="0" y="173"/>
                  </a:cubicBezTo>
                  <a:cubicBezTo>
                    <a:pt x="0" y="90"/>
                    <a:pt x="0" y="90"/>
                    <a:pt x="0" y="90"/>
                  </a:cubicBezTo>
                  <a:cubicBezTo>
                    <a:pt x="47" y="84"/>
                    <a:pt x="84" y="47"/>
                    <a:pt x="9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7">
              <a:extLst>
                <a:ext uri="{FF2B5EF4-FFF2-40B4-BE49-F238E27FC236}">
                  <a16:creationId xmlns:a16="http://schemas.microsoft.com/office/drawing/2014/main" id="{2252E87A-6A81-40D1-9461-95D5224F0B31}"/>
                </a:ext>
              </a:extLst>
            </p:cNvPr>
            <p:cNvSpPr>
              <a:spLocks/>
            </p:cNvSpPr>
            <p:nvPr/>
          </p:nvSpPr>
          <p:spPr bwMode="auto">
            <a:xfrm>
              <a:off x="6097894" y="2870200"/>
              <a:ext cx="520700" cy="515938"/>
            </a:xfrm>
            <a:custGeom>
              <a:avLst/>
              <a:gdLst>
                <a:gd name="T0" fmla="*/ 0 w 173"/>
                <a:gd name="T1" fmla="*/ 82 h 172"/>
                <a:gd name="T2" fmla="*/ 0 w 173"/>
                <a:gd name="T3" fmla="*/ 0 h 172"/>
                <a:gd name="T4" fmla="*/ 173 w 173"/>
                <a:gd name="T5" fmla="*/ 172 h 172"/>
                <a:gd name="T6" fmla="*/ 90 w 173"/>
                <a:gd name="T7" fmla="*/ 172 h 172"/>
                <a:gd name="T8" fmla="*/ 0 w 173"/>
                <a:gd name="T9" fmla="*/ 82 h 172"/>
              </a:gdLst>
              <a:ahLst/>
              <a:cxnLst>
                <a:cxn ang="0">
                  <a:pos x="T0" y="T1"/>
                </a:cxn>
                <a:cxn ang="0">
                  <a:pos x="T2" y="T3"/>
                </a:cxn>
                <a:cxn ang="0">
                  <a:pos x="T4" y="T5"/>
                </a:cxn>
                <a:cxn ang="0">
                  <a:pos x="T6" y="T7"/>
                </a:cxn>
                <a:cxn ang="0">
                  <a:pos x="T8" y="T9"/>
                </a:cxn>
              </a:cxnLst>
              <a:rect l="0" t="0" r="r" b="b"/>
              <a:pathLst>
                <a:path w="173" h="172">
                  <a:moveTo>
                    <a:pt x="0" y="82"/>
                  </a:moveTo>
                  <a:cubicBezTo>
                    <a:pt x="0" y="0"/>
                    <a:pt x="0" y="0"/>
                    <a:pt x="0" y="0"/>
                  </a:cubicBezTo>
                  <a:cubicBezTo>
                    <a:pt x="92" y="7"/>
                    <a:pt x="166" y="80"/>
                    <a:pt x="173" y="172"/>
                  </a:cubicBezTo>
                  <a:cubicBezTo>
                    <a:pt x="90" y="172"/>
                    <a:pt x="90" y="172"/>
                    <a:pt x="90" y="172"/>
                  </a:cubicBezTo>
                  <a:cubicBezTo>
                    <a:pt x="84" y="126"/>
                    <a:pt x="47" y="88"/>
                    <a:pt x="0"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8">
              <a:extLst>
                <a:ext uri="{FF2B5EF4-FFF2-40B4-BE49-F238E27FC236}">
                  <a16:creationId xmlns:a16="http://schemas.microsoft.com/office/drawing/2014/main" id="{ADBD0F45-41D0-4808-9E29-70A3C395B791}"/>
                </a:ext>
              </a:extLst>
            </p:cNvPr>
            <p:cNvSpPr>
              <a:spLocks/>
            </p:cNvSpPr>
            <p:nvPr/>
          </p:nvSpPr>
          <p:spPr bwMode="auto">
            <a:xfrm>
              <a:off x="5540375" y="2870200"/>
              <a:ext cx="515938" cy="515938"/>
            </a:xfrm>
            <a:custGeom>
              <a:avLst/>
              <a:gdLst>
                <a:gd name="T0" fmla="*/ 82 w 172"/>
                <a:gd name="T1" fmla="*/ 172 h 172"/>
                <a:gd name="T2" fmla="*/ 0 w 172"/>
                <a:gd name="T3" fmla="*/ 172 h 172"/>
                <a:gd name="T4" fmla="*/ 172 w 172"/>
                <a:gd name="T5" fmla="*/ 0 h 172"/>
                <a:gd name="T6" fmla="*/ 172 w 172"/>
                <a:gd name="T7" fmla="*/ 82 h 172"/>
                <a:gd name="T8" fmla="*/ 82 w 172"/>
                <a:gd name="T9" fmla="*/ 172 h 172"/>
              </a:gdLst>
              <a:ahLst/>
              <a:cxnLst>
                <a:cxn ang="0">
                  <a:pos x="T0" y="T1"/>
                </a:cxn>
                <a:cxn ang="0">
                  <a:pos x="T2" y="T3"/>
                </a:cxn>
                <a:cxn ang="0">
                  <a:pos x="T4" y="T5"/>
                </a:cxn>
                <a:cxn ang="0">
                  <a:pos x="T6" y="T7"/>
                </a:cxn>
                <a:cxn ang="0">
                  <a:pos x="T8" y="T9"/>
                </a:cxn>
              </a:cxnLst>
              <a:rect l="0" t="0" r="r" b="b"/>
              <a:pathLst>
                <a:path w="172" h="172">
                  <a:moveTo>
                    <a:pt x="82" y="172"/>
                  </a:moveTo>
                  <a:cubicBezTo>
                    <a:pt x="0" y="172"/>
                    <a:pt x="0" y="172"/>
                    <a:pt x="0" y="172"/>
                  </a:cubicBezTo>
                  <a:cubicBezTo>
                    <a:pt x="6" y="80"/>
                    <a:pt x="80" y="7"/>
                    <a:pt x="172" y="0"/>
                  </a:cubicBezTo>
                  <a:cubicBezTo>
                    <a:pt x="172" y="82"/>
                    <a:pt x="172" y="82"/>
                    <a:pt x="172" y="82"/>
                  </a:cubicBezTo>
                  <a:cubicBezTo>
                    <a:pt x="125" y="88"/>
                    <a:pt x="88" y="126"/>
                    <a:pt x="82" y="17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6" name="Oval 25">
            <a:extLst>
              <a:ext uri="{FF2B5EF4-FFF2-40B4-BE49-F238E27FC236}">
                <a16:creationId xmlns:a16="http://schemas.microsoft.com/office/drawing/2014/main" id="{32050594-ED75-4BD6-9F30-3FF422F2D107}"/>
              </a:ext>
              <a:ext uri="{C183D7F6-B498-43B3-948B-1728B52AA6E4}">
                <adec:decorative xmlns:adec="http://schemas.microsoft.com/office/drawing/2017/decorative" val="1"/>
              </a:ext>
            </a:extLst>
          </p:cNvPr>
          <p:cNvSpPr/>
          <p:nvPr/>
        </p:nvSpPr>
        <p:spPr>
          <a:xfrm>
            <a:off x="4307794" y="2229112"/>
            <a:ext cx="1052680" cy="10526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D570AF8D-5346-44BD-82DE-4E39FE2807C5}"/>
              </a:ext>
              <a:ext uri="{C183D7F6-B498-43B3-948B-1728B52AA6E4}">
                <adec:decorative xmlns:adec="http://schemas.microsoft.com/office/drawing/2017/decorative" val="1"/>
              </a:ext>
            </a:extLst>
          </p:cNvPr>
          <p:cNvSpPr/>
          <p:nvPr/>
        </p:nvSpPr>
        <p:spPr>
          <a:xfrm>
            <a:off x="6931221" y="2147002"/>
            <a:ext cx="1052680" cy="105268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42195816-E0EF-4C06-9319-FA2742100C34}"/>
              </a:ext>
              <a:ext uri="{C183D7F6-B498-43B3-948B-1728B52AA6E4}">
                <adec:decorative xmlns:adec="http://schemas.microsoft.com/office/drawing/2017/decorative" val="1"/>
              </a:ext>
            </a:extLst>
          </p:cNvPr>
          <p:cNvSpPr/>
          <p:nvPr/>
        </p:nvSpPr>
        <p:spPr>
          <a:xfrm>
            <a:off x="4208099" y="4576001"/>
            <a:ext cx="1052680" cy="1052680"/>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48342780-6568-4E96-8C62-B4B262CB8969}"/>
              </a:ext>
              <a:ext uri="{C183D7F6-B498-43B3-948B-1728B52AA6E4}">
                <adec:decorative xmlns:adec="http://schemas.microsoft.com/office/drawing/2017/decorative" val="1"/>
              </a:ext>
            </a:extLst>
          </p:cNvPr>
          <p:cNvSpPr/>
          <p:nvPr/>
        </p:nvSpPr>
        <p:spPr>
          <a:xfrm>
            <a:off x="6931221" y="4576001"/>
            <a:ext cx="1052680" cy="105268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5" name="Group 74" descr="This image is an icon of a human being. ">
            <a:extLst>
              <a:ext uri="{FF2B5EF4-FFF2-40B4-BE49-F238E27FC236}">
                <a16:creationId xmlns:a16="http://schemas.microsoft.com/office/drawing/2014/main" id="{03658782-57B9-4C48-9C71-07695163187A}"/>
              </a:ext>
            </a:extLst>
          </p:cNvPr>
          <p:cNvGrpSpPr/>
          <p:nvPr/>
        </p:nvGrpSpPr>
        <p:grpSpPr>
          <a:xfrm>
            <a:off x="7284682" y="2522553"/>
            <a:ext cx="345758" cy="301578"/>
            <a:chOff x="9312275" y="5386388"/>
            <a:chExt cx="285750" cy="249238"/>
          </a:xfrm>
          <a:solidFill>
            <a:schemeClr val="bg1"/>
          </a:solidFill>
        </p:grpSpPr>
        <p:sp>
          <p:nvSpPr>
            <p:cNvPr id="76" name="Freeform 3445">
              <a:extLst>
                <a:ext uri="{FF2B5EF4-FFF2-40B4-BE49-F238E27FC236}">
                  <a16:creationId xmlns:a16="http://schemas.microsoft.com/office/drawing/2014/main" id="{7542754E-CB96-41C7-B68A-87941CFD3212}"/>
                </a:ext>
              </a:extLst>
            </p:cNvPr>
            <p:cNvSpPr>
              <a:spLocks/>
            </p:cNvSpPr>
            <p:nvPr/>
          </p:nvSpPr>
          <p:spPr bwMode="auto">
            <a:xfrm>
              <a:off x="9312275" y="5386388"/>
              <a:ext cx="225425" cy="249238"/>
            </a:xfrm>
            <a:custGeom>
              <a:avLst/>
              <a:gdLst>
                <a:gd name="T0" fmla="*/ 384 w 569"/>
                <a:gd name="T1" fmla="*/ 376 h 628"/>
                <a:gd name="T2" fmla="*/ 359 w 569"/>
                <a:gd name="T3" fmla="*/ 309 h 628"/>
                <a:gd name="T4" fmla="*/ 379 w 569"/>
                <a:gd name="T5" fmla="*/ 290 h 628"/>
                <a:gd name="T6" fmla="*/ 397 w 569"/>
                <a:gd name="T7" fmla="*/ 253 h 628"/>
                <a:gd name="T8" fmla="*/ 406 w 569"/>
                <a:gd name="T9" fmla="*/ 213 h 628"/>
                <a:gd name="T10" fmla="*/ 415 w 569"/>
                <a:gd name="T11" fmla="*/ 203 h 628"/>
                <a:gd name="T12" fmla="*/ 420 w 569"/>
                <a:gd name="T13" fmla="*/ 184 h 628"/>
                <a:gd name="T14" fmla="*/ 416 w 569"/>
                <a:gd name="T15" fmla="*/ 154 h 628"/>
                <a:gd name="T16" fmla="*/ 411 w 569"/>
                <a:gd name="T17" fmla="*/ 123 h 628"/>
                <a:gd name="T18" fmla="*/ 420 w 569"/>
                <a:gd name="T19" fmla="*/ 78 h 628"/>
                <a:gd name="T20" fmla="*/ 415 w 569"/>
                <a:gd name="T21" fmla="*/ 46 h 628"/>
                <a:gd name="T22" fmla="*/ 402 w 569"/>
                <a:gd name="T23" fmla="*/ 28 h 628"/>
                <a:gd name="T24" fmla="*/ 382 w 569"/>
                <a:gd name="T25" fmla="*/ 15 h 628"/>
                <a:gd name="T26" fmla="*/ 341 w 569"/>
                <a:gd name="T27" fmla="*/ 3 h 628"/>
                <a:gd name="T28" fmla="*/ 291 w 569"/>
                <a:gd name="T29" fmla="*/ 1 h 628"/>
                <a:gd name="T30" fmla="*/ 245 w 569"/>
                <a:gd name="T31" fmla="*/ 10 h 628"/>
                <a:gd name="T32" fmla="*/ 213 w 569"/>
                <a:gd name="T33" fmla="*/ 27 h 628"/>
                <a:gd name="T34" fmla="*/ 200 w 569"/>
                <a:gd name="T35" fmla="*/ 42 h 628"/>
                <a:gd name="T36" fmla="*/ 181 w 569"/>
                <a:gd name="T37" fmla="*/ 44 h 628"/>
                <a:gd name="T38" fmla="*/ 163 w 569"/>
                <a:gd name="T39" fmla="*/ 56 h 628"/>
                <a:gd name="T40" fmla="*/ 154 w 569"/>
                <a:gd name="T41" fmla="*/ 86 h 628"/>
                <a:gd name="T42" fmla="*/ 164 w 569"/>
                <a:gd name="T43" fmla="*/ 139 h 628"/>
                <a:gd name="T44" fmla="*/ 160 w 569"/>
                <a:gd name="T45" fmla="*/ 141 h 628"/>
                <a:gd name="T46" fmla="*/ 153 w 569"/>
                <a:gd name="T47" fmla="*/ 154 h 628"/>
                <a:gd name="T48" fmla="*/ 149 w 569"/>
                <a:gd name="T49" fmla="*/ 184 h 628"/>
                <a:gd name="T50" fmla="*/ 153 w 569"/>
                <a:gd name="T51" fmla="*/ 202 h 628"/>
                <a:gd name="T52" fmla="*/ 163 w 569"/>
                <a:gd name="T53" fmla="*/ 213 h 628"/>
                <a:gd name="T54" fmla="*/ 169 w 569"/>
                <a:gd name="T55" fmla="*/ 236 h 628"/>
                <a:gd name="T56" fmla="*/ 180 w 569"/>
                <a:gd name="T57" fmla="*/ 268 h 628"/>
                <a:gd name="T58" fmla="*/ 203 w 569"/>
                <a:gd name="T59" fmla="*/ 299 h 628"/>
                <a:gd name="T60" fmla="*/ 215 w 569"/>
                <a:gd name="T61" fmla="*/ 367 h 628"/>
                <a:gd name="T62" fmla="*/ 177 w 569"/>
                <a:gd name="T63" fmla="*/ 381 h 628"/>
                <a:gd name="T64" fmla="*/ 111 w 569"/>
                <a:gd name="T65" fmla="*/ 404 h 628"/>
                <a:gd name="T66" fmla="*/ 47 w 569"/>
                <a:gd name="T67" fmla="*/ 434 h 628"/>
                <a:gd name="T68" fmla="*/ 22 w 569"/>
                <a:gd name="T69" fmla="*/ 456 h 628"/>
                <a:gd name="T70" fmla="*/ 10 w 569"/>
                <a:gd name="T71" fmla="*/ 487 h 628"/>
                <a:gd name="T72" fmla="*/ 1 w 569"/>
                <a:gd name="T73" fmla="*/ 557 h 628"/>
                <a:gd name="T74" fmla="*/ 0 w 569"/>
                <a:gd name="T75" fmla="*/ 620 h 628"/>
                <a:gd name="T76" fmla="*/ 11 w 569"/>
                <a:gd name="T77" fmla="*/ 628 h 628"/>
                <a:gd name="T78" fmla="*/ 565 w 569"/>
                <a:gd name="T79" fmla="*/ 624 h 628"/>
                <a:gd name="T80" fmla="*/ 569 w 569"/>
                <a:gd name="T81" fmla="*/ 597 h 628"/>
                <a:gd name="T82" fmla="*/ 562 w 569"/>
                <a:gd name="T83" fmla="*/ 510 h 628"/>
                <a:gd name="T84" fmla="*/ 551 w 569"/>
                <a:gd name="T85" fmla="*/ 461 h 628"/>
                <a:gd name="T86" fmla="*/ 537 w 569"/>
                <a:gd name="T87" fmla="*/ 444 h 628"/>
                <a:gd name="T88" fmla="*/ 484 w 569"/>
                <a:gd name="T89" fmla="*/ 413 h 628"/>
                <a:gd name="T90" fmla="*/ 408 w 569"/>
                <a:gd name="T91" fmla="*/ 385 h 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9" h="628">
                  <a:moveTo>
                    <a:pt x="408" y="385"/>
                  </a:moveTo>
                  <a:lnTo>
                    <a:pt x="397" y="380"/>
                  </a:lnTo>
                  <a:lnTo>
                    <a:pt x="384" y="376"/>
                  </a:lnTo>
                  <a:lnTo>
                    <a:pt x="372" y="372"/>
                  </a:lnTo>
                  <a:lnTo>
                    <a:pt x="359" y="367"/>
                  </a:lnTo>
                  <a:lnTo>
                    <a:pt x="359" y="309"/>
                  </a:lnTo>
                  <a:lnTo>
                    <a:pt x="366" y="306"/>
                  </a:lnTo>
                  <a:lnTo>
                    <a:pt x="371" y="299"/>
                  </a:lnTo>
                  <a:lnTo>
                    <a:pt x="379" y="290"/>
                  </a:lnTo>
                  <a:lnTo>
                    <a:pt x="385" y="280"/>
                  </a:lnTo>
                  <a:lnTo>
                    <a:pt x="390" y="268"/>
                  </a:lnTo>
                  <a:lnTo>
                    <a:pt x="397" y="253"/>
                  </a:lnTo>
                  <a:lnTo>
                    <a:pt x="400" y="236"/>
                  </a:lnTo>
                  <a:lnTo>
                    <a:pt x="402" y="216"/>
                  </a:lnTo>
                  <a:lnTo>
                    <a:pt x="406" y="213"/>
                  </a:lnTo>
                  <a:lnTo>
                    <a:pt x="409" y="211"/>
                  </a:lnTo>
                  <a:lnTo>
                    <a:pt x="412" y="207"/>
                  </a:lnTo>
                  <a:lnTo>
                    <a:pt x="415" y="203"/>
                  </a:lnTo>
                  <a:lnTo>
                    <a:pt x="417" y="198"/>
                  </a:lnTo>
                  <a:lnTo>
                    <a:pt x="418" y="191"/>
                  </a:lnTo>
                  <a:lnTo>
                    <a:pt x="420" y="184"/>
                  </a:lnTo>
                  <a:lnTo>
                    <a:pt x="420" y="177"/>
                  </a:lnTo>
                  <a:lnTo>
                    <a:pt x="418" y="164"/>
                  </a:lnTo>
                  <a:lnTo>
                    <a:pt x="416" y="154"/>
                  </a:lnTo>
                  <a:lnTo>
                    <a:pt x="411" y="145"/>
                  </a:lnTo>
                  <a:lnTo>
                    <a:pt x="406" y="140"/>
                  </a:lnTo>
                  <a:lnTo>
                    <a:pt x="411" y="123"/>
                  </a:lnTo>
                  <a:lnTo>
                    <a:pt x="417" y="101"/>
                  </a:lnTo>
                  <a:lnTo>
                    <a:pt x="418" y="90"/>
                  </a:lnTo>
                  <a:lnTo>
                    <a:pt x="420" y="78"/>
                  </a:lnTo>
                  <a:lnTo>
                    <a:pt x="420" y="65"/>
                  </a:lnTo>
                  <a:lnTo>
                    <a:pt x="417" y="53"/>
                  </a:lnTo>
                  <a:lnTo>
                    <a:pt x="415" y="46"/>
                  </a:lnTo>
                  <a:lnTo>
                    <a:pt x="412" y="40"/>
                  </a:lnTo>
                  <a:lnTo>
                    <a:pt x="407" y="33"/>
                  </a:lnTo>
                  <a:lnTo>
                    <a:pt x="402" y="28"/>
                  </a:lnTo>
                  <a:lnTo>
                    <a:pt x="397" y="23"/>
                  </a:lnTo>
                  <a:lnTo>
                    <a:pt x="390" y="19"/>
                  </a:lnTo>
                  <a:lnTo>
                    <a:pt x="382" y="15"/>
                  </a:lnTo>
                  <a:lnTo>
                    <a:pt x="375" y="11"/>
                  </a:lnTo>
                  <a:lnTo>
                    <a:pt x="359" y="6"/>
                  </a:lnTo>
                  <a:lnTo>
                    <a:pt x="341" y="3"/>
                  </a:lnTo>
                  <a:lnTo>
                    <a:pt x="325" y="1"/>
                  </a:lnTo>
                  <a:lnTo>
                    <a:pt x="307" y="0"/>
                  </a:lnTo>
                  <a:lnTo>
                    <a:pt x="291" y="1"/>
                  </a:lnTo>
                  <a:lnTo>
                    <a:pt x="276" y="3"/>
                  </a:lnTo>
                  <a:lnTo>
                    <a:pt x="259" y="5"/>
                  </a:lnTo>
                  <a:lnTo>
                    <a:pt x="245" y="10"/>
                  </a:lnTo>
                  <a:lnTo>
                    <a:pt x="231" y="15"/>
                  </a:lnTo>
                  <a:lnTo>
                    <a:pt x="218" y="23"/>
                  </a:lnTo>
                  <a:lnTo>
                    <a:pt x="213" y="27"/>
                  </a:lnTo>
                  <a:lnTo>
                    <a:pt x="208" y="32"/>
                  </a:lnTo>
                  <a:lnTo>
                    <a:pt x="204" y="37"/>
                  </a:lnTo>
                  <a:lnTo>
                    <a:pt x="200" y="42"/>
                  </a:lnTo>
                  <a:lnTo>
                    <a:pt x="194" y="42"/>
                  </a:lnTo>
                  <a:lnTo>
                    <a:pt x="186" y="42"/>
                  </a:lnTo>
                  <a:lnTo>
                    <a:pt x="181" y="44"/>
                  </a:lnTo>
                  <a:lnTo>
                    <a:pt x="176" y="46"/>
                  </a:lnTo>
                  <a:lnTo>
                    <a:pt x="168" y="51"/>
                  </a:lnTo>
                  <a:lnTo>
                    <a:pt x="163" y="56"/>
                  </a:lnTo>
                  <a:lnTo>
                    <a:pt x="158" y="65"/>
                  </a:lnTo>
                  <a:lnTo>
                    <a:pt x="155" y="76"/>
                  </a:lnTo>
                  <a:lnTo>
                    <a:pt x="154" y="86"/>
                  </a:lnTo>
                  <a:lnTo>
                    <a:pt x="155" y="98"/>
                  </a:lnTo>
                  <a:lnTo>
                    <a:pt x="159" y="119"/>
                  </a:lnTo>
                  <a:lnTo>
                    <a:pt x="164" y="139"/>
                  </a:lnTo>
                  <a:lnTo>
                    <a:pt x="164" y="139"/>
                  </a:lnTo>
                  <a:lnTo>
                    <a:pt x="164" y="139"/>
                  </a:lnTo>
                  <a:lnTo>
                    <a:pt x="160" y="141"/>
                  </a:lnTo>
                  <a:lnTo>
                    <a:pt x="158" y="145"/>
                  </a:lnTo>
                  <a:lnTo>
                    <a:pt x="155" y="149"/>
                  </a:lnTo>
                  <a:lnTo>
                    <a:pt x="153" y="154"/>
                  </a:lnTo>
                  <a:lnTo>
                    <a:pt x="149" y="164"/>
                  </a:lnTo>
                  <a:lnTo>
                    <a:pt x="149" y="177"/>
                  </a:lnTo>
                  <a:lnTo>
                    <a:pt x="149" y="184"/>
                  </a:lnTo>
                  <a:lnTo>
                    <a:pt x="150" y="190"/>
                  </a:lnTo>
                  <a:lnTo>
                    <a:pt x="151" y="196"/>
                  </a:lnTo>
                  <a:lnTo>
                    <a:pt x="153" y="202"/>
                  </a:lnTo>
                  <a:lnTo>
                    <a:pt x="155" y="205"/>
                  </a:lnTo>
                  <a:lnTo>
                    <a:pt x="159" y="211"/>
                  </a:lnTo>
                  <a:lnTo>
                    <a:pt x="163" y="213"/>
                  </a:lnTo>
                  <a:lnTo>
                    <a:pt x="167" y="216"/>
                  </a:lnTo>
                  <a:lnTo>
                    <a:pt x="167" y="226"/>
                  </a:lnTo>
                  <a:lnTo>
                    <a:pt x="169" y="236"/>
                  </a:lnTo>
                  <a:lnTo>
                    <a:pt x="171" y="245"/>
                  </a:lnTo>
                  <a:lnTo>
                    <a:pt x="173" y="253"/>
                  </a:lnTo>
                  <a:lnTo>
                    <a:pt x="180" y="268"/>
                  </a:lnTo>
                  <a:lnTo>
                    <a:pt x="187" y="281"/>
                  </a:lnTo>
                  <a:lnTo>
                    <a:pt x="195" y="291"/>
                  </a:lnTo>
                  <a:lnTo>
                    <a:pt x="203" y="299"/>
                  </a:lnTo>
                  <a:lnTo>
                    <a:pt x="209" y="306"/>
                  </a:lnTo>
                  <a:lnTo>
                    <a:pt x="215" y="311"/>
                  </a:lnTo>
                  <a:lnTo>
                    <a:pt x="215" y="367"/>
                  </a:lnTo>
                  <a:lnTo>
                    <a:pt x="203" y="372"/>
                  </a:lnTo>
                  <a:lnTo>
                    <a:pt x="190" y="376"/>
                  </a:lnTo>
                  <a:lnTo>
                    <a:pt x="177" y="381"/>
                  </a:lnTo>
                  <a:lnTo>
                    <a:pt x="164" y="385"/>
                  </a:lnTo>
                  <a:lnTo>
                    <a:pt x="137" y="395"/>
                  </a:lnTo>
                  <a:lnTo>
                    <a:pt x="111" y="404"/>
                  </a:lnTo>
                  <a:lnTo>
                    <a:pt x="87" y="413"/>
                  </a:lnTo>
                  <a:lnTo>
                    <a:pt x="65" y="424"/>
                  </a:lnTo>
                  <a:lnTo>
                    <a:pt x="47" y="434"/>
                  </a:lnTo>
                  <a:lnTo>
                    <a:pt x="32" y="444"/>
                  </a:lnTo>
                  <a:lnTo>
                    <a:pt x="25" y="449"/>
                  </a:lnTo>
                  <a:lnTo>
                    <a:pt x="22" y="456"/>
                  </a:lnTo>
                  <a:lnTo>
                    <a:pt x="18" y="462"/>
                  </a:lnTo>
                  <a:lnTo>
                    <a:pt x="14" y="467"/>
                  </a:lnTo>
                  <a:lnTo>
                    <a:pt x="10" y="487"/>
                  </a:lnTo>
                  <a:lnTo>
                    <a:pt x="6" y="510"/>
                  </a:lnTo>
                  <a:lnTo>
                    <a:pt x="4" y="533"/>
                  </a:lnTo>
                  <a:lnTo>
                    <a:pt x="1" y="557"/>
                  </a:lnTo>
                  <a:lnTo>
                    <a:pt x="0" y="597"/>
                  </a:lnTo>
                  <a:lnTo>
                    <a:pt x="0" y="616"/>
                  </a:lnTo>
                  <a:lnTo>
                    <a:pt x="0" y="620"/>
                  </a:lnTo>
                  <a:lnTo>
                    <a:pt x="2" y="624"/>
                  </a:lnTo>
                  <a:lnTo>
                    <a:pt x="6" y="627"/>
                  </a:lnTo>
                  <a:lnTo>
                    <a:pt x="11" y="628"/>
                  </a:lnTo>
                  <a:lnTo>
                    <a:pt x="557" y="628"/>
                  </a:lnTo>
                  <a:lnTo>
                    <a:pt x="561" y="627"/>
                  </a:lnTo>
                  <a:lnTo>
                    <a:pt x="565" y="624"/>
                  </a:lnTo>
                  <a:lnTo>
                    <a:pt x="567" y="620"/>
                  </a:lnTo>
                  <a:lnTo>
                    <a:pt x="569" y="616"/>
                  </a:lnTo>
                  <a:lnTo>
                    <a:pt x="569" y="597"/>
                  </a:lnTo>
                  <a:lnTo>
                    <a:pt x="567" y="557"/>
                  </a:lnTo>
                  <a:lnTo>
                    <a:pt x="565" y="533"/>
                  </a:lnTo>
                  <a:lnTo>
                    <a:pt x="562" y="510"/>
                  </a:lnTo>
                  <a:lnTo>
                    <a:pt x="558" y="487"/>
                  </a:lnTo>
                  <a:lnTo>
                    <a:pt x="555" y="467"/>
                  </a:lnTo>
                  <a:lnTo>
                    <a:pt x="551" y="461"/>
                  </a:lnTo>
                  <a:lnTo>
                    <a:pt x="547" y="456"/>
                  </a:lnTo>
                  <a:lnTo>
                    <a:pt x="543" y="449"/>
                  </a:lnTo>
                  <a:lnTo>
                    <a:pt x="537" y="444"/>
                  </a:lnTo>
                  <a:lnTo>
                    <a:pt x="522" y="433"/>
                  </a:lnTo>
                  <a:lnTo>
                    <a:pt x="504" y="422"/>
                  </a:lnTo>
                  <a:lnTo>
                    <a:pt x="484" y="413"/>
                  </a:lnTo>
                  <a:lnTo>
                    <a:pt x="461" y="404"/>
                  </a:lnTo>
                  <a:lnTo>
                    <a:pt x="435" y="394"/>
                  </a:lnTo>
                  <a:lnTo>
                    <a:pt x="408" y="3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7" name="Freeform 3446">
              <a:extLst>
                <a:ext uri="{FF2B5EF4-FFF2-40B4-BE49-F238E27FC236}">
                  <a16:creationId xmlns:a16="http://schemas.microsoft.com/office/drawing/2014/main" id="{334072C5-8E7E-4A65-ABAD-8FD2AA02B623}"/>
                </a:ext>
              </a:extLst>
            </p:cNvPr>
            <p:cNvSpPr>
              <a:spLocks/>
            </p:cNvSpPr>
            <p:nvPr/>
          </p:nvSpPr>
          <p:spPr bwMode="auto">
            <a:xfrm>
              <a:off x="9485313" y="5387975"/>
              <a:ext cx="112712" cy="247650"/>
            </a:xfrm>
            <a:custGeom>
              <a:avLst/>
              <a:gdLst>
                <a:gd name="T0" fmla="*/ 258 w 281"/>
                <a:gd name="T1" fmla="*/ 450 h 625"/>
                <a:gd name="T2" fmla="*/ 234 w 281"/>
                <a:gd name="T3" fmla="*/ 428 h 625"/>
                <a:gd name="T4" fmla="*/ 199 w 281"/>
                <a:gd name="T5" fmla="*/ 408 h 625"/>
                <a:gd name="T6" fmla="*/ 103 w 281"/>
                <a:gd name="T7" fmla="*/ 367 h 625"/>
                <a:gd name="T8" fmla="*/ 65 w 281"/>
                <a:gd name="T9" fmla="*/ 319 h 625"/>
                <a:gd name="T10" fmla="*/ 86 w 281"/>
                <a:gd name="T11" fmla="*/ 301 h 625"/>
                <a:gd name="T12" fmla="*/ 108 w 281"/>
                <a:gd name="T13" fmla="*/ 265 h 625"/>
                <a:gd name="T14" fmla="*/ 113 w 281"/>
                <a:gd name="T15" fmla="*/ 238 h 625"/>
                <a:gd name="T16" fmla="*/ 122 w 281"/>
                <a:gd name="T17" fmla="*/ 223 h 625"/>
                <a:gd name="T18" fmla="*/ 130 w 281"/>
                <a:gd name="T19" fmla="*/ 209 h 625"/>
                <a:gd name="T20" fmla="*/ 132 w 281"/>
                <a:gd name="T21" fmla="*/ 188 h 625"/>
                <a:gd name="T22" fmla="*/ 123 w 281"/>
                <a:gd name="T23" fmla="*/ 157 h 625"/>
                <a:gd name="T24" fmla="*/ 118 w 281"/>
                <a:gd name="T25" fmla="*/ 151 h 625"/>
                <a:gd name="T26" fmla="*/ 131 w 281"/>
                <a:gd name="T27" fmla="*/ 97 h 625"/>
                <a:gd name="T28" fmla="*/ 130 w 281"/>
                <a:gd name="T29" fmla="*/ 59 h 625"/>
                <a:gd name="T30" fmla="*/ 117 w 281"/>
                <a:gd name="T31" fmla="*/ 35 h 625"/>
                <a:gd name="T32" fmla="*/ 94 w 281"/>
                <a:gd name="T33" fmla="*/ 15 h 625"/>
                <a:gd name="T34" fmla="*/ 65 w 281"/>
                <a:gd name="T35" fmla="*/ 2 h 625"/>
                <a:gd name="T36" fmla="*/ 38 w 281"/>
                <a:gd name="T37" fmla="*/ 0 h 625"/>
                <a:gd name="T38" fmla="*/ 13 w 281"/>
                <a:gd name="T39" fmla="*/ 7 h 625"/>
                <a:gd name="T40" fmla="*/ 0 w 281"/>
                <a:gd name="T41" fmla="*/ 20 h 625"/>
                <a:gd name="T42" fmla="*/ 5 w 281"/>
                <a:gd name="T43" fmla="*/ 32 h 625"/>
                <a:gd name="T44" fmla="*/ 18 w 281"/>
                <a:gd name="T45" fmla="*/ 32 h 625"/>
                <a:gd name="T46" fmla="*/ 38 w 281"/>
                <a:gd name="T47" fmla="*/ 24 h 625"/>
                <a:gd name="T48" fmla="*/ 67 w 281"/>
                <a:gd name="T49" fmla="*/ 28 h 625"/>
                <a:gd name="T50" fmla="*/ 89 w 281"/>
                <a:gd name="T51" fmla="*/ 41 h 625"/>
                <a:gd name="T52" fmla="*/ 103 w 281"/>
                <a:gd name="T53" fmla="*/ 56 h 625"/>
                <a:gd name="T54" fmla="*/ 108 w 281"/>
                <a:gd name="T55" fmla="*/ 75 h 625"/>
                <a:gd name="T56" fmla="*/ 105 w 281"/>
                <a:gd name="T57" fmla="*/ 107 h 625"/>
                <a:gd name="T58" fmla="*/ 92 w 281"/>
                <a:gd name="T59" fmla="*/ 152 h 625"/>
                <a:gd name="T60" fmla="*/ 94 w 281"/>
                <a:gd name="T61" fmla="*/ 166 h 625"/>
                <a:gd name="T62" fmla="*/ 104 w 281"/>
                <a:gd name="T63" fmla="*/ 172 h 625"/>
                <a:gd name="T64" fmla="*/ 109 w 281"/>
                <a:gd name="T65" fmla="*/ 188 h 625"/>
                <a:gd name="T66" fmla="*/ 104 w 281"/>
                <a:gd name="T67" fmla="*/ 206 h 625"/>
                <a:gd name="T68" fmla="*/ 94 w 281"/>
                <a:gd name="T69" fmla="*/ 210 h 625"/>
                <a:gd name="T70" fmla="*/ 90 w 281"/>
                <a:gd name="T71" fmla="*/ 231 h 625"/>
                <a:gd name="T72" fmla="*/ 85 w 281"/>
                <a:gd name="T73" fmla="*/ 259 h 625"/>
                <a:gd name="T74" fmla="*/ 55 w 281"/>
                <a:gd name="T75" fmla="*/ 297 h 625"/>
                <a:gd name="T76" fmla="*/ 44 w 281"/>
                <a:gd name="T77" fmla="*/ 306 h 625"/>
                <a:gd name="T78" fmla="*/ 41 w 281"/>
                <a:gd name="T79" fmla="*/ 360 h 625"/>
                <a:gd name="T80" fmla="*/ 46 w 281"/>
                <a:gd name="T81" fmla="*/ 371 h 625"/>
                <a:gd name="T82" fmla="*/ 119 w 281"/>
                <a:gd name="T83" fmla="*/ 399 h 625"/>
                <a:gd name="T84" fmla="*/ 222 w 281"/>
                <a:gd name="T85" fmla="*/ 449 h 625"/>
                <a:gd name="T86" fmla="*/ 241 w 281"/>
                <a:gd name="T87" fmla="*/ 467 h 625"/>
                <a:gd name="T88" fmla="*/ 250 w 281"/>
                <a:gd name="T89" fmla="*/ 503 h 625"/>
                <a:gd name="T90" fmla="*/ 257 w 281"/>
                <a:gd name="T91" fmla="*/ 574 h 625"/>
                <a:gd name="T92" fmla="*/ 204 w 281"/>
                <a:gd name="T93" fmla="*/ 602 h 625"/>
                <a:gd name="T94" fmla="*/ 196 w 281"/>
                <a:gd name="T95" fmla="*/ 613 h 625"/>
                <a:gd name="T96" fmla="*/ 204 w 281"/>
                <a:gd name="T97" fmla="*/ 624 h 625"/>
                <a:gd name="T98" fmla="*/ 273 w 281"/>
                <a:gd name="T99" fmla="*/ 624 h 625"/>
                <a:gd name="T100" fmla="*/ 281 w 281"/>
                <a:gd name="T101" fmla="*/ 613 h 625"/>
                <a:gd name="T102" fmla="*/ 277 w 281"/>
                <a:gd name="T103" fmla="*/ 530 h 625"/>
                <a:gd name="T104" fmla="*/ 267 w 281"/>
                <a:gd name="T105" fmla="*/ 464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1" h="625">
                  <a:moveTo>
                    <a:pt x="267" y="464"/>
                  </a:moveTo>
                  <a:lnTo>
                    <a:pt x="263" y="457"/>
                  </a:lnTo>
                  <a:lnTo>
                    <a:pt x="258" y="450"/>
                  </a:lnTo>
                  <a:lnTo>
                    <a:pt x="252" y="443"/>
                  </a:lnTo>
                  <a:lnTo>
                    <a:pt x="244" y="435"/>
                  </a:lnTo>
                  <a:lnTo>
                    <a:pt x="234" y="428"/>
                  </a:lnTo>
                  <a:lnTo>
                    <a:pt x="223" y="421"/>
                  </a:lnTo>
                  <a:lnTo>
                    <a:pt x="212" y="414"/>
                  </a:lnTo>
                  <a:lnTo>
                    <a:pt x="199" y="408"/>
                  </a:lnTo>
                  <a:lnTo>
                    <a:pt x="169" y="394"/>
                  </a:lnTo>
                  <a:lnTo>
                    <a:pt x="137" y="381"/>
                  </a:lnTo>
                  <a:lnTo>
                    <a:pt x="103" y="367"/>
                  </a:lnTo>
                  <a:lnTo>
                    <a:pt x="65" y="353"/>
                  </a:lnTo>
                  <a:lnTo>
                    <a:pt x="65" y="353"/>
                  </a:lnTo>
                  <a:lnTo>
                    <a:pt x="65" y="319"/>
                  </a:lnTo>
                  <a:lnTo>
                    <a:pt x="72" y="315"/>
                  </a:lnTo>
                  <a:lnTo>
                    <a:pt x="78" y="309"/>
                  </a:lnTo>
                  <a:lnTo>
                    <a:pt x="86" y="301"/>
                  </a:lnTo>
                  <a:lnTo>
                    <a:pt x="94" y="292"/>
                  </a:lnTo>
                  <a:lnTo>
                    <a:pt x="101" y="279"/>
                  </a:lnTo>
                  <a:lnTo>
                    <a:pt x="108" y="265"/>
                  </a:lnTo>
                  <a:lnTo>
                    <a:pt x="110" y="256"/>
                  </a:lnTo>
                  <a:lnTo>
                    <a:pt x="112" y="247"/>
                  </a:lnTo>
                  <a:lnTo>
                    <a:pt x="113" y="238"/>
                  </a:lnTo>
                  <a:lnTo>
                    <a:pt x="114" y="228"/>
                  </a:lnTo>
                  <a:lnTo>
                    <a:pt x="118" y="226"/>
                  </a:lnTo>
                  <a:lnTo>
                    <a:pt x="122" y="223"/>
                  </a:lnTo>
                  <a:lnTo>
                    <a:pt x="125" y="219"/>
                  </a:lnTo>
                  <a:lnTo>
                    <a:pt x="127" y="215"/>
                  </a:lnTo>
                  <a:lnTo>
                    <a:pt x="130" y="209"/>
                  </a:lnTo>
                  <a:lnTo>
                    <a:pt x="131" y="202"/>
                  </a:lnTo>
                  <a:lnTo>
                    <a:pt x="132" y="196"/>
                  </a:lnTo>
                  <a:lnTo>
                    <a:pt x="132" y="188"/>
                  </a:lnTo>
                  <a:lnTo>
                    <a:pt x="131" y="177"/>
                  </a:lnTo>
                  <a:lnTo>
                    <a:pt x="128" y="166"/>
                  </a:lnTo>
                  <a:lnTo>
                    <a:pt x="123" y="157"/>
                  </a:lnTo>
                  <a:lnTo>
                    <a:pt x="117" y="151"/>
                  </a:lnTo>
                  <a:lnTo>
                    <a:pt x="118" y="151"/>
                  </a:lnTo>
                  <a:lnTo>
                    <a:pt x="118" y="151"/>
                  </a:lnTo>
                  <a:lnTo>
                    <a:pt x="123" y="133"/>
                  </a:lnTo>
                  <a:lnTo>
                    <a:pt x="130" y="110"/>
                  </a:lnTo>
                  <a:lnTo>
                    <a:pt x="131" y="97"/>
                  </a:lnTo>
                  <a:lnTo>
                    <a:pt x="132" y="84"/>
                  </a:lnTo>
                  <a:lnTo>
                    <a:pt x="132" y="71"/>
                  </a:lnTo>
                  <a:lnTo>
                    <a:pt x="130" y="59"/>
                  </a:lnTo>
                  <a:lnTo>
                    <a:pt x="127" y="51"/>
                  </a:lnTo>
                  <a:lnTo>
                    <a:pt x="122" y="43"/>
                  </a:lnTo>
                  <a:lnTo>
                    <a:pt x="117" y="35"/>
                  </a:lnTo>
                  <a:lnTo>
                    <a:pt x="110" y="28"/>
                  </a:lnTo>
                  <a:lnTo>
                    <a:pt x="103" y="21"/>
                  </a:lnTo>
                  <a:lnTo>
                    <a:pt x="94" y="15"/>
                  </a:lnTo>
                  <a:lnTo>
                    <a:pt x="85" y="10"/>
                  </a:lnTo>
                  <a:lnTo>
                    <a:pt x="76" y="6"/>
                  </a:lnTo>
                  <a:lnTo>
                    <a:pt x="65" y="2"/>
                  </a:lnTo>
                  <a:lnTo>
                    <a:pt x="56" y="1"/>
                  </a:lnTo>
                  <a:lnTo>
                    <a:pt x="47" y="0"/>
                  </a:lnTo>
                  <a:lnTo>
                    <a:pt x="38" y="0"/>
                  </a:lnTo>
                  <a:lnTo>
                    <a:pt x="29" y="2"/>
                  </a:lnTo>
                  <a:lnTo>
                    <a:pt x="22" y="3"/>
                  </a:lnTo>
                  <a:lnTo>
                    <a:pt x="13" y="7"/>
                  </a:lnTo>
                  <a:lnTo>
                    <a:pt x="5" y="12"/>
                  </a:lnTo>
                  <a:lnTo>
                    <a:pt x="1" y="15"/>
                  </a:lnTo>
                  <a:lnTo>
                    <a:pt x="0" y="20"/>
                  </a:lnTo>
                  <a:lnTo>
                    <a:pt x="0" y="24"/>
                  </a:lnTo>
                  <a:lnTo>
                    <a:pt x="1" y="29"/>
                  </a:lnTo>
                  <a:lnTo>
                    <a:pt x="5" y="32"/>
                  </a:lnTo>
                  <a:lnTo>
                    <a:pt x="9" y="34"/>
                  </a:lnTo>
                  <a:lnTo>
                    <a:pt x="14" y="34"/>
                  </a:lnTo>
                  <a:lnTo>
                    <a:pt x="18" y="32"/>
                  </a:lnTo>
                  <a:lnTo>
                    <a:pt x="26" y="29"/>
                  </a:lnTo>
                  <a:lnTo>
                    <a:pt x="32" y="26"/>
                  </a:lnTo>
                  <a:lnTo>
                    <a:pt x="38" y="24"/>
                  </a:lnTo>
                  <a:lnTo>
                    <a:pt x="45" y="24"/>
                  </a:lnTo>
                  <a:lnTo>
                    <a:pt x="56" y="25"/>
                  </a:lnTo>
                  <a:lnTo>
                    <a:pt x="67" y="28"/>
                  </a:lnTo>
                  <a:lnTo>
                    <a:pt x="74" y="32"/>
                  </a:lnTo>
                  <a:lnTo>
                    <a:pt x="82" y="35"/>
                  </a:lnTo>
                  <a:lnTo>
                    <a:pt x="89" y="41"/>
                  </a:lnTo>
                  <a:lnTo>
                    <a:pt x="94" y="46"/>
                  </a:lnTo>
                  <a:lnTo>
                    <a:pt x="99" y="51"/>
                  </a:lnTo>
                  <a:lnTo>
                    <a:pt x="103" y="56"/>
                  </a:lnTo>
                  <a:lnTo>
                    <a:pt x="105" y="61"/>
                  </a:lnTo>
                  <a:lnTo>
                    <a:pt x="107" y="65"/>
                  </a:lnTo>
                  <a:lnTo>
                    <a:pt x="108" y="75"/>
                  </a:lnTo>
                  <a:lnTo>
                    <a:pt x="108" y="86"/>
                  </a:lnTo>
                  <a:lnTo>
                    <a:pt x="108" y="97"/>
                  </a:lnTo>
                  <a:lnTo>
                    <a:pt x="105" y="107"/>
                  </a:lnTo>
                  <a:lnTo>
                    <a:pt x="100" y="127"/>
                  </a:lnTo>
                  <a:lnTo>
                    <a:pt x="95" y="142"/>
                  </a:lnTo>
                  <a:lnTo>
                    <a:pt x="92" y="152"/>
                  </a:lnTo>
                  <a:lnTo>
                    <a:pt x="91" y="159"/>
                  </a:lnTo>
                  <a:lnTo>
                    <a:pt x="91" y="163"/>
                  </a:lnTo>
                  <a:lnTo>
                    <a:pt x="94" y="166"/>
                  </a:lnTo>
                  <a:lnTo>
                    <a:pt x="98" y="169"/>
                  </a:lnTo>
                  <a:lnTo>
                    <a:pt x="103" y="170"/>
                  </a:lnTo>
                  <a:lnTo>
                    <a:pt x="104" y="172"/>
                  </a:lnTo>
                  <a:lnTo>
                    <a:pt x="107" y="175"/>
                  </a:lnTo>
                  <a:lnTo>
                    <a:pt x="108" y="181"/>
                  </a:lnTo>
                  <a:lnTo>
                    <a:pt x="109" y="188"/>
                  </a:lnTo>
                  <a:lnTo>
                    <a:pt x="108" y="197"/>
                  </a:lnTo>
                  <a:lnTo>
                    <a:pt x="105" y="204"/>
                  </a:lnTo>
                  <a:lnTo>
                    <a:pt x="104" y="206"/>
                  </a:lnTo>
                  <a:lnTo>
                    <a:pt x="103" y="208"/>
                  </a:lnTo>
                  <a:lnTo>
                    <a:pt x="98" y="208"/>
                  </a:lnTo>
                  <a:lnTo>
                    <a:pt x="94" y="210"/>
                  </a:lnTo>
                  <a:lnTo>
                    <a:pt x="91" y="214"/>
                  </a:lnTo>
                  <a:lnTo>
                    <a:pt x="91" y="219"/>
                  </a:lnTo>
                  <a:lnTo>
                    <a:pt x="90" y="231"/>
                  </a:lnTo>
                  <a:lnTo>
                    <a:pt x="89" y="241"/>
                  </a:lnTo>
                  <a:lnTo>
                    <a:pt x="87" y="250"/>
                  </a:lnTo>
                  <a:lnTo>
                    <a:pt x="85" y="259"/>
                  </a:lnTo>
                  <a:lnTo>
                    <a:pt x="78" y="273"/>
                  </a:lnTo>
                  <a:lnTo>
                    <a:pt x="71" y="283"/>
                  </a:lnTo>
                  <a:lnTo>
                    <a:pt x="55" y="297"/>
                  </a:lnTo>
                  <a:lnTo>
                    <a:pt x="49" y="301"/>
                  </a:lnTo>
                  <a:lnTo>
                    <a:pt x="45" y="304"/>
                  </a:lnTo>
                  <a:lnTo>
                    <a:pt x="44" y="306"/>
                  </a:lnTo>
                  <a:lnTo>
                    <a:pt x="41" y="309"/>
                  </a:lnTo>
                  <a:lnTo>
                    <a:pt x="41" y="313"/>
                  </a:lnTo>
                  <a:lnTo>
                    <a:pt x="41" y="360"/>
                  </a:lnTo>
                  <a:lnTo>
                    <a:pt x="41" y="364"/>
                  </a:lnTo>
                  <a:lnTo>
                    <a:pt x="44" y="368"/>
                  </a:lnTo>
                  <a:lnTo>
                    <a:pt x="46" y="371"/>
                  </a:lnTo>
                  <a:lnTo>
                    <a:pt x="49" y="372"/>
                  </a:lnTo>
                  <a:lnTo>
                    <a:pt x="58" y="376"/>
                  </a:lnTo>
                  <a:lnTo>
                    <a:pt x="119" y="399"/>
                  </a:lnTo>
                  <a:lnTo>
                    <a:pt x="177" y="423"/>
                  </a:lnTo>
                  <a:lnTo>
                    <a:pt x="202" y="436"/>
                  </a:lnTo>
                  <a:lnTo>
                    <a:pt x="222" y="449"/>
                  </a:lnTo>
                  <a:lnTo>
                    <a:pt x="230" y="454"/>
                  </a:lnTo>
                  <a:lnTo>
                    <a:pt x="236" y="461"/>
                  </a:lnTo>
                  <a:lnTo>
                    <a:pt x="241" y="467"/>
                  </a:lnTo>
                  <a:lnTo>
                    <a:pt x="244" y="472"/>
                  </a:lnTo>
                  <a:lnTo>
                    <a:pt x="248" y="486"/>
                  </a:lnTo>
                  <a:lnTo>
                    <a:pt x="250" y="503"/>
                  </a:lnTo>
                  <a:lnTo>
                    <a:pt x="253" y="520"/>
                  </a:lnTo>
                  <a:lnTo>
                    <a:pt x="254" y="539"/>
                  </a:lnTo>
                  <a:lnTo>
                    <a:pt x="257" y="574"/>
                  </a:lnTo>
                  <a:lnTo>
                    <a:pt x="257" y="601"/>
                  </a:lnTo>
                  <a:lnTo>
                    <a:pt x="209" y="601"/>
                  </a:lnTo>
                  <a:lnTo>
                    <a:pt x="204" y="602"/>
                  </a:lnTo>
                  <a:lnTo>
                    <a:pt x="200" y="604"/>
                  </a:lnTo>
                  <a:lnTo>
                    <a:pt x="198" y="608"/>
                  </a:lnTo>
                  <a:lnTo>
                    <a:pt x="196" y="613"/>
                  </a:lnTo>
                  <a:lnTo>
                    <a:pt x="198" y="617"/>
                  </a:lnTo>
                  <a:lnTo>
                    <a:pt x="200" y="621"/>
                  </a:lnTo>
                  <a:lnTo>
                    <a:pt x="204" y="624"/>
                  </a:lnTo>
                  <a:lnTo>
                    <a:pt x="209" y="625"/>
                  </a:lnTo>
                  <a:lnTo>
                    <a:pt x="270" y="625"/>
                  </a:lnTo>
                  <a:lnTo>
                    <a:pt x="273" y="624"/>
                  </a:lnTo>
                  <a:lnTo>
                    <a:pt x="277" y="621"/>
                  </a:lnTo>
                  <a:lnTo>
                    <a:pt x="280" y="617"/>
                  </a:lnTo>
                  <a:lnTo>
                    <a:pt x="281" y="613"/>
                  </a:lnTo>
                  <a:lnTo>
                    <a:pt x="281" y="594"/>
                  </a:lnTo>
                  <a:lnTo>
                    <a:pt x="280" y="554"/>
                  </a:lnTo>
                  <a:lnTo>
                    <a:pt x="277" y="530"/>
                  </a:lnTo>
                  <a:lnTo>
                    <a:pt x="275" y="507"/>
                  </a:lnTo>
                  <a:lnTo>
                    <a:pt x="271" y="484"/>
                  </a:lnTo>
                  <a:lnTo>
                    <a:pt x="267" y="4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1" name="Group 80" descr="This image is an icon of gears. ">
            <a:extLst>
              <a:ext uri="{FF2B5EF4-FFF2-40B4-BE49-F238E27FC236}">
                <a16:creationId xmlns:a16="http://schemas.microsoft.com/office/drawing/2014/main" id="{CF7442ED-E503-49F5-9126-27F11E0DE074}"/>
              </a:ext>
            </a:extLst>
          </p:cNvPr>
          <p:cNvGrpSpPr/>
          <p:nvPr/>
        </p:nvGrpSpPr>
        <p:grpSpPr>
          <a:xfrm>
            <a:off x="4431914" y="4837196"/>
            <a:ext cx="626117" cy="514486"/>
            <a:chOff x="7048500" y="1387475"/>
            <a:chExt cx="276226" cy="284163"/>
          </a:xfrm>
          <a:solidFill>
            <a:schemeClr val="bg1"/>
          </a:solidFill>
        </p:grpSpPr>
        <p:sp>
          <p:nvSpPr>
            <p:cNvPr id="82" name="Freeform 4357">
              <a:extLst>
                <a:ext uri="{FF2B5EF4-FFF2-40B4-BE49-F238E27FC236}">
                  <a16:creationId xmlns:a16="http://schemas.microsoft.com/office/drawing/2014/main" id="{5D20C8D8-9E27-4678-9329-87F88DA477A3}"/>
                </a:ext>
              </a:extLst>
            </p:cNvPr>
            <p:cNvSpPr>
              <a:spLocks noEditPoints="1"/>
            </p:cNvSpPr>
            <p:nvPr/>
          </p:nvSpPr>
          <p:spPr bwMode="auto">
            <a:xfrm>
              <a:off x="7161213" y="1387475"/>
              <a:ext cx="163513" cy="160338"/>
            </a:xfrm>
            <a:custGeom>
              <a:avLst/>
              <a:gdLst>
                <a:gd name="T0" fmla="*/ 229 w 512"/>
                <a:gd name="T1" fmla="*/ 345 h 506"/>
                <a:gd name="T2" fmla="*/ 198 w 512"/>
                <a:gd name="T3" fmla="*/ 328 h 506"/>
                <a:gd name="T4" fmla="*/ 177 w 512"/>
                <a:gd name="T5" fmla="*/ 302 h 506"/>
                <a:gd name="T6" fmla="*/ 166 w 512"/>
                <a:gd name="T7" fmla="*/ 268 h 506"/>
                <a:gd name="T8" fmla="*/ 169 w 512"/>
                <a:gd name="T9" fmla="*/ 232 h 506"/>
                <a:gd name="T10" fmla="*/ 187 w 512"/>
                <a:gd name="T11" fmla="*/ 201 h 506"/>
                <a:gd name="T12" fmla="*/ 213 w 512"/>
                <a:gd name="T13" fmla="*/ 179 h 506"/>
                <a:gd name="T14" fmla="*/ 246 w 512"/>
                <a:gd name="T15" fmla="*/ 169 h 506"/>
                <a:gd name="T16" fmla="*/ 283 w 512"/>
                <a:gd name="T17" fmla="*/ 172 h 506"/>
                <a:gd name="T18" fmla="*/ 314 w 512"/>
                <a:gd name="T19" fmla="*/ 189 h 506"/>
                <a:gd name="T20" fmla="*/ 335 w 512"/>
                <a:gd name="T21" fmla="*/ 216 h 506"/>
                <a:gd name="T22" fmla="*/ 346 w 512"/>
                <a:gd name="T23" fmla="*/ 250 h 506"/>
                <a:gd name="T24" fmla="*/ 343 w 512"/>
                <a:gd name="T25" fmla="*/ 286 h 506"/>
                <a:gd name="T26" fmla="*/ 326 w 512"/>
                <a:gd name="T27" fmla="*/ 316 h 506"/>
                <a:gd name="T28" fmla="*/ 299 w 512"/>
                <a:gd name="T29" fmla="*/ 338 h 506"/>
                <a:gd name="T30" fmla="*/ 265 w 512"/>
                <a:gd name="T31" fmla="*/ 348 h 506"/>
                <a:gd name="T32" fmla="*/ 458 w 512"/>
                <a:gd name="T33" fmla="*/ 276 h 506"/>
                <a:gd name="T34" fmla="*/ 504 w 512"/>
                <a:gd name="T35" fmla="*/ 198 h 506"/>
                <a:gd name="T36" fmla="*/ 511 w 512"/>
                <a:gd name="T37" fmla="*/ 189 h 506"/>
                <a:gd name="T38" fmla="*/ 510 w 512"/>
                <a:gd name="T39" fmla="*/ 178 h 506"/>
                <a:gd name="T40" fmla="*/ 438 w 512"/>
                <a:gd name="T41" fmla="*/ 72 h 506"/>
                <a:gd name="T42" fmla="*/ 363 w 512"/>
                <a:gd name="T43" fmla="*/ 85 h 506"/>
                <a:gd name="T44" fmla="*/ 332 w 512"/>
                <a:gd name="T45" fmla="*/ 10 h 506"/>
                <a:gd name="T46" fmla="*/ 326 w 512"/>
                <a:gd name="T47" fmla="*/ 2 h 506"/>
                <a:gd name="T48" fmla="*/ 204 w 512"/>
                <a:gd name="T49" fmla="*/ 0 h 506"/>
                <a:gd name="T50" fmla="*/ 193 w 512"/>
                <a:gd name="T51" fmla="*/ 3 h 506"/>
                <a:gd name="T52" fmla="*/ 189 w 512"/>
                <a:gd name="T53" fmla="*/ 14 h 506"/>
                <a:gd name="T54" fmla="*/ 162 w 512"/>
                <a:gd name="T55" fmla="*/ 78 h 506"/>
                <a:gd name="T56" fmla="*/ 81 w 512"/>
                <a:gd name="T57" fmla="*/ 74 h 506"/>
                <a:gd name="T58" fmla="*/ 65 w 512"/>
                <a:gd name="T59" fmla="*/ 76 h 506"/>
                <a:gd name="T60" fmla="*/ 1 w 512"/>
                <a:gd name="T61" fmla="*/ 184 h 506"/>
                <a:gd name="T62" fmla="*/ 6 w 512"/>
                <a:gd name="T63" fmla="*/ 197 h 506"/>
                <a:gd name="T64" fmla="*/ 53 w 512"/>
                <a:gd name="T65" fmla="*/ 259 h 506"/>
                <a:gd name="T66" fmla="*/ 4 w 512"/>
                <a:gd name="T67" fmla="*/ 324 h 506"/>
                <a:gd name="T68" fmla="*/ 1 w 512"/>
                <a:gd name="T69" fmla="*/ 338 h 506"/>
                <a:gd name="T70" fmla="*/ 62 w 512"/>
                <a:gd name="T71" fmla="*/ 442 h 506"/>
                <a:gd name="T72" fmla="*/ 73 w 512"/>
                <a:gd name="T73" fmla="*/ 445 h 506"/>
                <a:gd name="T74" fmla="*/ 141 w 512"/>
                <a:gd name="T75" fmla="*/ 427 h 506"/>
                <a:gd name="T76" fmla="*/ 179 w 512"/>
                <a:gd name="T77" fmla="*/ 447 h 506"/>
                <a:gd name="T78" fmla="*/ 190 w 512"/>
                <a:gd name="T79" fmla="*/ 497 h 506"/>
                <a:gd name="T80" fmla="*/ 198 w 512"/>
                <a:gd name="T81" fmla="*/ 505 h 506"/>
                <a:gd name="T82" fmla="*/ 320 w 512"/>
                <a:gd name="T83" fmla="*/ 506 h 506"/>
                <a:gd name="T84" fmla="*/ 330 w 512"/>
                <a:gd name="T85" fmla="*/ 499 h 506"/>
                <a:gd name="T86" fmla="*/ 332 w 512"/>
                <a:gd name="T87" fmla="*/ 448 h 506"/>
                <a:gd name="T88" fmla="*/ 387 w 512"/>
                <a:gd name="T89" fmla="*/ 416 h 506"/>
                <a:gd name="T90" fmla="*/ 441 w 512"/>
                <a:gd name="T91" fmla="*/ 446 h 506"/>
                <a:gd name="T92" fmla="*/ 451 w 512"/>
                <a:gd name="T93" fmla="*/ 440 h 506"/>
                <a:gd name="T94" fmla="*/ 512 w 512"/>
                <a:gd name="T95" fmla="*/ 335 h 506"/>
                <a:gd name="T96" fmla="*/ 509 w 512"/>
                <a:gd name="T97" fmla="*/ 323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06">
                  <a:moveTo>
                    <a:pt x="256" y="350"/>
                  </a:moveTo>
                  <a:lnTo>
                    <a:pt x="246" y="348"/>
                  </a:lnTo>
                  <a:lnTo>
                    <a:pt x="238" y="347"/>
                  </a:lnTo>
                  <a:lnTo>
                    <a:pt x="229" y="345"/>
                  </a:lnTo>
                  <a:lnTo>
                    <a:pt x="221" y="342"/>
                  </a:lnTo>
                  <a:lnTo>
                    <a:pt x="213" y="338"/>
                  </a:lnTo>
                  <a:lnTo>
                    <a:pt x="206" y="334"/>
                  </a:lnTo>
                  <a:lnTo>
                    <a:pt x="198" y="328"/>
                  </a:lnTo>
                  <a:lnTo>
                    <a:pt x="192" y="323"/>
                  </a:lnTo>
                  <a:lnTo>
                    <a:pt x="187" y="316"/>
                  </a:lnTo>
                  <a:lnTo>
                    <a:pt x="181" y="310"/>
                  </a:lnTo>
                  <a:lnTo>
                    <a:pt x="177" y="302"/>
                  </a:lnTo>
                  <a:lnTo>
                    <a:pt x="173" y="294"/>
                  </a:lnTo>
                  <a:lnTo>
                    <a:pt x="169" y="286"/>
                  </a:lnTo>
                  <a:lnTo>
                    <a:pt x="167" y="278"/>
                  </a:lnTo>
                  <a:lnTo>
                    <a:pt x="166" y="268"/>
                  </a:lnTo>
                  <a:lnTo>
                    <a:pt x="165" y="260"/>
                  </a:lnTo>
                  <a:lnTo>
                    <a:pt x="166" y="250"/>
                  </a:lnTo>
                  <a:lnTo>
                    <a:pt x="167" y="240"/>
                  </a:lnTo>
                  <a:lnTo>
                    <a:pt x="169" y="232"/>
                  </a:lnTo>
                  <a:lnTo>
                    <a:pt x="173" y="223"/>
                  </a:lnTo>
                  <a:lnTo>
                    <a:pt x="177" y="216"/>
                  </a:lnTo>
                  <a:lnTo>
                    <a:pt x="181" y="208"/>
                  </a:lnTo>
                  <a:lnTo>
                    <a:pt x="187" y="201"/>
                  </a:lnTo>
                  <a:lnTo>
                    <a:pt x="192" y="194"/>
                  </a:lnTo>
                  <a:lnTo>
                    <a:pt x="198" y="189"/>
                  </a:lnTo>
                  <a:lnTo>
                    <a:pt x="206" y="184"/>
                  </a:lnTo>
                  <a:lnTo>
                    <a:pt x="213" y="179"/>
                  </a:lnTo>
                  <a:lnTo>
                    <a:pt x="221" y="175"/>
                  </a:lnTo>
                  <a:lnTo>
                    <a:pt x="229" y="172"/>
                  </a:lnTo>
                  <a:lnTo>
                    <a:pt x="238" y="170"/>
                  </a:lnTo>
                  <a:lnTo>
                    <a:pt x="246" y="169"/>
                  </a:lnTo>
                  <a:lnTo>
                    <a:pt x="256" y="168"/>
                  </a:lnTo>
                  <a:lnTo>
                    <a:pt x="265" y="169"/>
                  </a:lnTo>
                  <a:lnTo>
                    <a:pt x="274" y="170"/>
                  </a:lnTo>
                  <a:lnTo>
                    <a:pt x="283" y="172"/>
                  </a:lnTo>
                  <a:lnTo>
                    <a:pt x="291" y="175"/>
                  </a:lnTo>
                  <a:lnTo>
                    <a:pt x="299" y="179"/>
                  </a:lnTo>
                  <a:lnTo>
                    <a:pt x="306" y="184"/>
                  </a:lnTo>
                  <a:lnTo>
                    <a:pt x="314" y="189"/>
                  </a:lnTo>
                  <a:lnTo>
                    <a:pt x="320" y="194"/>
                  </a:lnTo>
                  <a:lnTo>
                    <a:pt x="326" y="201"/>
                  </a:lnTo>
                  <a:lnTo>
                    <a:pt x="331" y="208"/>
                  </a:lnTo>
                  <a:lnTo>
                    <a:pt x="335" y="216"/>
                  </a:lnTo>
                  <a:lnTo>
                    <a:pt x="340" y="223"/>
                  </a:lnTo>
                  <a:lnTo>
                    <a:pt x="343" y="232"/>
                  </a:lnTo>
                  <a:lnTo>
                    <a:pt x="345" y="240"/>
                  </a:lnTo>
                  <a:lnTo>
                    <a:pt x="346" y="250"/>
                  </a:lnTo>
                  <a:lnTo>
                    <a:pt x="346" y="260"/>
                  </a:lnTo>
                  <a:lnTo>
                    <a:pt x="346" y="268"/>
                  </a:lnTo>
                  <a:lnTo>
                    <a:pt x="345" y="278"/>
                  </a:lnTo>
                  <a:lnTo>
                    <a:pt x="343" y="286"/>
                  </a:lnTo>
                  <a:lnTo>
                    <a:pt x="340" y="294"/>
                  </a:lnTo>
                  <a:lnTo>
                    <a:pt x="335" y="302"/>
                  </a:lnTo>
                  <a:lnTo>
                    <a:pt x="331" y="310"/>
                  </a:lnTo>
                  <a:lnTo>
                    <a:pt x="326" y="316"/>
                  </a:lnTo>
                  <a:lnTo>
                    <a:pt x="320" y="323"/>
                  </a:lnTo>
                  <a:lnTo>
                    <a:pt x="314" y="328"/>
                  </a:lnTo>
                  <a:lnTo>
                    <a:pt x="306" y="334"/>
                  </a:lnTo>
                  <a:lnTo>
                    <a:pt x="299" y="338"/>
                  </a:lnTo>
                  <a:lnTo>
                    <a:pt x="291" y="342"/>
                  </a:lnTo>
                  <a:lnTo>
                    <a:pt x="283" y="345"/>
                  </a:lnTo>
                  <a:lnTo>
                    <a:pt x="274" y="347"/>
                  </a:lnTo>
                  <a:lnTo>
                    <a:pt x="265" y="348"/>
                  </a:lnTo>
                  <a:lnTo>
                    <a:pt x="256" y="350"/>
                  </a:lnTo>
                  <a:close/>
                  <a:moveTo>
                    <a:pt x="504" y="320"/>
                  </a:moveTo>
                  <a:lnTo>
                    <a:pt x="456" y="292"/>
                  </a:lnTo>
                  <a:lnTo>
                    <a:pt x="458" y="276"/>
                  </a:lnTo>
                  <a:lnTo>
                    <a:pt x="459" y="259"/>
                  </a:lnTo>
                  <a:lnTo>
                    <a:pt x="458" y="241"/>
                  </a:lnTo>
                  <a:lnTo>
                    <a:pt x="456" y="225"/>
                  </a:lnTo>
                  <a:lnTo>
                    <a:pt x="504" y="198"/>
                  </a:lnTo>
                  <a:lnTo>
                    <a:pt x="506" y="197"/>
                  </a:lnTo>
                  <a:lnTo>
                    <a:pt x="509" y="194"/>
                  </a:lnTo>
                  <a:lnTo>
                    <a:pt x="510" y="191"/>
                  </a:lnTo>
                  <a:lnTo>
                    <a:pt x="511" y="189"/>
                  </a:lnTo>
                  <a:lnTo>
                    <a:pt x="512" y="186"/>
                  </a:lnTo>
                  <a:lnTo>
                    <a:pt x="512" y="184"/>
                  </a:lnTo>
                  <a:lnTo>
                    <a:pt x="511" y="181"/>
                  </a:lnTo>
                  <a:lnTo>
                    <a:pt x="510" y="178"/>
                  </a:lnTo>
                  <a:lnTo>
                    <a:pt x="453" y="80"/>
                  </a:lnTo>
                  <a:lnTo>
                    <a:pt x="449" y="76"/>
                  </a:lnTo>
                  <a:lnTo>
                    <a:pt x="443" y="72"/>
                  </a:lnTo>
                  <a:lnTo>
                    <a:pt x="438" y="72"/>
                  </a:lnTo>
                  <a:lnTo>
                    <a:pt x="433" y="74"/>
                  </a:lnTo>
                  <a:lnTo>
                    <a:pt x="387" y="102"/>
                  </a:lnTo>
                  <a:lnTo>
                    <a:pt x="376" y="94"/>
                  </a:lnTo>
                  <a:lnTo>
                    <a:pt x="363" y="85"/>
                  </a:lnTo>
                  <a:lnTo>
                    <a:pt x="348" y="78"/>
                  </a:lnTo>
                  <a:lnTo>
                    <a:pt x="332" y="69"/>
                  </a:lnTo>
                  <a:lnTo>
                    <a:pt x="332" y="14"/>
                  </a:lnTo>
                  <a:lnTo>
                    <a:pt x="332" y="10"/>
                  </a:lnTo>
                  <a:lnTo>
                    <a:pt x="331" y="8"/>
                  </a:lnTo>
                  <a:lnTo>
                    <a:pt x="330" y="5"/>
                  </a:lnTo>
                  <a:lnTo>
                    <a:pt x="328" y="3"/>
                  </a:lnTo>
                  <a:lnTo>
                    <a:pt x="326" y="2"/>
                  </a:lnTo>
                  <a:lnTo>
                    <a:pt x="322" y="1"/>
                  </a:lnTo>
                  <a:lnTo>
                    <a:pt x="320" y="0"/>
                  </a:lnTo>
                  <a:lnTo>
                    <a:pt x="317" y="0"/>
                  </a:lnTo>
                  <a:lnTo>
                    <a:pt x="204" y="0"/>
                  </a:lnTo>
                  <a:lnTo>
                    <a:pt x="200" y="0"/>
                  </a:lnTo>
                  <a:lnTo>
                    <a:pt x="198" y="1"/>
                  </a:lnTo>
                  <a:lnTo>
                    <a:pt x="195" y="2"/>
                  </a:lnTo>
                  <a:lnTo>
                    <a:pt x="193" y="3"/>
                  </a:lnTo>
                  <a:lnTo>
                    <a:pt x="192" y="5"/>
                  </a:lnTo>
                  <a:lnTo>
                    <a:pt x="190" y="8"/>
                  </a:lnTo>
                  <a:lnTo>
                    <a:pt x="190" y="10"/>
                  </a:lnTo>
                  <a:lnTo>
                    <a:pt x="189" y="14"/>
                  </a:lnTo>
                  <a:lnTo>
                    <a:pt x="189" y="68"/>
                  </a:lnTo>
                  <a:lnTo>
                    <a:pt x="179" y="71"/>
                  </a:lnTo>
                  <a:lnTo>
                    <a:pt x="169" y="75"/>
                  </a:lnTo>
                  <a:lnTo>
                    <a:pt x="162" y="78"/>
                  </a:lnTo>
                  <a:lnTo>
                    <a:pt x="154" y="82"/>
                  </a:lnTo>
                  <a:lnTo>
                    <a:pt x="141" y="92"/>
                  </a:lnTo>
                  <a:lnTo>
                    <a:pt x="129" y="102"/>
                  </a:lnTo>
                  <a:lnTo>
                    <a:pt x="81" y="74"/>
                  </a:lnTo>
                  <a:lnTo>
                    <a:pt x="75" y="72"/>
                  </a:lnTo>
                  <a:lnTo>
                    <a:pt x="69" y="74"/>
                  </a:lnTo>
                  <a:lnTo>
                    <a:pt x="67" y="74"/>
                  </a:lnTo>
                  <a:lnTo>
                    <a:pt x="65" y="76"/>
                  </a:lnTo>
                  <a:lnTo>
                    <a:pt x="62" y="78"/>
                  </a:lnTo>
                  <a:lnTo>
                    <a:pt x="60" y="80"/>
                  </a:lnTo>
                  <a:lnTo>
                    <a:pt x="3" y="177"/>
                  </a:lnTo>
                  <a:lnTo>
                    <a:pt x="1" y="184"/>
                  </a:lnTo>
                  <a:lnTo>
                    <a:pt x="1" y="189"/>
                  </a:lnTo>
                  <a:lnTo>
                    <a:pt x="3" y="192"/>
                  </a:lnTo>
                  <a:lnTo>
                    <a:pt x="4" y="194"/>
                  </a:lnTo>
                  <a:lnTo>
                    <a:pt x="6" y="197"/>
                  </a:lnTo>
                  <a:lnTo>
                    <a:pt x="9" y="198"/>
                  </a:lnTo>
                  <a:lnTo>
                    <a:pt x="56" y="225"/>
                  </a:lnTo>
                  <a:lnTo>
                    <a:pt x="54" y="241"/>
                  </a:lnTo>
                  <a:lnTo>
                    <a:pt x="53" y="259"/>
                  </a:lnTo>
                  <a:lnTo>
                    <a:pt x="53" y="276"/>
                  </a:lnTo>
                  <a:lnTo>
                    <a:pt x="55" y="292"/>
                  </a:lnTo>
                  <a:lnTo>
                    <a:pt x="8" y="320"/>
                  </a:lnTo>
                  <a:lnTo>
                    <a:pt x="4" y="324"/>
                  </a:lnTo>
                  <a:lnTo>
                    <a:pt x="1" y="328"/>
                  </a:lnTo>
                  <a:lnTo>
                    <a:pt x="0" y="331"/>
                  </a:lnTo>
                  <a:lnTo>
                    <a:pt x="0" y="335"/>
                  </a:lnTo>
                  <a:lnTo>
                    <a:pt x="1" y="338"/>
                  </a:lnTo>
                  <a:lnTo>
                    <a:pt x="3" y="340"/>
                  </a:lnTo>
                  <a:lnTo>
                    <a:pt x="59" y="437"/>
                  </a:lnTo>
                  <a:lnTo>
                    <a:pt x="60" y="439"/>
                  </a:lnTo>
                  <a:lnTo>
                    <a:pt x="62" y="442"/>
                  </a:lnTo>
                  <a:lnTo>
                    <a:pt x="66" y="444"/>
                  </a:lnTo>
                  <a:lnTo>
                    <a:pt x="68" y="445"/>
                  </a:lnTo>
                  <a:lnTo>
                    <a:pt x="71" y="446"/>
                  </a:lnTo>
                  <a:lnTo>
                    <a:pt x="73" y="445"/>
                  </a:lnTo>
                  <a:lnTo>
                    <a:pt x="76" y="445"/>
                  </a:lnTo>
                  <a:lnTo>
                    <a:pt x="80" y="444"/>
                  </a:lnTo>
                  <a:lnTo>
                    <a:pt x="129" y="416"/>
                  </a:lnTo>
                  <a:lnTo>
                    <a:pt x="141" y="427"/>
                  </a:lnTo>
                  <a:lnTo>
                    <a:pt x="154" y="435"/>
                  </a:lnTo>
                  <a:lnTo>
                    <a:pt x="162" y="439"/>
                  </a:lnTo>
                  <a:lnTo>
                    <a:pt x="169" y="444"/>
                  </a:lnTo>
                  <a:lnTo>
                    <a:pt x="179" y="447"/>
                  </a:lnTo>
                  <a:lnTo>
                    <a:pt x="189" y="451"/>
                  </a:lnTo>
                  <a:lnTo>
                    <a:pt x="189" y="491"/>
                  </a:lnTo>
                  <a:lnTo>
                    <a:pt x="190" y="494"/>
                  </a:lnTo>
                  <a:lnTo>
                    <a:pt x="190" y="497"/>
                  </a:lnTo>
                  <a:lnTo>
                    <a:pt x="192" y="499"/>
                  </a:lnTo>
                  <a:lnTo>
                    <a:pt x="193" y="501"/>
                  </a:lnTo>
                  <a:lnTo>
                    <a:pt x="195" y="504"/>
                  </a:lnTo>
                  <a:lnTo>
                    <a:pt x="198" y="505"/>
                  </a:lnTo>
                  <a:lnTo>
                    <a:pt x="200" y="506"/>
                  </a:lnTo>
                  <a:lnTo>
                    <a:pt x="204" y="506"/>
                  </a:lnTo>
                  <a:lnTo>
                    <a:pt x="317" y="506"/>
                  </a:lnTo>
                  <a:lnTo>
                    <a:pt x="320" y="506"/>
                  </a:lnTo>
                  <a:lnTo>
                    <a:pt x="322" y="505"/>
                  </a:lnTo>
                  <a:lnTo>
                    <a:pt x="326" y="504"/>
                  </a:lnTo>
                  <a:lnTo>
                    <a:pt x="328" y="501"/>
                  </a:lnTo>
                  <a:lnTo>
                    <a:pt x="330" y="499"/>
                  </a:lnTo>
                  <a:lnTo>
                    <a:pt x="331" y="497"/>
                  </a:lnTo>
                  <a:lnTo>
                    <a:pt x="332" y="494"/>
                  </a:lnTo>
                  <a:lnTo>
                    <a:pt x="332" y="491"/>
                  </a:lnTo>
                  <a:lnTo>
                    <a:pt x="332" y="448"/>
                  </a:lnTo>
                  <a:lnTo>
                    <a:pt x="348" y="439"/>
                  </a:lnTo>
                  <a:lnTo>
                    <a:pt x="363" y="432"/>
                  </a:lnTo>
                  <a:lnTo>
                    <a:pt x="376" y="424"/>
                  </a:lnTo>
                  <a:lnTo>
                    <a:pt x="387" y="416"/>
                  </a:lnTo>
                  <a:lnTo>
                    <a:pt x="433" y="444"/>
                  </a:lnTo>
                  <a:lnTo>
                    <a:pt x="435" y="445"/>
                  </a:lnTo>
                  <a:lnTo>
                    <a:pt x="438" y="445"/>
                  </a:lnTo>
                  <a:lnTo>
                    <a:pt x="441" y="446"/>
                  </a:lnTo>
                  <a:lnTo>
                    <a:pt x="443" y="445"/>
                  </a:lnTo>
                  <a:lnTo>
                    <a:pt x="447" y="444"/>
                  </a:lnTo>
                  <a:lnTo>
                    <a:pt x="449" y="443"/>
                  </a:lnTo>
                  <a:lnTo>
                    <a:pt x="451" y="440"/>
                  </a:lnTo>
                  <a:lnTo>
                    <a:pt x="453" y="437"/>
                  </a:lnTo>
                  <a:lnTo>
                    <a:pt x="510" y="340"/>
                  </a:lnTo>
                  <a:lnTo>
                    <a:pt x="511" y="338"/>
                  </a:lnTo>
                  <a:lnTo>
                    <a:pt x="512" y="335"/>
                  </a:lnTo>
                  <a:lnTo>
                    <a:pt x="512" y="331"/>
                  </a:lnTo>
                  <a:lnTo>
                    <a:pt x="511" y="328"/>
                  </a:lnTo>
                  <a:lnTo>
                    <a:pt x="510" y="326"/>
                  </a:lnTo>
                  <a:lnTo>
                    <a:pt x="509" y="323"/>
                  </a:lnTo>
                  <a:lnTo>
                    <a:pt x="506" y="321"/>
                  </a:lnTo>
                  <a:lnTo>
                    <a:pt x="504" y="3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4358">
              <a:extLst>
                <a:ext uri="{FF2B5EF4-FFF2-40B4-BE49-F238E27FC236}">
                  <a16:creationId xmlns:a16="http://schemas.microsoft.com/office/drawing/2014/main" id="{51F64262-4CAE-411C-BA9D-7B6EC8255730}"/>
                </a:ext>
              </a:extLst>
            </p:cNvPr>
            <p:cNvSpPr>
              <a:spLocks noEditPoints="1"/>
            </p:cNvSpPr>
            <p:nvPr/>
          </p:nvSpPr>
          <p:spPr bwMode="auto">
            <a:xfrm>
              <a:off x="7048500" y="1509713"/>
              <a:ext cx="161925" cy="161925"/>
            </a:xfrm>
            <a:custGeom>
              <a:avLst/>
              <a:gdLst>
                <a:gd name="T0" fmla="*/ 229 w 511"/>
                <a:gd name="T1" fmla="*/ 335 h 509"/>
                <a:gd name="T2" fmla="*/ 198 w 511"/>
                <a:gd name="T3" fmla="*/ 319 h 509"/>
                <a:gd name="T4" fmla="*/ 176 w 511"/>
                <a:gd name="T5" fmla="*/ 292 h 509"/>
                <a:gd name="T6" fmla="*/ 166 w 511"/>
                <a:gd name="T7" fmla="*/ 258 h 509"/>
                <a:gd name="T8" fmla="*/ 169 w 511"/>
                <a:gd name="T9" fmla="*/ 223 h 509"/>
                <a:gd name="T10" fmla="*/ 186 w 511"/>
                <a:gd name="T11" fmla="*/ 191 h 509"/>
                <a:gd name="T12" fmla="*/ 213 w 511"/>
                <a:gd name="T13" fmla="*/ 169 h 509"/>
                <a:gd name="T14" fmla="*/ 246 w 511"/>
                <a:gd name="T15" fmla="*/ 158 h 509"/>
                <a:gd name="T16" fmla="*/ 282 w 511"/>
                <a:gd name="T17" fmla="*/ 163 h 509"/>
                <a:gd name="T18" fmla="*/ 313 w 511"/>
                <a:gd name="T19" fmla="*/ 179 h 509"/>
                <a:gd name="T20" fmla="*/ 335 w 511"/>
                <a:gd name="T21" fmla="*/ 206 h 509"/>
                <a:gd name="T22" fmla="*/ 346 w 511"/>
                <a:gd name="T23" fmla="*/ 240 h 509"/>
                <a:gd name="T24" fmla="*/ 342 w 511"/>
                <a:gd name="T25" fmla="*/ 276 h 509"/>
                <a:gd name="T26" fmla="*/ 325 w 511"/>
                <a:gd name="T27" fmla="*/ 306 h 509"/>
                <a:gd name="T28" fmla="*/ 298 w 511"/>
                <a:gd name="T29" fmla="*/ 328 h 509"/>
                <a:gd name="T30" fmla="*/ 265 w 511"/>
                <a:gd name="T31" fmla="*/ 338 h 509"/>
                <a:gd name="T32" fmla="*/ 511 w 511"/>
                <a:gd name="T33" fmla="*/ 173 h 509"/>
                <a:gd name="T34" fmla="*/ 450 w 511"/>
                <a:gd name="T35" fmla="*/ 67 h 509"/>
                <a:gd name="T36" fmla="*/ 441 w 511"/>
                <a:gd name="T37" fmla="*/ 63 h 509"/>
                <a:gd name="T38" fmla="*/ 386 w 511"/>
                <a:gd name="T39" fmla="*/ 92 h 509"/>
                <a:gd name="T40" fmla="*/ 332 w 511"/>
                <a:gd name="T41" fmla="*/ 59 h 509"/>
                <a:gd name="T42" fmla="*/ 329 w 511"/>
                <a:gd name="T43" fmla="*/ 6 h 509"/>
                <a:gd name="T44" fmla="*/ 320 w 511"/>
                <a:gd name="T45" fmla="*/ 0 h 509"/>
                <a:gd name="T46" fmla="*/ 198 w 511"/>
                <a:gd name="T47" fmla="*/ 1 h 509"/>
                <a:gd name="T48" fmla="*/ 190 w 511"/>
                <a:gd name="T49" fmla="*/ 9 h 509"/>
                <a:gd name="T50" fmla="*/ 179 w 511"/>
                <a:gd name="T51" fmla="*/ 61 h 509"/>
                <a:gd name="T52" fmla="*/ 141 w 511"/>
                <a:gd name="T53" fmla="*/ 81 h 509"/>
                <a:gd name="T54" fmla="*/ 68 w 511"/>
                <a:gd name="T55" fmla="*/ 63 h 509"/>
                <a:gd name="T56" fmla="*/ 60 w 511"/>
                <a:gd name="T57" fmla="*/ 70 h 509"/>
                <a:gd name="T58" fmla="*/ 1 w 511"/>
                <a:gd name="T59" fmla="*/ 177 h 509"/>
                <a:gd name="T60" fmla="*/ 5 w 511"/>
                <a:gd name="T61" fmla="*/ 186 h 509"/>
                <a:gd name="T62" fmla="*/ 52 w 511"/>
                <a:gd name="T63" fmla="*/ 249 h 509"/>
                <a:gd name="T64" fmla="*/ 5 w 511"/>
                <a:gd name="T65" fmla="*/ 311 h 509"/>
                <a:gd name="T66" fmla="*/ 0 w 511"/>
                <a:gd name="T67" fmla="*/ 322 h 509"/>
                <a:gd name="T68" fmla="*/ 59 w 511"/>
                <a:gd name="T69" fmla="*/ 429 h 509"/>
                <a:gd name="T70" fmla="*/ 74 w 511"/>
                <a:gd name="T71" fmla="*/ 435 h 509"/>
                <a:gd name="T72" fmla="*/ 140 w 511"/>
                <a:gd name="T73" fmla="*/ 416 h 509"/>
                <a:gd name="T74" fmla="*/ 179 w 511"/>
                <a:gd name="T75" fmla="*/ 438 h 509"/>
                <a:gd name="T76" fmla="*/ 190 w 511"/>
                <a:gd name="T77" fmla="*/ 500 h 509"/>
                <a:gd name="T78" fmla="*/ 198 w 511"/>
                <a:gd name="T79" fmla="*/ 508 h 509"/>
                <a:gd name="T80" fmla="*/ 320 w 511"/>
                <a:gd name="T81" fmla="*/ 509 h 509"/>
                <a:gd name="T82" fmla="*/ 329 w 511"/>
                <a:gd name="T83" fmla="*/ 503 h 509"/>
                <a:gd name="T84" fmla="*/ 332 w 511"/>
                <a:gd name="T85" fmla="*/ 439 h 509"/>
                <a:gd name="T86" fmla="*/ 387 w 511"/>
                <a:gd name="T87" fmla="*/ 407 h 509"/>
                <a:gd name="T88" fmla="*/ 441 w 511"/>
                <a:gd name="T89" fmla="*/ 435 h 509"/>
                <a:gd name="T90" fmla="*/ 450 w 511"/>
                <a:gd name="T91" fmla="*/ 431 h 509"/>
                <a:gd name="T92" fmla="*/ 511 w 511"/>
                <a:gd name="T93" fmla="*/ 324 h 509"/>
                <a:gd name="T94" fmla="*/ 504 w 511"/>
                <a:gd name="T95" fmla="*/ 309 h 509"/>
                <a:gd name="T96" fmla="*/ 459 w 511"/>
                <a:gd name="T97" fmla="*/ 233 h 509"/>
                <a:gd name="T98" fmla="*/ 508 w 511"/>
                <a:gd name="T99" fmla="*/ 18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1" h="509">
                  <a:moveTo>
                    <a:pt x="256" y="339"/>
                  </a:moveTo>
                  <a:lnTo>
                    <a:pt x="246" y="338"/>
                  </a:lnTo>
                  <a:lnTo>
                    <a:pt x="237" y="337"/>
                  </a:lnTo>
                  <a:lnTo>
                    <a:pt x="229" y="335"/>
                  </a:lnTo>
                  <a:lnTo>
                    <a:pt x="220" y="332"/>
                  </a:lnTo>
                  <a:lnTo>
                    <a:pt x="213" y="328"/>
                  </a:lnTo>
                  <a:lnTo>
                    <a:pt x="205" y="323"/>
                  </a:lnTo>
                  <a:lnTo>
                    <a:pt x="198" y="319"/>
                  </a:lnTo>
                  <a:lnTo>
                    <a:pt x="191" y="312"/>
                  </a:lnTo>
                  <a:lnTo>
                    <a:pt x="186" y="306"/>
                  </a:lnTo>
                  <a:lnTo>
                    <a:pt x="181" y="300"/>
                  </a:lnTo>
                  <a:lnTo>
                    <a:pt x="176" y="292"/>
                  </a:lnTo>
                  <a:lnTo>
                    <a:pt x="172" y="284"/>
                  </a:lnTo>
                  <a:lnTo>
                    <a:pt x="169" y="276"/>
                  </a:lnTo>
                  <a:lnTo>
                    <a:pt x="167" y="267"/>
                  </a:lnTo>
                  <a:lnTo>
                    <a:pt x="166" y="258"/>
                  </a:lnTo>
                  <a:lnTo>
                    <a:pt x="166" y="249"/>
                  </a:lnTo>
                  <a:lnTo>
                    <a:pt x="166" y="240"/>
                  </a:lnTo>
                  <a:lnTo>
                    <a:pt x="167" y="231"/>
                  </a:lnTo>
                  <a:lnTo>
                    <a:pt x="169" y="223"/>
                  </a:lnTo>
                  <a:lnTo>
                    <a:pt x="172" y="214"/>
                  </a:lnTo>
                  <a:lnTo>
                    <a:pt x="176" y="206"/>
                  </a:lnTo>
                  <a:lnTo>
                    <a:pt x="181" y="199"/>
                  </a:lnTo>
                  <a:lnTo>
                    <a:pt x="186" y="191"/>
                  </a:lnTo>
                  <a:lnTo>
                    <a:pt x="191" y="185"/>
                  </a:lnTo>
                  <a:lnTo>
                    <a:pt x="198" y="179"/>
                  </a:lnTo>
                  <a:lnTo>
                    <a:pt x="205" y="173"/>
                  </a:lnTo>
                  <a:lnTo>
                    <a:pt x="213" y="169"/>
                  </a:lnTo>
                  <a:lnTo>
                    <a:pt x="220" y="165"/>
                  </a:lnTo>
                  <a:lnTo>
                    <a:pt x="229" y="163"/>
                  </a:lnTo>
                  <a:lnTo>
                    <a:pt x="237" y="159"/>
                  </a:lnTo>
                  <a:lnTo>
                    <a:pt x="246" y="158"/>
                  </a:lnTo>
                  <a:lnTo>
                    <a:pt x="256" y="158"/>
                  </a:lnTo>
                  <a:lnTo>
                    <a:pt x="265" y="158"/>
                  </a:lnTo>
                  <a:lnTo>
                    <a:pt x="274" y="159"/>
                  </a:lnTo>
                  <a:lnTo>
                    <a:pt x="282" y="163"/>
                  </a:lnTo>
                  <a:lnTo>
                    <a:pt x="291" y="165"/>
                  </a:lnTo>
                  <a:lnTo>
                    <a:pt x="298" y="169"/>
                  </a:lnTo>
                  <a:lnTo>
                    <a:pt x="306" y="173"/>
                  </a:lnTo>
                  <a:lnTo>
                    <a:pt x="313" y="179"/>
                  </a:lnTo>
                  <a:lnTo>
                    <a:pt x="320" y="185"/>
                  </a:lnTo>
                  <a:lnTo>
                    <a:pt x="325" y="191"/>
                  </a:lnTo>
                  <a:lnTo>
                    <a:pt x="331" y="199"/>
                  </a:lnTo>
                  <a:lnTo>
                    <a:pt x="335" y="206"/>
                  </a:lnTo>
                  <a:lnTo>
                    <a:pt x="339" y="214"/>
                  </a:lnTo>
                  <a:lnTo>
                    <a:pt x="342" y="223"/>
                  </a:lnTo>
                  <a:lnTo>
                    <a:pt x="344" y="231"/>
                  </a:lnTo>
                  <a:lnTo>
                    <a:pt x="346" y="240"/>
                  </a:lnTo>
                  <a:lnTo>
                    <a:pt x="347" y="249"/>
                  </a:lnTo>
                  <a:lnTo>
                    <a:pt x="346" y="258"/>
                  </a:lnTo>
                  <a:lnTo>
                    <a:pt x="344" y="267"/>
                  </a:lnTo>
                  <a:lnTo>
                    <a:pt x="342" y="276"/>
                  </a:lnTo>
                  <a:lnTo>
                    <a:pt x="339" y="284"/>
                  </a:lnTo>
                  <a:lnTo>
                    <a:pt x="335" y="292"/>
                  </a:lnTo>
                  <a:lnTo>
                    <a:pt x="331" y="300"/>
                  </a:lnTo>
                  <a:lnTo>
                    <a:pt x="325" y="306"/>
                  </a:lnTo>
                  <a:lnTo>
                    <a:pt x="320" y="312"/>
                  </a:lnTo>
                  <a:lnTo>
                    <a:pt x="313" y="319"/>
                  </a:lnTo>
                  <a:lnTo>
                    <a:pt x="306" y="323"/>
                  </a:lnTo>
                  <a:lnTo>
                    <a:pt x="298" y="328"/>
                  </a:lnTo>
                  <a:lnTo>
                    <a:pt x="291" y="332"/>
                  </a:lnTo>
                  <a:lnTo>
                    <a:pt x="282" y="335"/>
                  </a:lnTo>
                  <a:lnTo>
                    <a:pt x="274" y="337"/>
                  </a:lnTo>
                  <a:lnTo>
                    <a:pt x="265" y="338"/>
                  </a:lnTo>
                  <a:lnTo>
                    <a:pt x="256" y="339"/>
                  </a:lnTo>
                  <a:close/>
                  <a:moveTo>
                    <a:pt x="510" y="179"/>
                  </a:moveTo>
                  <a:lnTo>
                    <a:pt x="511" y="177"/>
                  </a:lnTo>
                  <a:lnTo>
                    <a:pt x="511" y="173"/>
                  </a:lnTo>
                  <a:lnTo>
                    <a:pt x="510" y="171"/>
                  </a:lnTo>
                  <a:lnTo>
                    <a:pt x="509" y="168"/>
                  </a:lnTo>
                  <a:lnTo>
                    <a:pt x="453" y="70"/>
                  </a:lnTo>
                  <a:lnTo>
                    <a:pt x="450" y="67"/>
                  </a:lnTo>
                  <a:lnTo>
                    <a:pt x="448" y="65"/>
                  </a:lnTo>
                  <a:lnTo>
                    <a:pt x="446" y="64"/>
                  </a:lnTo>
                  <a:lnTo>
                    <a:pt x="443" y="64"/>
                  </a:lnTo>
                  <a:lnTo>
                    <a:pt x="441" y="63"/>
                  </a:lnTo>
                  <a:lnTo>
                    <a:pt x="438" y="63"/>
                  </a:lnTo>
                  <a:lnTo>
                    <a:pt x="434" y="63"/>
                  </a:lnTo>
                  <a:lnTo>
                    <a:pt x="432" y="65"/>
                  </a:lnTo>
                  <a:lnTo>
                    <a:pt x="386" y="92"/>
                  </a:lnTo>
                  <a:lnTo>
                    <a:pt x="375" y="83"/>
                  </a:lnTo>
                  <a:lnTo>
                    <a:pt x="363" y="75"/>
                  </a:lnTo>
                  <a:lnTo>
                    <a:pt x="348" y="67"/>
                  </a:lnTo>
                  <a:lnTo>
                    <a:pt x="332" y="59"/>
                  </a:lnTo>
                  <a:lnTo>
                    <a:pt x="332" y="14"/>
                  </a:lnTo>
                  <a:lnTo>
                    <a:pt x="332" y="12"/>
                  </a:lnTo>
                  <a:lnTo>
                    <a:pt x="331" y="9"/>
                  </a:lnTo>
                  <a:lnTo>
                    <a:pt x="329" y="6"/>
                  </a:lnTo>
                  <a:lnTo>
                    <a:pt x="327" y="4"/>
                  </a:lnTo>
                  <a:lnTo>
                    <a:pt x="325" y="2"/>
                  </a:lnTo>
                  <a:lnTo>
                    <a:pt x="323" y="1"/>
                  </a:lnTo>
                  <a:lnTo>
                    <a:pt x="320" y="0"/>
                  </a:lnTo>
                  <a:lnTo>
                    <a:pt x="317" y="0"/>
                  </a:lnTo>
                  <a:lnTo>
                    <a:pt x="203" y="0"/>
                  </a:lnTo>
                  <a:lnTo>
                    <a:pt x="201" y="0"/>
                  </a:lnTo>
                  <a:lnTo>
                    <a:pt x="198" y="1"/>
                  </a:lnTo>
                  <a:lnTo>
                    <a:pt x="196" y="2"/>
                  </a:lnTo>
                  <a:lnTo>
                    <a:pt x="194" y="4"/>
                  </a:lnTo>
                  <a:lnTo>
                    <a:pt x="191" y="6"/>
                  </a:lnTo>
                  <a:lnTo>
                    <a:pt x="190" y="9"/>
                  </a:lnTo>
                  <a:lnTo>
                    <a:pt x="189" y="12"/>
                  </a:lnTo>
                  <a:lnTo>
                    <a:pt x="188" y="14"/>
                  </a:lnTo>
                  <a:lnTo>
                    <a:pt x="188" y="58"/>
                  </a:lnTo>
                  <a:lnTo>
                    <a:pt x="179" y="61"/>
                  </a:lnTo>
                  <a:lnTo>
                    <a:pt x="170" y="64"/>
                  </a:lnTo>
                  <a:lnTo>
                    <a:pt x="161" y="68"/>
                  </a:lnTo>
                  <a:lnTo>
                    <a:pt x="154" y="72"/>
                  </a:lnTo>
                  <a:lnTo>
                    <a:pt x="141" y="81"/>
                  </a:lnTo>
                  <a:lnTo>
                    <a:pt x="128" y="92"/>
                  </a:lnTo>
                  <a:lnTo>
                    <a:pt x="80" y="64"/>
                  </a:lnTo>
                  <a:lnTo>
                    <a:pt x="75" y="62"/>
                  </a:lnTo>
                  <a:lnTo>
                    <a:pt x="68" y="63"/>
                  </a:lnTo>
                  <a:lnTo>
                    <a:pt x="66" y="64"/>
                  </a:lnTo>
                  <a:lnTo>
                    <a:pt x="64" y="65"/>
                  </a:lnTo>
                  <a:lnTo>
                    <a:pt x="62" y="67"/>
                  </a:lnTo>
                  <a:lnTo>
                    <a:pt x="60" y="70"/>
                  </a:lnTo>
                  <a:lnTo>
                    <a:pt x="3" y="168"/>
                  </a:lnTo>
                  <a:lnTo>
                    <a:pt x="2" y="171"/>
                  </a:lnTo>
                  <a:lnTo>
                    <a:pt x="1" y="173"/>
                  </a:lnTo>
                  <a:lnTo>
                    <a:pt x="1" y="177"/>
                  </a:lnTo>
                  <a:lnTo>
                    <a:pt x="1" y="179"/>
                  </a:lnTo>
                  <a:lnTo>
                    <a:pt x="2" y="182"/>
                  </a:lnTo>
                  <a:lnTo>
                    <a:pt x="4" y="184"/>
                  </a:lnTo>
                  <a:lnTo>
                    <a:pt x="5" y="186"/>
                  </a:lnTo>
                  <a:lnTo>
                    <a:pt x="8" y="188"/>
                  </a:lnTo>
                  <a:lnTo>
                    <a:pt x="56" y="216"/>
                  </a:lnTo>
                  <a:lnTo>
                    <a:pt x="53" y="233"/>
                  </a:lnTo>
                  <a:lnTo>
                    <a:pt x="52" y="249"/>
                  </a:lnTo>
                  <a:lnTo>
                    <a:pt x="53" y="265"/>
                  </a:lnTo>
                  <a:lnTo>
                    <a:pt x="56" y="282"/>
                  </a:lnTo>
                  <a:lnTo>
                    <a:pt x="7" y="309"/>
                  </a:lnTo>
                  <a:lnTo>
                    <a:pt x="5" y="311"/>
                  </a:lnTo>
                  <a:lnTo>
                    <a:pt x="3" y="313"/>
                  </a:lnTo>
                  <a:lnTo>
                    <a:pt x="2" y="317"/>
                  </a:lnTo>
                  <a:lnTo>
                    <a:pt x="1" y="320"/>
                  </a:lnTo>
                  <a:lnTo>
                    <a:pt x="0" y="322"/>
                  </a:lnTo>
                  <a:lnTo>
                    <a:pt x="0" y="324"/>
                  </a:lnTo>
                  <a:lnTo>
                    <a:pt x="1" y="327"/>
                  </a:lnTo>
                  <a:lnTo>
                    <a:pt x="2" y="330"/>
                  </a:lnTo>
                  <a:lnTo>
                    <a:pt x="59" y="429"/>
                  </a:lnTo>
                  <a:lnTo>
                    <a:pt x="63" y="432"/>
                  </a:lnTo>
                  <a:lnTo>
                    <a:pt x="67" y="434"/>
                  </a:lnTo>
                  <a:lnTo>
                    <a:pt x="71" y="435"/>
                  </a:lnTo>
                  <a:lnTo>
                    <a:pt x="74" y="435"/>
                  </a:lnTo>
                  <a:lnTo>
                    <a:pt x="76" y="434"/>
                  </a:lnTo>
                  <a:lnTo>
                    <a:pt x="79" y="433"/>
                  </a:lnTo>
                  <a:lnTo>
                    <a:pt x="128" y="407"/>
                  </a:lnTo>
                  <a:lnTo>
                    <a:pt x="140" y="416"/>
                  </a:lnTo>
                  <a:lnTo>
                    <a:pt x="154" y="426"/>
                  </a:lnTo>
                  <a:lnTo>
                    <a:pt x="161" y="430"/>
                  </a:lnTo>
                  <a:lnTo>
                    <a:pt x="169" y="434"/>
                  </a:lnTo>
                  <a:lnTo>
                    <a:pt x="179" y="438"/>
                  </a:lnTo>
                  <a:lnTo>
                    <a:pt x="188" y="441"/>
                  </a:lnTo>
                  <a:lnTo>
                    <a:pt x="188" y="494"/>
                  </a:lnTo>
                  <a:lnTo>
                    <a:pt x="189" y="497"/>
                  </a:lnTo>
                  <a:lnTo>
                    <a:pt x="190" y="500"/>
                  </a:lnTo>
                  <a:lnTo>
                    <a:pt x="191" y="503"/>
                  </a:lnTo>
                  <a:lnTo>
                    <a:pt x="194" y="505"/>
                  </a:lnTo>
                  <a:lnTo>
                    <a:pt x="196" y="507"/>
                  </a:lnTo>
                  <a:lnTo>
                    <a:pt x="198" y="508"/>
                  </a:lnTo>
                  <a:lnTo>
                    <a:pt x="201" y="509"/>
                  </a:lnTo>
                  <a:lnTo>
                    <a:pt x="203" y="509"/>
                  </a:lnTo>
                  <a:lnTo>
                    <a:pt x="317" y="509"/>
                  </a:lnTo>
                  <a:lnTo>
                    <a:pt x="320" y="509"/>
                  </a:lnTo>
                  <a:lnTo>
                    <a:pt x="323" y="508"/>
                  </a:lnTo>
                  <a:lnTo>
                    <a:pt x="325" y="507"/>
                  </a:lnTo>
                  <a:lnTo>
                    <a:pt x="327" y="505"/>
                  </a:lnTo>
                  <a:lnTo>
                    <a:pt x="329" y="503"/>
                  </a:lnTo>
                  <a:lnTo>
                    <a:pt x="331" y="500"/>
                  </a:lnTo>
                  <a:lnTo>
                    <a:pt x="332" y="497"/>
                  </a:lnTo>
                  <a:lnTo>
                    <a:pt x="332" y="494"/>
                  </a:lnTo>
                  <a:lnTo>
                    <a:pt x="332" y="439"/>
                  </a:lnTo>
                  <a:lnTo>
                    <a:pt x="348" y="431"/>
                  </a:lnTo>
                  <a:lnTo>
                    <a:pt x="363" y="423"/>
                  </a:lnTo>
                  <a:lnTo>
                    <a:pt x="375" y="414"/>
                  </a:lnTo>
                  <a:lnTo>
                    <a:pt x="387" y="407"/>
                  </a:lnTo>
                  <a:lnTo>
                    <a:pt x="432" y="433"/>
                  </a:lnTo>
                  <a:lnTo>
                    <a:pt x="434" y="434"/>
                  </a:lnTo>
                  <a:lnTo>
                    <a:pt x="438" y="435"/>
                  </a:lnTo>
                  <a:lnTo>
                    <a:pt x="441" y="435"/>
                  </a:lnTo>
                  <a:lnTo>
                    <a:pt x="443" y="434"/>
                  </a:lnTo>
                  <a:lnTo>
                    <a:pt x="446" y="434"/>
                  </a:lnTo>
                  <a:lnTo>
                    <a:pt x="448" y="432"/>
                  </a:lnTo>
                  <a:lnTo>
                    <a:pt x="450" y="431"/>
                  </a:lnTo>
                  <a:lnTo>
                    <a:pt x="453" y="429"/>
                  </a:lnTo>
                  <a:lnTo>
                    <a:pt x="509" y="330"/>
                  </a:lnTo>
                  <a:lnTo>
                    <a:pt x="510" y="327"/>
                  </a:lnTo>
                  <a:lnTo>
                    <a:pt x="511" y="324"/>
                  </a:lnTo>
                  <a:lnTo>
                    <a:pt x="511" y="322"/>
                  </a:lnTo>
                  <a:lnTo>
                    <a:pt x="510" y="320"/>
                  </a:lnTo>
                  <a:lnTo>
                    <a:pt x="508" y="313"/>
                  </a:lnTo>
                  <a:lnTo>
                    <a:pt x="504" y="309"/>
                  </a:lnTo>
                  <a:lnTo>
                    <a:pt x="457" y="282"/>
                  </a:lnTo>
                  <a:lnTo>
                    <a:pt x="459" y="265"/>
                  </a:lnTo>
                  <a:lnTo>
                    <a:pt x="459" y="249"/>
                  </a:lnTo>
                  <a:lnTo>
                    <a:pt x="459" y="233"/>
                  </a:lnTo>
                  <a:lnTo>
                    <a:pt x="457" y="216"/>
                  </a:lnTo>
                  <a:lnTo>
                    <a:pt x="504" y="188"/>
                  </a:lnTo>
                  <a:lnTo>
                    <a:pt x="506" y="186"/>
                  </a:lnTo>
                  <a:lnTo>
                    <a:pt x="508" y="184"/>
                  </a:lnTo>
                  <a:lnTo>
                    <a:pt x="509" y="182"/>
                  </a:lnTo>
                  <a:lnTo>
                    <a:pt x="510"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4" name="Group 83" descr="This image is two arrows in a circle to symbolize a process. ">
            <a:extLst>
              <a:ext uri="{FF2B5EF4-FFF2-40B4-BE49-F238E27FC236}">
                <a16:creationId xmlns:a16="http://schemas.microsoft.com/office/drawing/2014/main" id="{14DA0634-ECCE-4CF7-85D2-FEC8036445AF}"/>
              </a:ext>
            </a:extLst>
          </p:cNvPr>
          <p:cNvGrpSpPr/>
          <p:nvPr/>
        </p:nvGrpSpPr>
        <p:grpSpPr>
          <a:xfrm>
            <a:off x="5676900" y="3561872"/>
            <a:ext cx="838200" cy="651940"/>
            <a:chOff x="1474788" y="828675"/>
            <a:chExt cx="285750" cy="222251"/>
          </a:xfrm>
          <a:solidFill>
            <a:schemeClr val="tx1">
              <a:lumMod val="65000"/>
              <a:lumOff val="35000"/>
            </a:schemeClr>
          </a:solidFill>
        </p:grpSpPr>
        <p:sp>
          <p:nvSpPr>
            <p:cNvPr id="85" name="Freeform 1682">
              <a:extLst>
                <a:ext uri="{FF2B5EF4-FFF2-40B4-BE49-F238E27FC236}">
                  <a16:creationId xmlns:a16="http://schemas.microsoft.com/office/drawing/2014/main" id="{AC2A946F-ADD8-48D4-A56D-8ED1970BD883}"/>
                </a:ext>
              </a:extLst>
            </p:cNvPr>
            <p:cNvSpPr>
              <a:spLocks/>
            </p:cNvSpPr>
            <p:nvPr/>
          </p:nvSpPr>
          <p:spPr bwMode="auto">
            <a:xfrm>
              <a:off x="1538288" y="912813"/>
              <a:ext cx="222250" cy="138113"/>
            </a:xfrm>
            <a:custGeom>
              <a:avLst/>
              <a:gdLst>
                <a:gd name="T0" fmla="*/ 482 w 559"/>
                <a:gd name="T1" fmla="*/ 11 h 348"/>
                <a:gd name="T2" fmla="*/ 474 w 559"/>
                <a:gd name="T3" fmla="*/ 3 h 348"/>
                <a:gd name="T4" fmla="*/ 464 w 559"/>
                <a:gd name="T5" fmla="*/ 0 h 348"/>
                <a:gd name="T6" fmla="*/ 452 w 559"/>
                <a:gd name="T7" fmla="*/ 2 h 348"/>
                <a:gd name="T8" fmla="*/ 443 w 559"/>
                <a:gd name="T9" fmla="*/ 7 h 348"/>
                <a:gd name="T10" fmla="*/ 344 w 559"/>
                <a:gd name="T11" fmla="*/ 128 h 348"/>
                <a:gd name="T12" fmla="*/ 342 w 559"/>
                <a:gd name="T13" fmla="*/ 136 h 348"/>
                <a:gd name="T14" fmla="*/ 342 w 559"/>
                <a:gd name="T15" fmla="*/ 145 h 348"/>
                <a:gd name="T16" fmla="*/ 346 w 559"/>
                <a:gd name="T17" fmla="*/ 154 h 348"/>
                <a:gd name="T18" fmla="*/ 354 w 559"/>
                <a:gd name="T19" fmla="*/ 160 h 348"/>
                <a:gd name="T20" fmla="*/ 363 w 559"/>
                <a:gd name="T21" fmla="*/ 163 h 348"/>
                <a:gd name="T22" fmla="*/ 371 w 559"/>
                <a:gd name="T23" fmla="*/ 162 h 348"/>
                <a:gd name="T24" fmla="*/ 380 w 559"/>
                <a:gd name="T25" fmla="*/ 157 h 348"/>
                <a:gd name="T26" fmla="*/ 440 w 559"/>
                <a:gd name="T27" fmla="*/ 87 h 348"/>
                <a:gd name="T28" fmla="*/ 434 w 559"/>
                <a:gd name="T29" fmla="*/ 122 h 348"/>
                <a:gd name="T30" fmla="*/ 422 w 559"/>
                <a:gd name="T31" fmla="*/ 156 h 348"/>
                <a:gd name="T32" fmla="*/ 406 w 559"/>
                <a:gd name="T33" fmla="*/ 188 h 348"/>
                <a:gd name="T34" fmla="*/ 384 w 559"/>
                <a:gd name="T35" fmla="*/ 217 h 348"/>
                <a:gd name="T36" fmla="*/ 357 w 559"/>
                <a:gd name="T37" fmla="*/ 244 h 348"/>
                <a:gd name="T38" fmla="*/ 327 w 559"/>
                <a:gd name="T39" fmla="*/ 266 h 348"/>
                <a:gd name="T40" fmla="*/ 294 w 559"/>
                <a:gd name="T41" fmla="*/ 283 h 348"/>
                <a:gd name="T42" fmla="*/ 259 w 559"/>
                <a:gd name="T43" fmla="*/ 294 h 348"/>
                <a:gd name="T44" fmla="*/ 229 w 559"/>
                <a:gd name="T45" fmla="*/ 300 h 348"/>
                <a:gd name="T46" fmla="*/ 199 w 559"/>
                <a:gd name="T47" fmla="*/ 301 h 348"/>
                <a:gd name="T48" fmla="*/ 170 w 559"/>
                <a:gd name="T49" fmla="*/ 299 h 348"/>
                <a:gd name="T50" fmla="*/ 142 w 559"/>
                <a:gd name="T51" fmla="*/ 293 h 348"/>
                <a:gd name="T52" fmla="*/ 114 w 559"/>
                <a:gd name="T53" fmla="*/ 283 h 348"/>
                <a:gd name="T54" fmla="*/ 89 w 559"/>
                <a:gd name="T55" fmla="*/ 270 h 348"/>
                <a:gd name="T56" fmla="*/ 64 w 559"/>
                <a:gd name="T57" fmla="*/ 254 h 348"/>
                <a:gd name="T58" fmla="*/ 41 w 559"/>
                <a:gd name="T59" fmla="*/ 234 h 348"/>
                <a:gd name="T60" fmla="*/ 33 w 559"/>
                <a:gd name="T61" fmla="*/ 229 h 348"/>
                <a:gd name="T62" fmla="*/ 25 w 559"/>
                <a:gd name="T63" fmla="*/ 227 h 348"/>
                <a:gd name="T64" fmla="*/ 16 w 559"/>
                <a:gd name="T65" fmla="*/ 229 h 348"/>
                <a:gd name="T66" fmla="*/ 7 w 559"/>
                <a:gd name="T67" fmla="*/ 234 h 348"/>
                <a:gd name="T68" fmla="*/ 3 w 559"/>
                <a:gd name="T69" fmla="*/ 241 h 348"/>
                <a:gd name="T70" fmla="*/ 0 w 559"/>
                <a:gd name="T71" fmla="*/ 251 h 348"/>
                <a:gd name="T72" fmla="*/ 3 w 559"/>
                <a:gd name="T73" fmla="*/ 260 h 348"/>
                <a:gd name="T74" fmla="*/ 8 w 559"/>
                <a:gd name="T75" fmla="*/ 269 h 348"/>
                <a:gd name="T76" fmla="*/ 28 w 559"/>
                <a:gd name="T77" fmla="*/ 287 h 348"/>
                <a:gd name="T78" fmla="*/ 51 w 559"/>
                <a:gd name="T79" fmla="*/ 303 h 348"/>
                <a:gd name="T80" fmla="*/ 74 w 559"/>
                <a:gd name="T81" fmla="*/ 318 h 348"/>
                <a:gd name="T82" fmla="*/ 99 w 559"/>
                <a:gd name="T83" fmla="*/ 329 h 348"/>
                <a:gd name="T84" fmla="*/ 124 w 559"/>
                <a:gd name="T85" fmla="*/ 337 h 348"/>
                <a:gd name="T86" fmla="*/ 151 w 559"/>
                <a:gd name="T87" fmla="*/ 344 h 348"/>
                <a:gd name="T88" fmla="*/ 177 w 559"/>
                <a:gd name="T89" fmla="*/ 347 h 348"/>
                <a:gd name="T90" fmla="*/ 205 w 559"/>
                <a:gd name="T91" fmla="*/ 348 h 348"/>
                <a:gd name="T92" fmla="*/ 237 w 559"/>
                <a:gd name="T93" fmla="*/ 347 h 348"/>
                <a:gd name="T94" fmla="*/ 270 w 559"/>
                <a:gd name="T95" fmla="*/ 342 h 348"/>
                <a:gd name="T96" fmla="*/ 311 w 559"/>
                <a:gd name="T97" fmla="*/ 329 h 348"/>
                <a:gd name="T98" fmla="*/ 348 w 559"/>
                <a:gd name="T99" fmla="*/ 310 h 348"/>
                <a:gd name="T100" fmla="*/ 382 w 559"/>
                <a:gd name="T101" fmla="*/ 286 h 348"/>
                <a:gd name="T102" fmla="*/ 413 w 559"/>
                <a:gd name="T103" fmla="*/ 257 h 348"/>
                <a:gd name="T104" fmla="*/ 439 w 559"/>
                <a:gd name="T105" fmla="*/ 224 h 348"/>
                <a:gd name="T106" fmla="*/ 460 w 559"/>
                <a:gd name="T107" fmla="*/ 188 h 348"/>
                <a:gd name="T108" fmla="*/ 475 w 559"/>
                <a:gd name="T109" fmla="*/ 150 h 348"/>
                <a:gd name="T110" fmla="*/ 485 w 559"/>
                <a:gd name="T111" fmla="*/ 110 h 348"/>
                <a:gd name="T112" fmla="*/ 518 w 559"/>
                <a:gd name="T113" fmla="*/ 163 h 348"/>
                <a:gd name="T114" fmla="*/ 529 w 559"/>
                <a:gd name="T115" fmla="*/ 168 h 348"/>
                <a:gd name="T116" fmla="*/ 541 w 559"/>
                <a:gd name="T117" fmla="*/ 168 h 348"/>
                <a:gd name="T118" fmla="*/ 551 w 559"/>
                <a:gd name="T119" fmla="*/ 164 h 348"/>
                <a:gd name="T120" fmla="*/ 557 w 559"/>
                <a:gd name="T121" fmla="*/ 156 h 348"/>
                <a:gd name="T122" fmla="*/ 559 w 559"/>
                <a:gd name="T123" fmla="*/ 147 h 348"/>
                <a:gd name="T124" fmla="*/ 558 w 559"/>
                <a:gd name="T125" fmla="*/ 13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9" h="348">
                  <a:moveTo>
                    <a:pt x="556" y="133"/>
                  </a:moveTo>
                  <a:lnTo>
                    <a:pt x="482" y="11"/>
                  </a:lnTo>
                  <a:lnTo>
                    <a:pt x="478" y="6"/>
                  </a:lnTo>
                  <a:lnTo>
                    <a:pt x="474" y="3"/>
                  </a:lnTo>
                  <a:lnTo>
                    <a:pt x="470" y="1"/>
                  </a:lnTo>
                  <a:lnTo>
                    <a:pt x="464" y="0"/>
                  </a:lnTo>
                  <a:lnTo>
                    <a:pt x="458" y="0"/>
                  </a:lnTo>
                  <a:lnTo>
                    <a:pt x="452" y="2"/>
                  </a:lnTo>
                  <a:lnTo>
                    <a:pt x="448" y="4"/>
                  </a:lnTo>
                  <a:lnTo>
                    <a:pt x="443" y="7"/>
                  </a:lnTo>
                  <a:lnTo>
                    <a:pt x="346" y="123"/>
                  </a:lnTo>
                  <a:lnTo>
                    <a:pt x="344" y="128"/>
                  </a:lnTo>
                  <a:lnTo>
                    <a:pt x="342" y="132"/>
                  </a:lnTo>
                  <a:lnTo>
                    <a:pt x="342" y="136"/>
                  </a:lnTo>
                  <a:lnTo>
                    <a:pt x="342" y="141"/>
                  </a:lnTo>
                  <a:lnTo>
                    <a:pt x="342" y="145"/>
                  </a:lnTo>
                  <a:lnTo>
                    <a:pt x="344" y="150"/>
                  </a:lnTo>
                  <a:lnTo>
                    <a:pt x="346" y="154"/>
                  </a:lnTo>
                  <a:lnTo>
                    <a:pt x="349" y="157"/>
                  </a:lnTo>
                  <a:lnTo>
                    <a:pt x="354" y="160"/>
                  </a:lnTo>
                  <a:lnTo>
                    <a:pt x="358" y="162"/>
                  </a:lnTo>
                  <a:lnTo>
                    <a:pt x="363" y="163"/>
                  </a:lnTo>
                  <a:lnTo>
                    <a:pt x="367" y="163"/>
                  </a:lnTo>
                  <a:lnTo>
                    <a:pt x="371" y="162"/>
                  </a:lnTo>
                  <a:lnTo>
                    <a:pt x="376" y="161"/>
                  </a:lnTo>
                  <a:lnTo>
                    <a:pt x="380" y="157"/>
                  </a:lnTo>
                  <a:lnTo>
                    <a:pt x="384" y="155"/>
                  </a:lnTo>
                  <a:lnTo>
                    <a:pt x="440" y="87"/>
                  </a:lnTo>
                  <a:lnTo>
                    <a:pt x="438" y="104"/>
                  </a:lnTo>
                  <a:lnTo>
                    <a:pt x="434" y="122"/>
                  </a:lnTo>
                  <a:lnTo>
                    <a:pt x="429" y="139"/>
                  </a:lnTo>
                  <a:lnTo>
                    <a:pt x="422" y="156"/>
                  </a:lnTo>
                  <a:lnTo>
                    <a:pt x="414" y="173"/>
                  </a:lnTo>
                  <a:lnTo>
                    <a:pt x="406" y="188"/>
                  </a:lnTo>
                  <a:lnTo>
                    <a:pt x="395" y="204"/>
                  </a:lnTo>
                  <a:lnTo>
                    <a:pt x="384" y="217"/>
                  </a:lnTo>
                  <a:lnTo>
                    <a:pt x="371" y="231"/>
                  </a:lnTo>
                  <a:lnTo>
                    <a:pt x="357" y="244"/>
                  </a:lnTo>
                  <a:lnTo>
                    <a:pt x="343" y="256"/>
                  </a:lnTo>
                  <a:lnTo>
                    <a:pt x="327" y="266"/>
                  </a:lnTo>
                  <a:lnTo>
                    <a:pt x="312" y="274"/>
                  </a:lnTo>
                  <a:lnTo>
                    <a:pt x="294" y="283"/>
                  </a:lnTo>
                  <a:lnTo>
                    <a:pt x="276" y="290"/>
                  </a:lnTo>
                  <a:lnTo>
                    <a:pt x="259" y="294"/>
                  </a:lnTo>
                  <a:lnTo>
                    <a:pt x="243" y="298"/>
                  </a:lnTo>
                  <a:lnTo>
                    <a:pt x="229" y="300"/>
                  </a:lnTo>
                  <a:lnTo>
                    <a:pt x="215" y="301"/>
                  </a:lnTo>
                  <a:lnTo>
                    <a:pt x="199" y="301"/>
                  </a:lnTo>
                  <a:lnTo>
                    <a:pt x="185" y="301"/>
                  </a:lnTo>
                  <a:lnTo>
                    <a:pt x="170" y="299"/>
                  </a:lnTo>
                  <a:lnTo>
                    <a:pt x="156" y="297"/>
                  </a:lnTo>
                  <a:lnTo>
                    <a:pt x="142" y="293"/>
                  </a:lnTo>
                  <a:lnTo>
                    <a:pt x="128" y="289"/>
                  </a:lnTo>
                  <a:lnTo>
                    <a:pt x="114" y="283"/>
                  </a:lnTo>
                  <a:lnTo>
                    <a:pt x="101" y="278"/>
                  </a:lnTo>
                  <a:lnTo>
                    <a:pt x="89" y="270"/>
                  </a:lnTo>
                  <a:lnTo>
                    <a:pt x="75" y="262"/>
                  </a:lnTo>
                  <a:lnTo>
                    <a:pt x="64" y="254"/>
                  </a:lnTo>
                  <a:lnTo>
                    <a:pt x="52" y="245"/>
                  </a:lnTo>
                  <a:lnTo>
                    <a:pt x="41" y="234"/>
                  </a:lnTo>
                  <a:lnTo>
                    <a:pt x="38" y="231"/>
                  </a:lnTo>
                  <a:lnTo>
                    <a:pt x="33" y="229"/>
                  </a:lnTo>
                  <a:lnTo>
                    <a:pt x="29" y="228"/>
                  </a:lnTo>
                  <a:lnTo>
                    <a:pt x="25" y="227"/>
                  </a:lnTo>
                  <a:lnTo>
                    <a:pt x="20" y="228"/>
                  </a:lnTo>
                  <a:lnTo>
                    <a:pt x="16" y="229"/>
                  </a:lnTo>
                  <a:lnTo>
                    <a:pt x="11" y="231"/>
                  </a:lnTo>
                  <a:lnTo>
                    <a:pt x="7" y="234"/>
                  </a:lnTo>
                  <a:lnTo>
                    <a:pt x="5" y="238"/>
                  </a:lnTo>
                  <a:lnTo>
                    <a:pt x="3" y="241"/>
                  </a:lnTo>
                  <a:lnTo>
                    <a:pt x="1" y="247"/>
                  </a:lnTo>
                  <a:lnTo>
                    <a:pt x="0" y="251"/>
                  </a:lnTo>
                  <a:lnTo>
                    <a:pt x="1" y="256"/>
                  </a:lnTo>
                  <a:lnTo>
                    <a:pt x="3" y="260"/>
                  </a:lnTo>
                  <a:lnTo>
                    <a:pt x="5" y="265"/>
                  </a:lnTo>
                  <a:lnTo>
                    <a:pt x="8" y="269"/>
                  </a:lnTo>
                  <a:lnTo>
                    <a:pt x="18" y="278"/>
                  </a:lnTo>
                  <a:lnTo>
                    <a:pt x="28" y="287"/>
                  </a:lnTo>
                  <a:lnTo>
                    <a:pt x="39" y="295"/>
                  </a:lnTo>
                  <a:lnTo>
                    <a:pt x="51" y="303"/>
                  </a:lnTo>
                  <a:lnTo>
                    <a:pt x="62" y="311"/>
                  </a:lnTo>
                  <a:lnTo>
                    <a:pt x="74" y="318"/>
                  </a:lnTo>
                  <a:lnTo>
                    <a:pt x="86" y="323"/>
                  </a:lnTo>
                  <a:lnTo>
                    <a:pt x="99" y="329"/>
                  </a:lnTo>
                  <a:lnTo>
                    <a:pt x="112" y="333"/>
                  </a:lnTo>
                  <a:lnTo>
                    <a:pt x="124" y="337"/>
                  </a:lnTo>
                  <a:lnTo>
                    <a:pt x="137" y="341"/>
                  </a:lnTo>
                  <a:lnTo>
                    <a:pt x="151" y="344"/>
                  </a:lnTo>
                  <a:lnTo>
                    <a:pt x="164" y="346"/>
                  </a:lnTo>
                  <a:lnTo>
                    <a:pt x="177" y="347"/>
                  </a:lnTo>
                  <a:lnTo>
                    <a:pt x="190" y="348"/>
                  </a:lnTo>
                  <a:lnTo>
                    <a:pt x="205" y="348"/>
                  </a:lnTo>
                  <a:lnTo>
                    <a:pt x="220" y="348"/>
                  </a:lnTo>
                  <a:lnTo>
                    <a:pt x="237" y="347"/>
                  </a:lnTo>
                  <a:lnTo>
                    <a:pt x="253" y="345"/>
                  </a:lnTo>
                  <a:lnTo>
                    <a:pt x="270" y="342"/>
                  </a:lnTo>
                  <a:lnTo>
                    <a:pt x="291" y="336"/>
                  </a:lnTo>
                  <a:lnTo>
                    <a:pt x="311" y="329"/>
                  </a:lnTo>
                  <a:lnTo>
                    <a:pt x="329" y="320"/>
                  </a:lnTo>
                  <a:lnTo>
                    <a:pt x="348" y="310"/>
                  </a:lnTo>
                  <a:lnTo>
                    <a:pt x="366" y="298"/>
                  </a:lnTo>
                  <a:lnTo>
                    <a:pt x="382" y="286"/>
                  </a:lnTo>
                  <a:lnTo>
                    <a:pt x="398" y="271"/>
                  </a:lnTo>
                  <a:lnTo>
                    <a:pt x="413" y="257"/>
                  </a:lnTo>
                  <a:lnTo>
                    <a:pt x="427" y="240"/>
                  </a:lnTo>
                  <a:lnTo>
                    <a:pt x="439" y="224"/>
                  </a:lnTo>
                  <a:lnTo>
                    <a:pt x="450" y="206"/>
                  </a:lnTo>
                  <a:lnTo>
                    <a:pt x="460" y="188"/>
                  </a:lnTo>
                  <a:lnTo>
                    <a:pt x="469" y="170"/>
                  </a:lnTo>
                  <a:lnTo>
                    <a:pt x="475" y="150"/>
                  </a:lnTo>
                  <a:lnTo>
                    <a:pt x="482" y="131"/>
                  </a:lnTo>
                  <a:lnTo>
                    <a:pt x="485" y="110"/>
                  </a:lnTo>
                  <a:lnTo>
                    <a:pt x="514" y="159"/>
                  </a:lnTo>
                  <a:lnTo>
                    <a:pt x="518" y="163"/>
                  </a:lnTo>
                  <a:lnTo>
                    <a:pt x="523" y="166"/>
                  </a:lnTo>
                  <a:lnTo>
                    <a:pt x="529" y="168"/>
                  </a:lnTo>
                  <a:lnTo>
                    <a:pt x="535" y="170"/>
                  </a:lnTo>
                  <a:lnTo>
                    <a:pt x="541" y="168"/>
                  </a:lnTo>
                  <a:lnTo>
                    <a:pt x="547" y="166"/>
                  </a:lnTo>
                  <a:lnTo>
                    <a:pt x="551" y="164"/>
                  </a:lnTo>
                  <a:lnTo>
                    <a:pt x="555" y="160"/>
                  </a:lnTo>
                  <a:lnTo>
                    <a:pt x="557" y="156"/>
                  </a:lnTo>
                  <a:lnTo>
                    <a:pt x="558" y="152"/>
                  </a:lnTo>
                  <a:lnTo>
                    <a:pt x="559" y="147"/>
                  </a:lnTo>
                  <a:lnTo>
                    <a:pt x="559" y="142"/>
                  </a:lnTo>
                  <a:lnTo>
                    <a:pt x="558" y="138"/>
                  </a:lnTo>
                  <a:lnTo>
                    <a:pt x="556" y="1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6" name="Freeform 1683">
              <a:extLst>
                <a:ext uri="{FF2B5EF4-FFF2-40B4-BE49-F238E27FC236}">
                  <a16:creationId xmlns:a16="http://schemas.microsoft.com/office/drawing/2014/main" id="{0B7A1438-DF2D-4224-BF82-C687BA59AC54}"/>
                </a:ext>
              </a:extLst>
            </p:cNvPr>
            <p:cNvSpPr>
              <a:spLocks/>
            </p:cNvSpPr>
            <p:nvPr/>
          </p:nvSpPr>
          <p:spPr bwMode="auto">
            <a:xfrm>
              <a:off x="1474788" y="828675"/>
              <a:ext cx="230188" cy="150813"/>
            </a:xfrm>
            <a:custGeom>
              <a:avLst/>
              <a:gdLst>
                <a:gd name="T0" fmla="*/ 212 w 581"/>
                <a:gd name="T1" fmla="*/ 217 h 379"/>
                <a:gd name="T2" fmla="*/ 198 w 581"/>
                <a:gd name="T3" fmla="*/ 217 h 379"/>
                <a:gd name="T4" fmla="*/ 187 w 581"/>
                <a:gd name="T5" fmla="*/ 226 h 379"/>
                <a:gd name="T6" fmla="*/ 124 w 581"/>
                <a:gd name="T7" fmla="*/ 267 h 379"/>
                <a:gd name="T8" fmla="*/ 135 w 581"/>
                <a:gd name="T9" fmla="*/ 216 h 379"/>
                <a:gd name="T10" fmla="*/ 157 w 581"/>
                <a:gd name="T11" fmla="*/ 167 h 379"/>
                <a:gd name="T12" fmla="*/ 178 w 581"/>
                <a:gd name="T13" fmla="*/ 138 h 379"/>
                <a:gd name="T14" fmla="*/ 203 w 581"/>
                <a:gd name="T15" fmla="*/ 110 h 379"/>
                <a:gd name="T16" fmla="*/ 233 w 581"/>
                <a:gd name="T17" fmla="*/ 88 h 379"/>
                <a:gd name="T18" fmla="*/ 265 w 581"/>
                <a:gd name="T19" fmla="*/ 70 h 379"/>
                <a:gd name="T20" fmla="*/ 299 w 581"/>
                <a:gd name="T21" fmla="*/ 57 h 379"/>
                <a:gd name="T22" fmla="*/ 343 w 581"/>
                <a:gd name="T23" fmla="*/ 49 h 379"/>
                <a:gd name="T24" fmla="*/ 390 w 581"/>
                <a:gd name="T25" fmla="*/ 49 h 379"/>
                <a:gd name="T26" fmla="*/ 435 w 581"/>
                <a:gd name="T27" fmla="*/ 58 h 379"/>
                <a:gd name="T28" fmla="*/ 478 w 581"/>
                <a:gd name="T29" fmla="*/ 77 h 379"/>
                <a:gd name="T30" fmla="*/ 517 w 581"/>
                <a:gd name="T31" fmla="*/ 103 h 379"/>
                <a:gd name="T32" fmla="*/ 542 w 581"/>
                <a:gd name="T33" fmla="*/ 130 h 379"/>
                <a:gd name="T34" fmla="*/ 556 w 581"/>
                <a:gd name="T35" fmla="*/ 134 h 379"/>
                <a:gd name="T36" fmla="*/ 569 w 581"/>
                <a:gd name="T37" fmla="*/ 131 h 379"/>
                <a:gd name="T38" fmla="*/ 579 w 581"/>
                <a:gd name="T39" fmla="*/ 121 h 379"/>
                <a:gd name="T40" fmla="*/ 581 w 581"/>
                <a:gd name="T41" fmla="*/ 108 h 379"/>
                <a:gd name="T42" fmla="*/ 576 w 581"/>
                <a:gd name="T43" fmla="*/ 94 h 379"/>
                <a:gd name="T44" fmla="*/ 532 w 581"/>
                <a:gd name="T45" fmla="*/ 56 h 379"/>
                <a:gd name="T46" fmla="*/ 485 w 581"/>
                <a:gd name="T47" fmla="*/ 27 h 379"/>
                <a:gd name="T48" fmla="*/ 432 w 581"/>
                <a:gd name="T49" fmla="*/ 8 h 379"/>
                <a:gd name="T50" fmla="*/ 376 w 581"/>
                <a:gd name="T51" fmla="*/ 0 h 379"/>
                <a:gd name="T52" fmla="*/ 319 w 581"/>
                <a:gd name="T53" fmla="*/ 4 h 379"/>
                <a:gd name="T54" fmla="*/ 272 w 581"/>
                <a:gd name="T55" fmla="*/ 16 h 379"/>
                <a:gd name="T56" fmla="*/ 232 w 581"/>
                <a:gd name="T57" fmla="*/ 34 h 379"/>
                <a:gd name="T58" fmla="*/ 195 w 581"/>
                <a:gd name="T59" fmla="*/ 57 h 379"/>
                <a:gd name="T60" fmla="*/ 161 w 581"/>
                <a:gd name="T61" fmla="*/ 86 h 379"/>
                <a:gd name="T62" fmla="*/ 132 w 581"/>
                <a:gd name="T63" fmla="*/ 119 h 379"/>
                <a:gd name="T64" fmla="*/ 107 w 581"/>
                <a:gd name="T65" fmla="*/ 159 h 379"/>
                <a:gd name="T66" fmla="*/ 89 w 581"/>
                <a:gd name="T67" fmla="*/ 203 h 379"/>
                <a:gd name="T68" fmla="*/ 78 w 581"/>
                <a:gd name="T69" fmla="*/ 249 h 379"/>
                <a:gd name="T70" fmla="*/ 41 w 581"/>
                <a:gd name="T71" fmla="*/ 214 h 379"/>
                <a:gd name="T72" fmla="*/ 29 w 581"/>
                <a:gd name="T73" fmla="*/ 207 h 379"/>
                <a:gd name="T74" fmla="*/ 15 w 581"/>
                <a:gd name="T75" fmla="*/ 208 h 379"/>
                <a:gd name="T76" fmla="*/ 4 w 581"/>
                <a:gd name="T77" fmla="*/ 218 h 379"/>
                <a:gd name="T78" fmla="*/ 0 w 581"/>
                <a:gd name="T79" fmla="*/ 231 h 379"/>
                <a:gd name="T80" fmla="*/ 5 w 581"/>
                <a:gd name="T81" fmla="*/ 245 h 379"/>
                <a:gd name="T82" fmla="*/ 96 w 581"/>
                <a:gd name="T83" fmla="*/ 377 h 379"/>
                <a:gd name="T84" fmla="*/ 107 w 581"/>
                <a:gd name="T85" fmla="*/ 379 h 379"/>
                <a:gd name="T86" fmla="*/ 118 w 581"/>
                <a:gd name="T87" fmla="*/ 378 h 379"/>
                <a:gd name="T88" fmla="*/ 223 w 581"/>
                <a:gd name="T89" fmla="*/ 256 h 379"/>
                <a:gd name="T90" fmla="*/ 229 w 581"/>
                <a:gd name="T91" fmla="*/ 242 h 379"/>
                <a:gd name="T92" fmla="*/ 227 w 581"/>
                <a:gd name="T93" fmla="*/ 229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81" h="379">
                  <a:moveTo>
                    <a:pt x="220" y="221"/>
                  </a:moveTo>
                  <a:lnTo>
                    <a:pt x="217" y="219"/>
                  </a:lnTo>
                  <a:lnTo>
                    <a:pt x="212" y="217"/>
                  </a:lnTo>
                  <a:lnTo>
                    <a:pt x="208" y="216"/>
                  </a:lnTo>
                  <a:lnTo>
                    <a:pt x="203" y="216"/>
                  </a:lnTo>
                  <a:lnTo>
                    <a:pt x="198" y="217"/>
                  </a:lnTo>
                  <a:lnTo>
                    <a:pt x="195" y="219"/>
                  </a:lnTo>
                  <a:lnTo>
                    <a:pt x="190" y="221"/>
                  </a:lnTo>
                  <a:lnTo>
                    <a:pt x="187" y="226"/>
                  </a:lnTo>
                  <a:lnTo>
                    <a:pt x="124" y="301"/>
                  </a:lnTo>
                  <a:lnTo>
                    <a:pt x="123" y="283"/>
                  </a:lnTo>
                  <a:lnTo>
                    <a:pt x="124" y="267"/>
                  </a:lnTo>
                  <a:lnTo>
                    <a:pt x="126" y="250"/>
                  </a:lnTo>
                  <a:lnTo>
                    <a:pt x="131" y="233"/>
                  </a:lnTo>
                  <a:lnTo>
                    <a:pt x="135" y="216"/>
                  </a:lnTo>
                  <a:lnTo>
                    <a:pt x="140" y="200"/>
                  </a:lnTo>
                  <a:lnTo>
                    <a:pt x="148" y="184"/>
                  </a:lnTo>
                  <a:lnTo>
                    <a:pt x="157" y="167"/>
                  </a:lnTo>
                  <a:lnTo>
                    <a:pt x="164" y="157"/>
                  </a:lnTo>
                  <a:lnTo>
                    <a:pt x="170" y="147"/>
                  </a:lnTo>
                  <a:lnTo>
                    <a:pt x="178" y="138"/>
                  </a:lnTo>
                  <a:lnTo>
                    <a:pt x="187" y="128"/>
                  </a:lnTo>
                  <a:lnTo>
                    <a:pt x="195" y="119"/>
                  </a:lnTo>
                  <a:lnTo>
                    <a:pt x="203" y="110"/>
                  </a:lnTo>
                  <a:lnTo>
                    <a:pt x="213" y="102"/>
                  </a:lnTo>
                  <a:lnTo>
                    <a:pt x="223" y="94"/>
                  </a:lnTo>
                  <a:lnTo>
                    <a:pt x="233" y="88"/>
                  </a:lnTo>
                  <a:lnTo>
                    <a:pt x="243" y="81"/>
                  </a:lnTo>
                  <a:lnTo>
                    <a:pt x="254" y="76"/>
                  </a:lnTo>
                  <a:lnTo>
                    <a:pt x="265" y="70"/>
                  </a:lnTo>
                  <a:lnTo>
                    <a:pt x="276" y="65"/>
                  </a:lnTo>
                  <a:lnTo>
                    <a:pt x="287" y="60"/>
                  </a:lnTo>
                  <a:lnTo>
                    <a:pt x="299" y="57"/>
                  </a:lnTo>
                  <a:lnTo>
                    <a:pt x="312" y="54"/>
                  </a:lnTo>
                  <a:lnTo>
                    <a:pt x="327" y="50"/>
                  </a:lnTo>
                  <a:lnTo>
                    <a:pt x="343" y="49"/>
                  </a:lnTo>
                  <a:lnTo>
                    <a:pt x="358" y="48"/>
                  </a:lnTo>
                  <a:lnTo>
                    <a:pt x="375" y="48"/>
                  </a:lnTo>
                  <a:lnTo>
                    <a:pt x="390" y="49"/>
                  </a:lnTo>
                  <a:lnTo>
                    <a:pt x="405" y="50"/>
                  </a:lnTo>
                  <a:lnTo>
                    <a:pt x="421" y="54"/>
                  </a:lnTo>
                  <a:lnTo>
                    <a:pt x="435" y="58"/>
                  </a:lnTo>
                  <a:lnTo>
                    <a:pt x="450" y="64"/>
                  </a:lnTo>
                  <a:lnTo>
                    <a:pt x="464" y="69"/>
                  </a:lnTo>
                  <a:lnTo>
                    <a:pt x="478" y="77"/>
                  </a:lnTo>
                  <a:lnTo>
                    <a:pt x="492" y="85"/>
                  </a:lnTo>
                  <a:lnTo>
                    <a:pt x="505" y="93"/>
                  </a:lnTo>
                  <a:lnTo>
                    <a:pt x="517" y="103"/>
                  </a:lnTo>
                  <a:lnTo>
                    <a:pt x="528" y="114"/>
                  </a:lnTo>
                  <a:lnTo>
                    <a:pt x="539" y="126"/>
                  </a:lnTo>
                  <a:lnTo>
                    <a:pt x="542" y="130"/>
                  </a:lnTo>
                  <a:lnTo>
                    <a:pt x="547" y="132"/>
                  </a:lnTo>
                  <a:lnTo>
                    <a:pt x="551" y="133"/>
                  </a:lnTo>
                  <a:lnTo>
                    <a:pt x="556" y="134"/>
                  </a:lnTo>
                  <a:lnTo>
                    <a:pt x="560" y="134"/>
                  </a:lnTo>
                  <a:lnTo>
                    <a:pt x="565" y="133"/>
                  </a:lnTo>
                  <a:lnTo>
                    <a:pt x="569" y="131"/>
                  </a:lnTo>
                  <a:lnTo>
                    <a:pt x="573" y="129"/>
                  </a:lnTo>
                  <a:lnTo>
                    <a:pt x="577" y="125"/>
                  </a:lnTo>
                  <a:lnTo>
                    <a:pt x="579" y="121"/>
                  </a:lnTo>
                  <a:lnTo>
                    <a:pt x="581" y="117"/>
                  </a:lnTo>
                  <a:lnTo>
                    <a:pt x="581" y="112"/>
                  </a:lnTo>
                  <a:lnTo>
                    <a:pt x="581" y="108"/>
                  </a:lnTo>
                  <a:lnTo>
                    <a:pt x="580" y="103"/>
                  </a:lnTo>
                  <a:lnTo>
                    <a:pt x="578" y="99"/>
                  </a:lnTo>
                  <a:lnTo>
                    <a:pt x="576" y="94"/>
                  </a:lnTo>
                  <a:lnTo>
                    <a:pt x="562" y="81"/>
                  </a:lnTo>
                  <a:lnTo>
                    <a:pt x="548" y="68"/>
                  </a:lnTo>
                  <a:lnTo>
                    <a:pt x="532" y="56"/>
                  </a:lnTo>
                  <a:lnTo>
                    <a:pt x="517" y="45"/>
                  </a:lnTo>
                  <a:lnTo>
                    <a:pt x="502" y="35"/>
                  </a:lnTo>
                  <a:lnTo>
                    <a:pt x="485" y="27"/>
                  </a:lnTo>
                  <a:lnTo>
                    <a:pt x="467" y="19"/>
                  </a:lnTo>
                  <a:lnTo>
                    <a:pt x="450" y="13"/>
                  </a:lnTo>
                  <a:lnTo>
                    <a:pt x="432" y="8"/>
                  </a:lnTo>
                  <a:lnTo>
                    <a:pt x="413" y="4"/>
                  </a:lnTo>
                  <a:lnTo>
                    <a:pt x="394" y="2"/>
                  </a:lnTo>
                  <a:lnTo>
                    <a:pt x="376" y="0"/>
                  </a:lnTo>
                  <a:lnTo>
                    <a:pt x="357" y="0"/>
                  </a:lnTo>
                  <a:lnTo>
                    <a:pt x="338" y="1"/>
                  </a:lnTo>
                  <a:lnTo>
                    <a:pt x="319" y="4"/>
                  </a:lnTo>
                  <a:lnTo>
                    <a:pt x="301" y="7"/>
                  </a:lnTo>
                  <a:lnTo>
                    <a:pt x="286" y="12"/>
                  </a:lnTo>
                  <a:lnTo>
                    <a:pt x="272" y="16"/>
                  </a:lnTo>
                  <a:lnTo>
                    <a:pt x="259" y="20"/>
                  </a:lnTo>
                  <a:lnTo>
                    <a:pt x="245" y="27"/>
                  </a:lnTo>
                  <a:lnTo>
                    <a:pt x="232" y="34"/>
                  </a:lnTo>
                  <a:lnTo>
                    <a:pt x="219" y="40"/>
                  </a:lnTo>
                  <a:lnTo>
                    <a:pt x="207" y="48"/>
                  </a:lnTo>
                  <a:lnTo>
                    <a:pt x="195" y="57"/>
                  </a:lnTo>
                  <a:lnTo>
                    <a:pt x="184" y="66"/>
                  </a:lnTo>
                  <a:lnTo>
                    <a:pt x="171" y="76"/>
                  </a:lnTo>
                  <a:lnTo>
                    <a:pt x="161" y="86"/>
                  </a:lnTo>
                  <a:lnTo>
                    <a:pt x="152" y="97"/>
                  </a:lnTo>
                  <a:lnTo>
                    <a:pt x="142" y="108"/>
                  </a:lnTo>
                  <a:lnTo>
                    <a:pt x="132" y="119"/>
                  </a:lnTo>
                  <a:lnTo>
                    <a:pt x="124" y="131"/>
                  </a:lnTo>
                  <a:lnTo>
                    <a:pt x="115" y="144"/>
                  </a:lnTo>
                  <a:lnTo>
                    <a:pt x="107" y="159"/>
                  </a:lnTo>
                  <a:lnTo>
                    <a:pt x="101" y="173"/>
                  </a:lnTo>
                  <a:lnTo>
                    <a:pt x="94" y="188"/>
                  </a:lnTo>
                  <a:lnTo>
                    <a:pt x="89" y="203"/>
                  </a:lnTo>
                  <a:lnTo>
                    <a:pt x="84" y="218"/>
                  </a:lnTo>
                  <a:lnTo>
                    <a:pt x="81" y="234"/>
                  </a:lnTo>
                  <a:lnTo>
                    <a:pt x="78" y="249"/>
                  </a:lnTo>
                  <a:lnTo>
                    <a:pt x="76" y="265"/>
                  </a:lnTo>
                  <a:lnTo>
                    <a:pt x="44" y="217"/>
                  </a:lnTo>
                  <a:lnTo>
                    <a:pt x="41" y="214"/>
                  </a:lnTo>
                  <a:lnTo>
                    <a:pt x="37" y="210"/>
                  </a:lnTo>
                  <a:lnTo>
                    <a:pt x="33" y="208"/>
                  </a:lnTo>
                  <a:lnTo>
                    <a:pt x="29" y="207"/>
                  </a:lnTo>
                  <a:lnTo>
                    <a:pt x="25" y="207"/>
                  </a:lnTo>
                  <a:lnTo>
                    <a:pt x="19" y="207"/>
                  </a:lnTo>
                  <a:lnTo>
                    <a:pt x="15" y="208"/>
                  </a:lnTo>
                  <a:lnTo>
                    <a:pt x="10" y="212"/>
                  </a:lnTo>
                  <a:lnTo>
                    <a:pt x="7" y="214"/>
                  </a:lnTo>
                  <a:lnTo>
                    <a:pt x="4" y="218"/>
                  </a:lnTo>
                  <a:lnTo>
                    <a:pt x="1" y="221"/>
                  </a:lnTo>
                  <a:lnTo>
                    <a:pt x="0" y="226"/>
                  </a:lnTo>
                  <a:lnTo>
                    <a:pt x="0" y="231"/>
                  </a:lnTo>
                  <a:lnTo>
                    <a:pt x="0" y="236"/>
                  </a:lnTo>
                  <a:lnTo>
                    <a:pt x="1" y="240"/>
                  </a:lnTo>
                  <a:lnTo>
                    <a:pt x="5" y="245"/>
                  </a:lnTo>
                  <a:lnTo>
                    <a:pt x="89" y="369"/>
                  </a:lnTo>
                  <a:lnTo>
                    <a:pt x="92" y="374"/>
                  </a:lnTo>
                  <a:lnTo>
                    <a:pt x="96" y="377"/>
                  </a:lnTo>
                  <a:lnTo>
                    <a:pt x="102" y="379"/>
                  </a:lnTo>
                  <a:lnTo>
                    <a:pt x="107" y="379"/>
                  </a:lnTo>
                  <a:lnTo>
                    <a:pt x="107" y="379"/>
                  </a:lnTo>
                  <a:lnTo>
                    <a:pt x="108" y="379"/>
                  </a:lnTo>
                  <a:lnTo>
                    <a:pt x="114" y="379"/>
                  </a:lnTo>
                  <a:lnTo>
                    <a:pt x="118" y="378"/>
                  </a:lnTo>
                  <a:lnTo>
                    <a:pt x="123" y="375"/>
                  </a:lnTo>
                  <a:lnTo>
                    <a:pt x="126" y="372"/>
                  </a:lnTo>
                  <a:lnTo>
                    <a:pt x="223" y="256"/>
                  </a:lnTo>
                  <a:lnTo>
                    <a:pt x="227" y="251"/>
                  </a:lnTo>
                  <a:lnTo>
                    <a:pt x="228" y="247"/>
                  </a:lnTo>
                  <a:lnTo>
                    <a:pt x="229" y="242"/>
                  </a:lnTo>
                  <a:lnTo>
                    <a:pt x="229" y="238"/>
                  </a:lnTo>
                  <a:lnTo>
                    <a:pt x="228" y="234"/>
                  </a:lnTo>
                  <a:lnTo>
                    <a:pt x="227" y="229"/>
                  </a:lnTo>
                  <a:lnTo>
                    <a:pt x="223" y="225"/>
                  </a:lnTo>
                  <a:lnTo>
                    <a:pt x="220" y="2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p:txBody>
          <a:bodyPr/>
          <a:lstStyle/>
          <a:p>
            <a:fld id="{75C75738-883E-4D82-874A-987559CF11A8}" type="datetime1">
              <a:rPr lang="en-US" smtClean="0"/>
              <a:t>7/20/2024</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2</a:t>
            </a:fld>
            <a:endParaRPr lang="en-US" dirty="0"/>
          </a:p>
        </p:txBody>
      </p:sp>
      <p:pic>
        <p:nvPicPr>
          <p:cNvPr id="8" name="Picture 7">
            <a:extLst>
              <a:ext uri="{FF2B5EF4-FFF2-40B4-BE49-F238E27FC236}">
                <a16:creationId xmlns:a16="http://schemas.microsoft.com/office/drawing/2014/main" id="{F937A201-4DA4-FC07-0263-BE771193DB9B}"/>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4464257" y="2405198"/>
            <a:ext cx="670399" cy="706834"/>
          </a:xfrm>
          <a:prstGeom prst="rect">
            <a:avLst/>
          </a:prstGeom>
        </p:spPr>
      </p:pic>
      <p:pic>
        <p:nvPicPr>
          <p:cNvPr id="15" name="Picture 14">
            <a:extLst>
              <a:ext uri="{FF2B5EF4-FFF2-40B4-BE49-F238E27FC236}">
                <a16:creationId xmlns:a16="http://schemas.microsoft.com/office/drawing/2014/main" id="{0EEAD884-E857-3487-F570-5BC295A7BE59}"/>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7122361" y="4705095"/>
            <a:ext cx="670399" cy="706834"/>
          </a:xfrm>
          <a:prstGeom prst="rect">
            <a:avLst/>
          </a:prstGeom>
        </p:spPr>
      </p:pic>
    </p:spTree>
    <p:extLst>
      <p:ext uri="{BB962C8B-B14F-4D97-AF65-F5344CB8AC3E}">
        <p14:creationId xmlns:p14="http://schemas.microsoft.com/office/powerpoint/2010/main" val="38751465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hidden="1">
            <a:extLst>
              <a:ext uri="{FF2B5EF4-FFF2-40B4-BE49-F238E27FC236}">
                <a16:creationId xmlns:a16="http://schemas.microsoft.com/office/drawing/2014/main" id="{5B664BA7-9B42-4B7A-A90E-F041269601F0}"/>
              </a:ext>
            </a:extLst>
          </p:cNvPr>
          <p:cNvSpPr>
            <a:spLocks noGrp="1"/>
          </p:cNvSpPr>
          <p:nvPr>
            <p:ph type="title" idx="4294967295"/>
          </p:nvPr>
        </p:nvSpPr>
        <p:spPr>
          <a:xfrm>
            <a:off x="0" y="365125"/>
            <a:ext cx="10515600" cy="1325563"/>
          </a:xfrm>
        </p:spPr>
        <p:txBody>
          <a:bodyPr/>
          <a:lstStyle/>
          <a:p>
            <a:r>
              <a:rPr lang="en-US" dirty="0"/>
              <a:t>Balanced scorecard slide 8</a:t>
            </a:r>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63C92C2E-8888-42AB-A36D-D6F2B362B0CD}"/>
              </a:ext>
            </a:extLst>
          </p:cNvPr>
          <p:cNvSpPr txBox="1"/>
          <p:nvPr/>
        </p:nvSpPr>
        <p:spPr>
          <a:xfrm>
            <a:off x="263611" y="292100"/>
            <a:ext cx="11261123" cy="492443"/>
          </a:xfrm>
          <a:prstGeom prst="rect">
            <a:avLst/>
          </a:prstGeom>
          <a:noFill/>
        </p:spPr>
        <p:txBody>
          <a:bodyPr wrap="square" lIns="0" tIns="0" rIns="0" bIns="0" rtlCol="0" anchor="ctr">
            <a:spAutoFit/>
          </a:bodyPr>
          <a:lstStyle/>
          <a:p>
            <a:pPr algn="ctr"/>
            <a:r>
              <a:rPr lang="en-US" sz="3200" b="1" dirty="0">
                <a:latin typeface="+mj-lt"/>
              </a:rPr>
              <a:t>SFP LOMBARD </a:t>
            </a:r>
            <a:r>
              <a:rPr lang="en-US" sz="3200" dirty="0">
                <a:latin typeface="+mj-lt"/>
              </a:rPr>
              <a:t>ASSET CLASS – Automation Test Strategy</a:t>
            </a:r>
            <a:endParaRPr lang="en-US" sz="3600" dirty="0">
              <a:latin typeface="+mj-lt"/>
            </a:endParaRPr>
          </a:p>
        </p:txBody>
      </p:sp>
      <p:sp>
        <p:nvSpPr>
          <p:cNvPr id="37" name="Freeform 5">
            <a:extLst>
              <a:ext uri="{FF2B5EF4-FFF2-40B4-BE49-F238E27FC236}">
                <a16:creationId xmlns:a16="http://schemas.microsoft.com/office/drawing/2014/main" id="{1668D5A2-EF9D-4989-B9DD-E4070CBD9C20}"/>
              </a:ext>
              <a:ext uri="{C183D7F6-B498-43B3-948B-1728B52AA6E4}">
                <adec:decorative xmlns:adec="http://schemas.microsoft.com/office/drawing/2017/decorative" val="1"/>
              </a:ext>
            </a:extLst>
          </p:cNvPr>
          <p:cNvSpPr>
            <a:spLocks/>
          </p:cNvSpPr>
          <p:nvPr/>
        </p:nvSpPr>
        <p:spPr bwMode="auto">
          <a:xfrm>
            <a:off x="430155" y="1355605"/>
            <a:ext cx="6228420" cy="4461503"/>
          </a:xfrm>
          <a:custGeom>
            <a:avLst/>
            <a:gdLst>
              <a:gd name="T0" fmla="*/ 406 w 2747"/>
              <a:gd name="T1" fmla="*/ 1820 h 1968"/>
              <a:gd name="T2" fmla="*/ 679 w 2747"/>
              <a:gd name="T3" fmla="*/ 1968 h 1968"/>
              <a:gd name="T4" fmla="*/ 852 w 2747"/>
              <a:gd name="T5" fmla="*/ 1919 h 1968"/>
              <a:gd name="T6" fmla="*/ 971 w 2747"/>
              <a:gd name="T7" fmla="*/ 1941 h 1968"/>
              <a:gd name="T8" fmla="*/ 1245 w 2747"/>
              <a:gd name="T9" fmla="*/ 1792 h 1968"/>
              <a:gd name="T10" fmla="*/ 1251 w 2747"/>
              <a:gd name="T11" fmla="*/ 1792 h 1968"/>
              <a:gd name="T12" fmla="*/ 1571 w 2747"/>
              <a:gd name="T13" fmla="*/ 1530 h 1968"/>
              <a:gd name="T14" fmla="*/ 1692 w 2747"/>
              <a:gd name="T15" fmla="*/ 1554 h 1968"/>
              <a:gd name="T16" fmla="*/ 1994 w 2747"/>
              <a:gd name="T17" fmla="*/ 1351 h 1968"/>
              <a:gd name="T18" fmla="*/ 2160 w 2747"/>
              <a:gd name="T19" fmla="*/ 1397 h 1968"/>
              <a:gd name="T20" fmla="*/ 2456 w 2747"/>
              <a:gd name="T21" fmla="*/ 1207 h 1968"/>
              <a:gd name="T22" fmla="*/ 2747 w 2747"/>
              <a:gd name="T23" fmla="*/ 882 h 1968"/>
              <a:gd name="T24" fmla="*/ 2505 w 2747"/>
              <a:gd name="T25" fmla="*/ 567 h 1968"/>
              <a:gd name="T26" fmla="*/ 2114 w 2747"/>
              <a:gd name="T27" fmla="*/ 230 h 1968"/>
              <a:gd name="T28" fmla="*/ 2036 w 2747"/>
              <a:gd name="T29" fmla="*/ 238 h 1968"/>
              <a:gd name="T30" fmla="*/ 1884 w 2747"/>
              <a:gd name="T31" fmla="*/ 138 h 1968"/>
              <a:gd name="T32" fmla="*/ 1831 w 2747"/>
              <a:gd name="T33" fmla="*/ 147 h 1968"/>
              <a:gd name="T34" fmla="*/ 1523 w 2747"/>
              <a:gd name="T35" fmla="*/ 0 h 1968"/>
              <a:gd name="T36" fmla="*/ 1196 w 2747"/>
              <a:gd name="T37" fmla="*/ 174 h 1968"/>
              <a:gd name="T38" fmla="*/ 956 w 2747"/>
              <a:gd name="T39" fmla="*/ 92 h 1968"/>
              <a:gd name="T40" fmla="*/ 593 w 2747"/>
              <a:gd name="T41" fmla="*/ 330 h 1968"/>
              <a:gd name="T42" fmla="*/ 576 w 2747"/>
              <a:gd name="T43" fmla="*/ 330 h 1968"/>
              <a:gd name="T44" fmla="*/ 181 w 2747"/>
              <a:gd name="T45" fmla="*/ 725 h 1968"/>
              <a:gd name="T46" fmla="*/ 186 w 2747"/>
              <a:gd name="T47" fmla="*/ 789 h 1968"/>
              <a:gd name="T48" fmla="*/ 77 w 2747"/>
              <a:gd name="T49" fmla="*/ 944 h 1968"/>
              <a:gd name="T50" fmla="*/ 126 w 2747"/>
              <a:gd name="T51" fmla="*/ 1062 h 1968"/>
              <a:gd name="T52" fmla="*/ 0 w 2747"/>
              <a:gd name="T53" fmla="*/ 1374 h 1968"/>
              <a:gd name="T54" fmla="*/ 406 w 2747"/>
              <a:gd name="T55" fmla="*/ 1820 h 1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747" h="1968">
                <a:moveTo>
                  <a:pt x="406" y="1820"/>
                </a:moveTo>
                <a:cubicBezTo>
                  <a:pt x="465" y="1909"/>
                  <a:pt x="565" y="1968"/>
                  <a:pt x="679" y="1968"/>
                </a:cubicBezTo>
                <a:cubicBezTo>
                  <a:pt x="743" y="1968"/>
                  <a:pt x="802" y="1950"/>
                  <a:pt x="852" y="1919"/>
                </a:cubicBezTo>
                <a:cubicBezTo>
                  <a:pt x="889" y="1933"/>
                  <a:pt x="929" y="1941"/>
                  <a:pt x="971" y="1941"/>
                </a:cubicBezTo>
                <a:cubicBezTo>
                  <a:pt x="1086" y="1941"/>
                  <a:pt x="1187" y="1882"/>
                  <a:pt x="1245" y="1792"/>
                </a:cubicBezTo>
                <a:cubicBezTo>
                  <a:pt x="1247" y="1792"/>
                  <a:pt x="1249" y="1792"/>
                  <a:pt x="1251" y="1792"/>
                </a:cubicBezTo>
                <a:cubicBezTo>
                  <a:pt x="1409" y="1792"/>
                  <a:pt x="1541" y="1679"/>
                  <a:pt x="1571" y="1530"/>
                </a:cubicBezTo>
                <a:cubicBezTo>
                  <a:pt x="1608" y="1545"/>
                  <a:pt x="1649" y="1554"/>
                  <a:pt x="1692" y="1554"/>
                </a:cubicBezTo>
                <a:cubicBezTo>
                  <a:pt x="1829" y="1554"/>
                  <a:pt x="1945" y="1470"/>
                  <a:pt x="1994" y="1351"/>
                </a:cubicBezTo>
                <a:cubicBezTo>
                  <a:pt x="2043" y="1380"/>
                  <a:pt x="2099" y="1397"/>
                  <a:pt x="2160" y="1397"/>
                </a:cubicBezTo>
                <a:cubicBezTo>
                  <a:pt x="2292" y="1397"/>
                  <a:pt x="2405" y="1319"/>
                  <a:pt x="2456" y="1207"/>
                </a:cubicBezTo>
                <a:cubicBezTo>
                  <a:pt x="2620" y="1189"/>
                  <a:pt x="2747" y="1051"/>
                  <a:pt x="2747" y="882"/>
                </a:cubicBezTo>
                <a:cubicBezTo>
                  <a:pt x="2747" y="731"/>
                  <a:pt x="2644" y="604"/>
                  <a:pt x="2505" y="567"/>
                </a:cubicBezTo>
                <a:cubicBezTo>
                  <a:pt x="2477" y="377"/>
                  <a:pt x="2313" y="230"/>
                  <a:pt x="2114" y="230"/>
                </a:cubicBezTo>
                <a:cubicBezTo>
                  <a:pt x="2087" y="230"/>
                  <a:pt x="2061" y="233"/>
                  <a:pt x="2036" y="238"/>
                </a:cubicBezTo>
                <a:cubicBezTo>
                  <a:pt x="2010" y="179"/>
                  <a:pt x="1952" y="138"/>
                  <a:pt x="1884" y="138"/>
                </a:cubicBezTo>
                <a:cubicBezTo>
                  <a:pt x="1865" y="138"/>
                  <a:pt x="1847" y="141"/>
                  <a:pt x="1831" y="147"/>
                </a:cubicBezTo>
                <a:cubicBezTo>
                  <a:pt x="1758" y="57"/>
                  <a:pt x="1648" y="0"/>
                  <a:pt x="1523" y="0"/>
                </a:cubicBezTo>
                <a:cubicBezTo>
                  <a:pt x="1387" y="0"/>
                  <a:pt x="1267" y="69"/>
                  <a:pt x="1196" y="174"/>
                </a:cubicBezTo>
                <a:cubicBezTo>
                  <a:pt x="1129" y="123"/>
                  <a:pt x="1046" y="92"/>
                  <a:pt x="956" y="92"/>
                </a:cubicBezTo>
                <a:cubicBezTo>
                  <a:pt x="793" y="92"/>
                  <a:pt x="653" y="190"/>
                  <a:pt x="593" y="330"/>
                </a:cubicBezTo>
                <a:cubicBezTo>
                  <a:pt x="587" y="330"/>
                  <a:pt x="581" y="330"/>
                  <a:pt x="576" y="330"/>
                </a:cubicBezTo>
                <a:cubicBezTo>
                  <a:pt x="357" y="330"/>
                  <a:pt x="181" y="507"/>
                  <a:pt x="181" y="725"/>
                </a:cubicBezTo>
                <a:cubicBezTo>
                  <a:pt x="181" y="747"/>
                  <a:pt x="182" y="768"/>
                  <a:pt x="186" y="789"/>
                </a:cubicBezTo>
                <a:cubicBezTo>
                  <a:pt x="122" y="812"/>
                  <a:pt x="77" y="873"/>
                  <a:pt x="77" y="944"/>
                </a:cubicBezTo>
                <a:cubicBezTo>
                  <a:pt x="77" y="990"/>
                  <a:pt x="96" y="1032"/>
                  <a:pt x="126" y="1062"/>
                </a:cubicBezTo>
                <a:cubicBezTo>
                  <a:pt x="48" y="1142"/>
                  <a:pt x="0" y="1252"/>
                  <a:pt x="0" y="1374"/>
                </a:cubicBezTo>
                <a:cubicBezTo>
                  <a:pt x="0" y="1607"/>
                  <a:pt x="178" y="1799"/>
                  <a:pt x="406" y="1820"/>
                </a:cubicBezTo>
                <a:close/>
              </a:path>
            </a:pathLst>
          </a:custGeom>
          <a:noFill/>
          <a:ln w="57150"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nvGrpSpPr>
          <p:cNvPr id="38" name="Group 37">
            <a:extLst>
              <a:ext uri="{FF2B5EF4-FFF2-40B4-BE49-F238E27FC236}">
                <a16:creationId xmlns:a16="http://schemas.microsoft.com/office/drawing/2014/main" id="{4AA56DDC-977E-48C4-97DF-733FCBEDCD3E}"/>
              </a:ext>
              <a:ext uri="{C183D7F6-B498-43B3-948B-1728B52AA6E4}">
                <adec:decorative xmlns:adec="http://schemas.microsoft.com/office/drawing/2017/decorative" val="1"/>
              </a:ext>
            </a:extLst>
          </p:cNvPr>
          <p:cNvGrpSpPr/>
          <p:nvPr/>
        </p:nvGrpSpPr>
        <p:grpSpPr>
          <a:xfrm>
            <a:off x="4317252" y="3300299"/>
            <a:ext cx="540417" cy="541926"/>
            <a:chOff x="5132388" y="3533775"/>
            <a:chExt cx="568325" cy="569912"/>
          </a:xfrm>
          <a:solidFill>
            <a:srgbClr val="DADFE1"/>
          </a:solidFill>
          <a:effectLst/>
        </p:grpSpPr>
        <p:sp>
          <p:nvSpPr>
            <p:cNvPr id="39" name="Freeform 6">
              <a:extLst>
                <a:ext uri="{FF2B5EF4-FFF2-40B4-BE49-F238E27FC236}">
                  <a16:creationId xmlns:a16="http://schemas.microsoft.com/office/drawing/2014/main" id="{F86CBBE3-4C5F-426D-B19E-CDF49A22F6DC}"/>
                </a:ext>
              </a:extLst>
            </p:cNvPr>
            <p:cNvSpPr>
              <a:spLocks noEditPoints="1"/>
            </p:cNvSpPr>
            <p:nvPr/>
          </p:nvSpPr>
          <p:spPr bwMode="auto">
            <a:xfrm>
              <a:off x="5132388" y="3533775"/>
              <a:ext cx="568325" cy="569912"/>
            </a:xfrm>
            <a:custGeom>
              <a:avLst/>
              <a:gdLst>
                <a:gd name="T0" fmla="*/ 85 w 254"/>
                <a:gd name="T1" fmla="*/ 215 h 254"/>
                <a:gd name="T2" fmla="*/ 90 w 254"/>
                <a:gd name="T3" fmla="*/ 249 h 254"/>
                <a:gd name="T4" fmla="*/ 119 w 254"/>
                <a:gd name="T5" fmla="*/ 254 h 254"/>
                <a:gd name="T6" fmla="*/ 135 w 254"/>
                <a:gd name="T7" fmla="*/ 224 h 254"/>
                <a:gd name="T8" fmla="*/ 160 w 254"/>
                <a:gd name="T9" fmla="*/ 219 h 254"/>
                <a:gd name="T10" fmla="*/ 187 w 254"/>
                <a:gd name="T11" fmla="*/ 239 h 254"/>
                <a:gd name="T12" fmla="*/ 212 w 254"/>
                <a:gd name="T13" fmla="*/ 222 h 254"/>
                <a:gd name="T14" fmla="*/ 202 w 254"/>
                <a:gd name="T15" fmla="*/ 189 h 254"/>
                <a:gd name="T16" fmla="*/ 215 w 254"/>
                <a:gd name="T17" fmla="*/ 169 h 254"/>
                <a:gd name="T18" fmla="*/ 249 w 254"/>
                <a:gd name="T19" fmla="*/ 164 h 254"/>
                <a:gd name="T20" fmla="*/ 254 w 254"/>
                <a:gd name="T21" fmla="*/ 134 h 254"/>
                <a:gd name="T22" fmla="*/ 224 w 254"/>
                <a:gd name="T23" fmla="*/ 118 h 254"/>
                <a:gd name="T24" fmla="*/ 218 w 254"/>
                <a:gd name="T25" fmla="*/ 95 h 254"/>
                <a:gd name="T26" fmla="*/ 239 w 254"/>
                <a:gd name="T27" fmla="*/ 67 h 254"/>
                <a:gd name="T28" fmla="*/ 222 w 254"/>
                <a:gd name="T29" fmla="*/ 43 h 254"/>
                <a:gd name="T30" fmla="*/ 189 w 254"/>
                <a:gd name="T31" fmla="*/ 53 h 254"/>
                <a:gd name="T32" fmla="*/ 169 w 254"/>
                <a:gd name="T33" fmla="*/ 40 h 254"/>
                <a:gd name="T34" fmla="*/ 164 w 254"/>
                <a:gd name="T35" fmla="*/ 6 h 254"/>
                <a:gd name="T36" fmla="*/ 134 w 254"/>
                <a:gd name="T37" fmla="*/ 0 h 254"/>
                <a:gd name="T38" fmla="*/ 119 w 254"/>
                <a:gd name="T39" fmla="*/ 31 h 254"/>
                <a:gd name="T40" fmla="*/ 94 w 254"/>
                <a:gd name="T41" fmla="*/ 36 h 254"/>
                <a:gd name="T42" fmla="*/ 67 w 254"/>
                <a:gd name="T43" fmla="*/ 15 h 254"/>
                <a:gd name="T44" fmla="*/ 42 w 254"/>
                <a:gd name="T45" fmla="*/ 33 h 254"/>
                <a:gd name="T46" fmla="*/ 52 w 254"/>
                <a:gd name="T47" fmla="*/ 65 h 254"/>
                <a:gd name="T48" fmla="*/ 39 w 254"/>
                <a:gd name="T49" fmla="*/ 86 h 254"/>
                <a:gd name="T50" fmla="*/ 6 w 254"/>
                <a:gd name="T51" fmla="*/ 91 h 254"/>
                <a:gd name="T52" fmla="*/ 0 w 254"/>
                <a:gd name="T53" fmla="*/ 121 h 254"/>
                <a:gd name="T54" fmla="*/ 30 w 254"/>
                <a:gd name="T55" fmla="*/ 136 h 254"/>
                <a:gd name="T56" fmla="*/ 35 w 254"/>
                <a:gd name="T57" fmla="*/ 160 h 254"/>
                <a:gd name="T58" fmla="*/ 15 w 254"/>
                <a:gd name="T59" fmla="*/ 187 h 254"/>
                <a:gd name="T60" fmla="*/ 32 w 254"/>
                <a:gd name="T61" fmla="*/ 212 h 254"/>
                <a:gd name="T62" fmla="*/ 64 w 254"/>
                <a:gd name="T63" fmla="*/ 201 h 254"/>
                <a:gd name="T64" fmla="*/ 85 w 254"/>
                <a:gd name="T65" fmla="*/ 215 h 254"/>
                <a:gd name="T66" fmla="*/ 93 w 254"/>
                <a:gd name="T67" fmla="*/ 160 h 254"/>
                <a:gd name="T68" fmla="*/ 79 w 254"/>
                <a:gd name="T69" fmla="*/ 126 h 254"/>
                <a:gd name="T70" fmla="*/ 81 w 254"/>
                <a:gd name="T71" fmla="*/ 115 h 254"/>
                <a:gd name="T72" fmla="*/ 128 w 254"/>
                <a:gd name="T73" fmla="*/ 79 h 254"/>
                <a:gd name="T74" fmla="*/ 175 w 254"/>
                <a:gd name="T75" fmla="*/ 128 h 254"/>
                <a:gd name="T76" fmla="*/ 173 w 254"/>
                <a:gd name="T77" fmla="*/ 140 h 254"/>
                <a:gd name="T78" fmla="*/ 173 w 254"/>
                <a:gd name="T79" fmla="*/ 140 h 254"/>
                <a:gd name="T80" fmla="*/ 126 w 254"/>
                <a:gd name="T81" fmla="*/ 175 h 254"/>
                <a:gd name="T82" fmla="*/ 93 w 254"/>
                <a:gd name="T83" fmla="*/ 16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4">
                  <a:moveTo>
                    <a:pt x="85" y="215"/>
                  </a:moveTo>
                  <a:cubicBezTo>
                    <a:pt x="90" y="249"/>
                    <a:pt x="90" y="249"/>
                    <a:pt x="90" y="249"/>
                  </a:cubicBezTo>
                  <a:cubicBezTo>
                    <a:pt x="119" y="254"/>
                    <a:pt x="119" y="254"/>
                    <a:pt x="119" y="254"/>
                  </a:cubicBezTo>
                  <a:cubicBezTo>
                    <a:pt x="135" y="224"/>
                    <a:pt x="135" y="224"/>
                    <a:pt x="135" y="224"/>
                  </a:cubicBezTo>
                  <a:cubicBezTo>
                    <a:pt x="144" y="223"/>
                    <a:pt x="152" y="221"/>
                    <a:pt x="160" y="219"/>
                  </a:cubicBezTo>
                  <a:cubicBezTo>
                    <a:pt x="187" y="239"/>
                    <a:pt x="187" y="239"/>
                    <a:pt x="187" y="239"/>
                  </a:cubicBezTo>
                  <a:cubicBezTo>
                    <a:pt x="212" y="222"/>
                    <a:pt x="212" y="222"/>
                    <a:pt x="212" y="222"/>
                  </a:cubicBezTo>
                  <a:cubicBezTo>
                    <a:pt x="202" y="189"/>
                    <a:pt x="202" y="189"/>
                    <a:pt x="202" y="189"/>
                  </a:cubicBezTo>
                  <a:cubicBezTo>
                    <a:pt x="207" y="183"/>
                    <a:pt x="211" y="176"/>
                    <a:pt x="215" y="169"/>
                  </a:cubicBezTo>
                  <a:cubicBezTo>
                    <a:pt x="249" y="164"/>
                    <a:pt x="249" y="164"/>
                    <a:pt x="249" y="164"/>
                  </a:cubicBezTo>
                  <a:cubicBezTo>
                    <a:pt x="254" y="134"/>
                    <a:pt x="254" y="134"/>
                    <a:pt x="254" y="134"/>
                  </a:cubicBezTo>
                  <a:cubicBezTo>
                    <a:pt x="224" y="118"/>
                    <a:pt x="224" y="118"/>
                    <a:pt x="224" y="118"/>
                  </a:cubicBezTo>
                  <a:cubicBezTo>
                    <a:pt x="223" y="110"/>
                    <a:pt x="221" y="102"/>
                    <a:pt x="218" y="95"/>
                  </a:cubicBezTo>
                  <a:cubicBezTo>
                    <a:pt x="239" y="67"/>
                    <a:pt x="239" y="67"/>
                    <a:pt x="239" y="67"/>
                  </a:cubicBezTo>
                  <a:cubicBezTo>
                    <a:pt x="222" y="43"/>
                    <a:pt x="222" y="43"/>
                    <a:pt x="222" y="43"/>
                  </a:cubicBezTo>
                  <a:cubicBezTo>
                    <a:pt x="189" y="53"/>
                    <a:pt x="189" y="53"/>
                    <a:pt x="189" y="53"/>
                  </a:cubicBezTo>
                  <a:cubicBezTo>
                    <a:pt x="183" y="48"/>
                    <a:pt x="176" y="43"/>
                    <a:pt x="169" y="40"/>
                  </a:cubicBezTo>
                  <a:cubicBezTo>
                    <a:pt x="164" y="6"/>
                    <a:pt x="164" y="6"/>
                    <a:pt x="164" y="6"/>
                  </a:cubicBezTo>
                  <a:cubicBezTo>
                    <a:pt x="134" y="0"/>
                    <a:pt x="134" y="0"/>
                    <a:pt x="134" y="0"/>
                  </a:cubicBezTo>
                  <a:cubicBezTo>
                    <a:pt x="119" y="31"/>
                    <a:pt x="119" y="31"/>
                    <a:pt x="119" y="31"/>
                  </a:cubicBezTo>
                  <a:cubicBezTo>
                    <a:pt x="110" y="31"/>
                    <a:pt x="102" y="33"/>
                    <a:pt x="94" y="36"/>
                  </a:cubicBezTo>
                  <a:cubicBezTo>
                    <a:pt x="67" y="15"/>
                    <a:pt x="67" y="15"/>
                    <a:pt x="67" y="15"/>
                  </a:cubicBezTo>
                  <a:cubicBezTo>
                    <a:pt x="42" y="33"/>
                    <a:pt x="42" y="33"/>
                    <a:pt x="42" y="33"/>
                  </a:cubicBezTo>
                  <a:cubicBezTo>
                    <a:pt x="52" y="65"/>
                    <a:pt x="52" y="65"/>
                    <a:pt x="52" y="65"/>
                  </a:cubicBezTo>
                  <a:cubicBezTo>
                    <a:pt x="47" y="72"/>
                    <a:pt x="43" y="79"/>
                    <a:pt x="39" y="86"/>
                  </a:cubicBezTo>
                  <a:cubicBezTo>
                    <a:pt x="6" y="91"/>
                    <a:pt x="6" y="91"/>
                    <a:pt x="6" y="91"/>
                  </a:cubicBezTo>
                  <a:cubicBezTo>
                    <a:pt x="0" y="121"/>
                    <a:pt x="0" y="121"/>
                    <a:pt x="0" y="121"/>
                  </a:cubicBezTo>
                  <a:cubicBezTo>
                    <a:pt x="30" y="136"/>
                    <a:pt x="30" y="136"/>
                    <a:pt x="30" y="136"/>
                  </a:cubicBezTo>
                  <a:cubicBezTo>
                    <a:pt x="31" y="144"/>
                    <a:pt x="33" y="152"/>
                    <a:pt x="35" y="160"/>
                  </a:cubicBezTo>
                  <a:cubicBezTo>
                    <a:pt x="15" y="187"/>
                    <a:pt x="15" y="187"/>
                    <a:pt x="15" y="187"/>
                  </a:cubicBezTo>
                  <a:cubicBezTo>
                    <a:pt x="32" y="212"/>
                    <a:pt x="32" y="212"/>
                    <a:pt x="32" y="212"/>
                  </a:cubicBezTo>
                  <a:cubicBezTo>
                    <a:pt x="64" y="201"/>
                    <a:pt x="64" y="201"/>
                    <a:pt x="64" y="201"/>
                  </a:cubicBezTo>
                  <a:cubicBezTo>
                    <a:pt x="71" y="207"/>
                    <a:pt x="78" y="211"/>
                    <a:pt x="85" y="215"/>
                  </a:cubicBezTo>
                  <a:close/>
                  <a:moveTo>
                    <a:pt x="93" y="160"/>
                  </a:moveTo>
                  <a:cubicBezTo>
                    <a:pt x="84" y="151"/>
                    <a:pt x="79" y="139"/>
                    <a:pt x="79" y="126"/>
                  </a:cubicBezTo>
                  <a:cubicBezTo>
                    <a:pt x="79" y="122"/>
                    <a:pt x="80" y="118"/>
                    <a:pt x="81" y="115"/>
                  </a:cubicBezTo>
                  <a:cubicBezTo>
                    <a:pt x="87" y="93"/>
                    <a:pt x="106" y="79"/>
                    <a:pt x="128" y="79"/>
                  </a:cubicBezTo>
                  <a:cubicBezTo>
                    <a:pt x="154" y="80"/>
                    <a:pt x="175" y="102"/>
                    <a:pt x="175" y="128"/>
                  </a:cubicBezTo>
                  <a:cubicBezTo>
                    <a:pt x="175" y="132"/>
                    <a:pt x="173" y="136"/>
                    <a:pt x="173" y="140"/>
                  </a:cubicBezTo>
                  <a:cubicBezTo>
                    <a:pt x="173" y="140"/>
                    <a:pt x="173" y="140"/>
                    <a:pt x="173" y="140"/>
                  </a:cubicBezTo>
                  <a:cubicBezTo>
                    <a:pt x="166" y="161"/>
                    <a:pt x="148" y="175"/>
                    <a:pt x="126" y="175"/>
                  </a:cubicBezTo>
                  <a:cubicBezTo>
                    <a:pt x="113" y="175"/>
                    <a:pt x="101" y="170"/>
                    <a:pt x="93"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40" name="Freeform 7">
              <a:extLst>
                <a:ext uri="{FF2B5EF4-FFF2-40B4-BE49-F238E27FC236}">
                  <a16:creationId xmlns:a16="http://schemas.microsoft.com/office/drawing/2014/main" id="{7D2D6F91-C5DD-4492-A8FE-A4F61C5205A6}"/>
                </a:ext>
              </a:extLst>
            </p:cNvPr>
            <p:cNvSpPr>
              <a:spLocks/>
            </p:cNvSpPr>
            <p:nvPr/>
          </p:nvSpPr>
          <p:spPr bwMode="auto">
            <a:xfrm>
              <a:off x="5343525" y="3744913"/>
              <a:ext cx="144463" cy="147637"/>
            </a:xfrm>
            <a:custGeom>
              <a:avLst/>
              <a:gdLst>
                <a:gd name="T0" fmla="*/ 0 w 65"/>
                <a:gd name="T1" fmla="*/ 33 h 66"/>
                <a:gd name="T2" fmla="*/ 2 w 65"/>
                <a:gd name="T3" fmla="*/ 25 h 66"/>
                <a:gd name="T4" fmla="*/ 34 w 65"/>
                <a:gd name="T5" fmla="*/ 1 h 66"/>
                <a:gd name="T6" fmla="*/ 65 w 65"/>
                <a:gd name="T7" fmla="*/ 34 h 66"/>
                <a:gd name="T8" fmla="*/ 63 w 65"/>
                <a:gd name="T9" fmla="*/ 42 h 66"/>
                <a:gd name="T10" fmla="*/ 63 w 65"/>
                <a:gd name="T11" fmla="*/ 42 h 66"/>
                <a:gd name="T12" fmla="*/ 32 w 65"/>
                <a:gd name="T13" fmla="*/ 66 h 66"/>
                <a:gd name="T14" fmla="*/ 9 w 65"/>
                <a:gd name="T15" fmla="*/ 56 h 66"/>
                <a:gd name="T16" fmla="*/ 0 w 65"/>
                <a:gd name="T17" fmla="*/ 3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66">
                  <a:moveTo>
                    <a:pt x="0" y="33"/>
                  </a:moveTo>
                  <a:cubicBezTo>
                    <a:pt x="0" y="30"/>
                    <a:pt x="1" y="27"/>
                    <a:pt x="2" y="25"/>
                  </a:cubicBezTo>
                  <a:cubicBezTo>
                    <a:pt x="5" y="10"/>
                    <a:pt x="19" y="0"/>
                    <a:pt x="34" y="1"/>
                  </a:cubicBezTo>
                  <a:cubicBezTo>
                    <a:pt x="52" y="1"/>
                    <a:pt x="65" y="16"/>
                    <a:pt x="65" y="34"/>
                  </a:cubicBezTo>
                  <a:cubicBezTo>
                    <a:pt x="65" y="37"/>
                    <a:pt x="64" y="39"/>
                    <a:pt x="63" y="42"/>
                  </a:cubicBezTo>
                  <a:cubicBezTo>
                    <a:pt x="63" y="42"/>
                    <a:pt x="63" y="42"/>
                    <a:pt x="63" y="42"/>
                  </a:cubicBezTo>
                  <a:cubicBezTo>
                    <a:pt x="59" y="56"/>
                    <a:pt x="47" y="66"/>
                    <a:pt x="32" y="66"/>
                  </a:cubicBezTo>
                  <a:cubicBezTo>
                    <a:pt x="23" y="66"/>
                    <a:pt x="15" y="62"/>
                    <a:pt x="9" y="56"/>
                  </a:cubicBezTo>
                  <a:cubicBezTo>
                    <a:pt x="3" y="49"/>
                    <a:pt x="0" y="41"/>
                    <a:pt x="0"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41" name="Group 40">
            <a:extLst>
              <a:ext uri="{FF2B5EF4-FFF2-40B4-BE49-F238E27FC236}">
                <a16:creationId xmlns:a16="http://schemas.microsoft.com/office/drawing/2014/main" id="{4DA01246-611D-4635-BDB4-E3F382DE3796}"/>
              </a:ext>
              <a:ext uri="{C183D7F6-B498-43B3-948B-1728B52AA6E4}">
                <adec:decorative xmlns:adec="http://schemas.microsoft.com/office/drawing/2017/decorative" val="1"/>
              </a:ext>
            </a:extLst>
          </p:cNvPr>
          <p:cNvGrpSpPr/>
          <p:nvPr/>
        </p:nvGrpSpPr>
        <p:grpSpPr>
          <a:xfrm>
            <a:off x="3678715" y="1657914"/>
            <a:ext cx="540417" cy="540417"/>
            <a:chOff x="4460875" y="1806575"/>
            <a:chExt cx="568325" cy="568325"/>
          </a:xfrm>
          <a:solidFill>
            <a:srgbClr val="DADFE1"/>
          </a:solidFill>
          <a:effectLst/>
        </p:grpSpPr>
        <p:sp>
          <p:nvSpPr>
            <p:cNvPr id="42" name="Freeform 8">
              <a:extLst>
                <a:ext uri="{FF2B5EF4-FFF2-40B4-BE49-F238E27FC236}">
                  <a16:creationId xmlns:a16="http://schemas.microsoft.com/office/drawing/2014/main" id="{D70FDA9C-ACBC-4A5B-AA71-0EACF0599078}"/>
                </a:ext>
              </a:extLst>
            </p:cNvPr>
            <p:cNvSpPr>
              <a:spLocks noEditPoints="1"/>
            </p:cNvSpPr>
            <p:nvPr/>
          </p:nvSpPr>
          <p:spPr bwMode="auto">
            <a:xfrm>
              <a:off x="4460875" y="1806575"/>
              <a:ext cx="568325" cy="568325"/>
            </a:xfrm>
            <a:custGeom>
              <a:avLst/>
              <a:gdLst>
                <a:gd name="T0" fmla="*/ 85 w 254"/>
                <a:gd name="T1" fmla="*/ 215 h 254"/>
                <a:gd name="T2" fmla="*/ 89 w 254"/>
                <a:gd name="T3" fmla="*/ 249 h 254"/>
                <a:gd name="T4" fmla="*/ 119 w 254"/>
                <a:gd name="T5" fmla="*/ 254 h 254"/>
                <a:gd name="T6" fmla="*/ 135 w 254"/>
                <a:gd name="T7" fmla="*/ 224 h 254"/>
                <a:gd name="T8" fmla="*/ 160 w 254"/>
                <a:gd name="T9" fmla="*/ 218 h 254"/>
                <a:gd name="T10" fmla="*/ 187 w 254"/>
                <a:gd name="T11" fmla="*/ 239 h 254"/>
                <a:gd name="T12" fmla="*/ 212 w 254"/>
                <a:gd name="T13" fmla="*/ 222 h 254"/>
                <a:gd name="T14" fmla="*/ 201 w 254"/>
                <a:gd name="T15" fmla="*/ 189 h 254"/>
                <a:gd name="T16" fmla="*/ 214 w 254"/>
                <a:gd name="T17" fmla="*/ 168 h 254"/>
                <a:gd name="T18" fmla="*/ 248 w 254"/>
                <a:gd name="T19" fmla="*/ 164 h 254"/>
                <a:gd name="T20" fmla="*/ 254 w 254"/>
                <a:gd name="T21" fmla="*/ 134 h 254"/>
                <a:gd name="T22" fmla="*/ 223 w 254"/>
                <a:gd name="T23" fmla="*/ 118 h 254"/>
                <a:gd name="T24" fmla="*/ 218 w 254"/>
                <a:gd name="T25" fmla="*/ 95 h 254"/>
                <a:gd name="T26" fmla="*/ 239 w 254"/>
                <a:gd name="T27" fmla="*/ 67 h 254"/>
                <a:gd name="T28" fmla="*/ 221 w 254"/>
                <a:gd name="T29" fmla="*/ 42 h 254"/>
                <a:gd name="T30" fmla="*/ 189 w 254"/>
                <a:gd name="T31" fmla="*/ 53 h 254"/>
                <a:gd name="T32" fmla="*/ 168 w 254"/>
                <a:gd name="T33" fmla="*/ 40 h 254"/>
                <a:gd name="T34" fmla="*/ 164 w 254"/>
                <a:gd name="T35" fmla="*/ 6 h 254"/>
                <a:gd name="T36" fmla="*/ 134 w 254"/>
                <a:gd name="T37" fmla="*/ 0 h 254"/>
                <a:gd name="T38" fmla="*/ 118 w 254"/>
                <a:gd name="T39" fmla="*/ 30 h 254"/>
                <a:gd name="T40" fmla="*/ 93 w 254"/>
                <a:gd name="T41" fmla="*/ 36 h 254"/>
                <a:gd name="T42" fmla="*/ 66 w 254"/>
                <a:gd name="T43" fmla="*/ 15 h 254"/>
                <a:gd name="T44" fmla="*/ 42 w 254"/>
                <a:gd name="T45" fmla="*/ 33 h 254"/>
                <a:gd name="T46" fmla="*/ 52 w 254"/>
                <a:gd name="T47" fmla="*/ 65 h 254"/>
                <a:gd name="T48" fmla="*/ 38 w 254"/>
                <a:gd name="T49" fmla="*/ 86 h 254"/>
                <a:gd name="T50" fmla="*/ 5 w 254"/>
                <a:gd name="T51" fmla="*/ 91 h 254"/>
                <a:gd name="T52" fmla="*/ 0 w 254"/>
                <a:gd name="T53" fmla="*/ 120 h 254"/>
                <a:gd name="T54" fmla="*/ 30 w 254"/>
                <a:gd name="T55" fmla="*/ 136 h 254"/>
                <a:gd name="T56" fmla="*/ 35 w 254"/>
                <a:gd name="T57" fmla="*/ 160 h 254"/>
                <a:gd name="T58" fmla="*/ 14 w 254"/>
                <a:gd name="T59" fmla="*/ 187 h 254"/>
                <a:gd name="T60" fmla="*/ 31 w 254"/>
                <a:gd name="T61" fmla="*/ 211 h 254"/>
                <a:gd name="T62" fmla="*/ 64 w 254"/>
                <a:gd name="T63" fmla="*/ 201 h 254"/>
                <a:gd name="T64" fmla="*/ 85 w 254"/>
                <a:gd name="T65" fmla="*/ 215 h 254"/>
                <a:gd name="T66" fmla="*/ 92 w 254"/>
                <a:gd name="T67" fmla="*/ 160 h 254"/>
                <a:gd name="T68" fmla="*/ 79 w 254"/>
                <a:gd name="T69" fmla="*/ 126 h 254"/>
                <a:gd name="T70" fmla="*/ 80 w 254"/>
                <a:gd name="T71" fmla="*/ 114 h 254"/>
                <a:gd name="T72" fmla="*/ 127 w 254"/>
                <a:gd name="T73" fmla="*/ 79 h 254"/>
                <a:gd name="T74" fmla="*/ 174 w 254"/>
                <a:gd name="T75" fmla="*/ 128 h 254"/>
                <a:gd name="T76" fmla="*/ 172 w 254"/>
                <a:gd name="T77" fmla="*/ 140 h 254"/>
                <a:gd name="T78" fmla="*/ 172 w 254"/>
                <a:gd name="T79" fmla="*/ 140 h 254"/>
                <a:gd name="T80" fmla="*/ 125 w 254"/>
                <a:gd name="T81" fmla="*/ 175 h 254"/>
                <a:gd name="T82" fmla="*/ 92 w 254"/>
                <a:gd name="T83" fmla="*/ 16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4">
                  <a:moveTo>
                    <a:pt x="85" y="215"/>
                  </a:moveTo>
                  <a:cubicBezTo>
                    <a:pt x="89" y="249"/>
                    <a:pt x="89" y="249"/>
                    <a:pt x="89" y="249"/>
                  </a:cubicBezTo>
                  <a:cubicBezTo>
                    <a:pt x="119" y="254"/>
                    <a:pt x="119" y="254"/>
                    <a:pt x="119" y="254"/>
                  </a:cubicBezTo>
                  <a:cubicBezTo>
                    <a:pt x="135" y="224"/>
                    <a:pt x="135" y="224"/>
                    <a:pt x="135" y="224"/>
                  </a:cubicBezTo>
                  <a:cubicBezTo>
                    <a:pt x="143" y="223"/>
                    <a:pt x="152" y="221"/>
                    <a:pt x="160" y="218"/>
                  </a:cubicBezTo>
                  <a:cubicBezTo>
                    <a:pt x="187" y="239"/>
                    <a:pt x="187" y="239"/>
                    <a:pt x="187" y="239"/>
                  </a:cubicBezTo>
                  <a:cubicBezTo>
                    <a:pt x="212" y="222"/>
                    <a:pt x="212" y="222"/>
                    <a:pt x="212" y="222"/>
                  </a:cubicBezTo>
                  <a:cubicBezTo>
                    <a:pt x="201" y="189"/>
                    <a:pt x="201" y="189"/>
                    <a:pt x="201" y="189"/>
                  </a:cubicBezTo>
                  <a:cubicBezTo>
                    <a:pt x="206" y="183"/>
                    <a:pt x="211" y="176"/>
                    <a:pt x="214" y="168"/>
                  </a:cubicBezTo>
                  <a:cubicBezTo>
                    <a:pt x="248" y="164"/>
                    <a:pt x="248" y="164"/>
                    <a:pt x="248" y="164"/>
                  </a:cubicBezTo>
                  <a:cubicBezTo>
                    <a:pt x="254" y="134"/>
                    <a:pt x="254" y="134"/>
                    <a:pt x="254" y="134"/>
                  </a:cubicBezTo>
                  <a:cubicBezTo>
                    <a:pt x="223" y="118"/>
                    <a:pt x="223" y="118"/>
                    <a:pt x="223" y="118"/>
                  </a:cubicBezTo>
                  <a:cubicBezTo>
                    <a:pt x="222" y="110"/>
                    <a:pt x="220" y="102"/>
                    <a:pt x="218" y="95"/>
                  </a:cubicBezTo>
                  <a:cubicBezTo>
                    <a:pt x="239" y="67"/>
                    <a:pt x="239" y="67"/>
                    <a:pt x="239" y="67"/>
                  </a:cubicBezTo>
                  <a:cubicBezTo>
                    <a:pt x="221" y="42"/>
                    <a:pt x="221" y="42"/>
                    <a:pt x="221" y="42"/>
                  </a:cubicBezTo>
                  <a:cubicBezTo>
                    <a:pt x="189" y="53"/>
                    <a:pt x="189" y="53"/>
                    <a:pt x="189" y="53"/>
                  </a:cubicBezTo>
                  <a:cubicBezTo>
                    <a:pt x="182" y="48"/>
                    <a:pt x="175" y="43"/>
                    <a:pt x="168" y="40"/>
                  </a:cubicBezTo>
                  <a:cubicBezTo>
                    <a:pt x="164" y="6"/>
                    <a:pt x="164" y="6"/>
                    <a:pt x="164" y="6"/>
                  </a:cubicBezTo>
                  <a:cubicBezTo>
                    <a:pt x="134" y="0"/>
                    <a:pt x="134" y="0"/>
                    <a:pt x="134" y="0"/>
                  </a:cubicBezTo>
                  <a:cubicBezTo>
                    <a:pt x="118" y="30"/>
                    <a:pt x="118" y="30"/>
                    <a:pt x="118" y="30"/>
                  </a:cubicBezTo>
                  <a:cubicBezTo>
                    <a:pt x="109" y="31"/>
                    <a:pt x="101" y="33"/>
                    <a:pt x="93" y="36"/>
                  </a:cubicBezTo>
                  <a:cubicBezTo>
                    <a:pt x="66" y="15"/>
                    <a:pt x="66" y="15"/>
                    <a:pt x="66" y="15"/>
                  </a:cubicBezTo>
                  <a:cubicBezTo>
                    <a:pt x="42" y="33"/>
                    <a:pt x="42" y="33"/>
                    <a:pt x="42" y="33"/>
                  </a:cubicBezTo>
                  <a:cubicBezTo>
                    <a:pt x="52" y="65"/>
                    <a:pt x="52" y="65"/>
                    <a:pt x="52" y="65"/>
                  </a:cubicBezTo>
                  <a:cubicBezTo>
                    <a:pt x="46" y="71"/>
                    <a:pt x="42" y="79"/>
                    <a:pt x="38" y="86"/>
                  </a:cubicBezTo>
                  <a:cubicBezTo>
                    <a:pt x="5" y="91"/>
                    <a:pt x="5" y="91"/>
                    <a:pt x="5" y="91"/>
                  </a:cubicBezTo>
                  <a:cubicBezTo>
                    <a:pt x="0" y="120"/>
                    <a:pt x="0" y="120"/>
                    <a:pt x="0" y="120"/>
                  </a:cubicBezTo>
                  <a:cubicBezTo>
                    <a:pt x="30" y="136"/>
                    <a:pt x="30" y="136"/>
                    <a:pt x="30" y="136"/>
                  </a:cubicBezTo>
                  <a:cubicBezTo>
                    <a:pt x="30" y="144"/>
                    <a:pt x="32" y="152"/>
                    <a:pt x="35" y="160"/>
                  </a:cubicBezTo>
                  <a:cubicBezTo>
                    <a:pt x="14" y="187"/>
                    <a:pt x="14" y="187"/>
                    <a:pt x="14" y="187"/>
                  </a:cubicBezTo>
                  <a:cubicBezTo>
                    <a:pt x="31" y="211"/>
                    <a:pt x="31" y="211"/>
                    <a:pt x="31" y="211"/>
                  </a:cubicBezTo>
                  <a:cubicBezTo>
                    <a:pt x="64" y="201"/>
                    <a:pt x="64" y="201"/>
                    <a:pt x="64" y="201"/>
                  </a:cubicBezTo>
                  <a:cubicBezTo>
                    <a:pt x="70" y="207"/>
                    <a:pt x="77" y="211"/>
                    <a:pt x="85" y="215"/>
                  </a:cubicBezTo>
                  <a:close/>
                  <a:moveTo>
                    <a:pt x="92" y="160"/>
                  </a:moveTo>
                  <a:cubicBezTo>
                    <a:pt x="83" y="151"/>
                    <a:pt x="78" y="139"/>
                    <a:pt x="79" y="126"/>
                  </a:cubicBezTo>
                  <a:cubicBezTo>
                    <a:pt x="79" y="122"/>
                    <a:pt x="79" y="118"/>
                    <a:pt x="80" y="114"/>
                  </a:cubicBezTo>
                  <a:cubicBezTo>
                    <a:pt x="86" y="93"/>
                    <a:pt x="105" y="79"/>
                    <a:pt x="127" y="79"/>
                  </a:cubicBezTo>
                  <a:cubicBezTo>
                    <a:pt x="154" y="80"/>
                    <a:pt x="175" y="102"/>
                    <a:pt x="174" y="128"/>
                  </a:cubicBezTo>
                  <a:cubicBezTo>
                    <a:pt x="174" y="132"/>
                    <a:pt x="172" y="136"/>
                    <a:pt x="172" y="140"/>
                  </a:cubicBezTo>
                  <a:cubicBezTo>
                    <a:pt x="172" y="140"/>
                    <a:pt x="172" y="140"/>
                    <a:pt x="172" y="140"/>
                  </a:cubicBezTo>
                  <a:cubicBezTo>
                    <a:pt x="166" y="161"/>
                    <a:pt x="147" y="175"/>
                    <a:pt x="125" y="175"/>
                  </a:cubicBezTo>
                  <a:cubicBezTo>
                    <a:pt x="113" y="175"/>
                    <a:pt x="101" y="169"/>
                    <a:pt x="92"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43" name="Freeform 9">
              <a:extLst>
                <a:ext uri="{FF2B5EF4-FFF2-40B4-BE49-F238E27FC236}">
                  <a16:creationId xmlns:a16="http://schemas.microsoft.com/office/drawing/2014/main" id="{B544845B-AD49-43EE-B107-B51ED7979E8D}"/>
                </a:ext>
              </a:extLst>
            </p:cNvPr>
            <p:cNvSpPr>
              <a:spLocks/>
            </p:cNvSpPr>
            <p:nvPr/>
          </p:nvSpPr>
          <p:spPr bwMode="auto">
            <a:xfrm>
              <a:off x="4668838" y="2016125"/>
              <a:ext cx="147638" cy="147637"/>
            </a:xfrm>
            <a:custGeom>
              <a:avLst/>
              <a:gdLst>
                <a:gd name="T0" fmla="*/ 1 w 66"/>
                <a:gd name="T1" fmla="*/ 32 h 66"/>
                <a:gd name="T2" fmla="*/ 2 w 66"/>
                <a:gd name="T3" fmla="*/ 25 h 66"/>
                <a:gd name="T4" fmla="*/ 34 w 66"/>
                <a:gd name="T5" fmla="*/ 1 h 66"/>
                <a:gd name="T6" fmla="*/ 65 w 66"/>
                <a:gd name="T7" fmla="*/ 34 h 66"/>
                <a:gd name="T8" fmla="*/ 63 w 66"/>
                <a:gd name="T9" fmla="*/ 41 h 66"/>
                <a:gd name="T10" fmla="*/ 63 w 66"/>
                <a:gd name="T11" fmla="*/ 41 h 66"/>
                <a:gd name="T12" fmla="*/ 32 w 66"/>
                <a:gd name="T13" fmla="*/ 66 h 66"/>
                <a:gd name="T14" fmla="*/ 9 w 66"/>
                <a:gd name="T15" fmla="*/ 56 h 66"/>
                <a:gd name="T16" fmla="*/ 1 w 66"/>
                <a:gd name="T17" fmla="*/ 3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66">
                  <a:moveTo>
                    <a:pt x="1" y="32"/>
                  </a:moveTo>
                  <a:cubicBezTo>
                    <a:pt x="1" y="30"/>
                    <a:pt x="1" y="27"/>
                    <a:pt x="2" y="25"/>
                  </a:cubicBezTo>
                  <a:cubicBezTo>
                    <a:pt x="6" y="10"/>
                    <a:pt x="19" y="0"/>
                    <a:pt x="34" y="1"/>
                  </a:cubicBezTo>
                  <a:cubicBezTo>
                    <a:pt x="52" y="1"/>
                    <a:pt x="66" y="16"/>
                    <a:pt x="65" y="34"/>
                  </a:cubicBezTo>
                  <a:cubicBezTo>
                    <a:pt x="65" y="36"/>
                    <a:pt x="64" y="39"/>
                    <a:pt x="63" y="41"/>
                  </a:cubicBezTo>
                  <a:cubicBezTo>
                    <a:pt x="63" y="41"/>
                    <a:pt x="63" y="41"/>
                    <a:pt x="63" y="41"/>
                  </a:cubicBezTo>
                  <a:cubicBezTo>
                    <a:pt x="59" y="56"/>
                    <a:pt x="47" y="66"/>
                    <a:pt x="32" y="66"/>
                  </a:cubicBezTo>
                  <a:cubicBezTo>
                    <a:pt x="23" y="65"/>
                    <a:pt x="15" y="62"/>
                    <a:pt x="9" y="56"/>
                  </a:cubicBezTo>
                  <a:cubicBezTo>
                    <a:pt x="3" y="49"/>
                    <a:pt x="0" y="41"/>
                    <a:pt x="1"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44" name="Group 43">
            <a:extLst>
              <a:ext uri="{FF2B5EF4-FFF2-40B4-BE49-F238E27FC236}">
                <a16:creationId xmlns:a16="http://schemas.microsoft.com/office/drawing/2014/main" id="{9C2B9F28-3BC6-4BCD-9CF6-F1007032862B}"/>
              </a:ext>
              <a:ext uri="{C183D7F6-B498-43B3-948B-1728B52AA6E4}">
                <adec:decorative xmlns:adec="http://schemas.microsoft.com/office/drawing/2017/decorative" val="1"/>
              </a:ext>
            </a:extLst>
          </p:cNvPr>
          <p:cNvGrpSpPr/>
          <p:nvPr/>
        </p:nvGrpSpPr>
        <p:grpSpPr>
          <a:xfrm>
            <a:off x="2535989" y="1979447"/>
            <a:ext cx="540417" cy="537398"/>
            <a:chOff x="3259138" y="2144713"/>
            <a:chExt cx="568325" cy="565150"/>
          </a:xfrm>
          <a:solidFill>
            <a:srgbClr val="DADFE1"/>
          </a:solidFill>
          <a:effectLst/>
        </p:grpSpPr>
        <p:sp>
          <p:nvSpPr>
            <p:cNvPr id="45" name="Freeform 10">
              <a:extLst>
                <a:ext uri="{FF2B5EF4-FFF2-40B4-BE49-F238E27FC236}">
                  <a16:creationId xmlns:a16="http://schemas.microsoft.com/office/drawing/2014/main" id="{9184F6BC-A6C9-4215-8737-4C990514F416}"/>
                </a:ext>
              </a:extLst>
            </p:cNvPr>
            <p:cNvSpPr>
              <a:spLocks noEditPoints="1"/>
            </p:cNvSpPr>
            <p:nvPr/>
          </p:nvSpPr>
          <p:spPr bwMode="auto">
            <a:xfrm>
              <a:off x="3259138" y="2144713"/>
              <a:ext cx="568325" cy="565150"/>
            </a:xfrm>
            <a:custGeom>
              <a:avLst/>
              <a:gdLst>
                <a:gd name="T0" fmla="*/ 85 w 254"/>
                <a:gd name="T1" fmla="*/ 214 h 253"/>
                <a:gd name="T2" fmla="*/ 90 w 254"/>
                <a:gd name="T3" fmla="*/ 248 h 253"/>
                <a:gd name="T4" fmla="*/ 119 w 254"/>
                <a:gd name="T5" fmla="*/ 253 h 253"/>
                <a:gd name="T6" fmla="*/ 135 w 254"/>
                <a:gd name="T7" fmla="*/ 223 h 253"/>
                <a:gd name="T8" fmla="*/ 160 w 254"/>
                <a:gd name="T9" fmla="*/ 218 h 253"/>
                <a:gd name="T10" fmla="*/ 187 w 254"/>
                <a:gd name="T11" fmla="*/ 239 h 253"/>
                <a:gd name="T12" fmla="*/ 212 w 254"/>
                <a:gd name="T13" fmla="*/ 221 h 253"/>
                <a:gd name="T14" fmla="*/ 202 w 254"/>
                <a:gd name="T15" fmla="*/ 188 h 253"/>
                <a:gd name="T16" fmla="*/ 215 w 254"/>
                <a:gd name="T17" fmla="*/ 168 h 253"/>
                <a:gd name="T18" fmla="*/ 249 w 254"/>
                <a:gd name="T19" fmla="*/ 163 h 253"/>
                <a:gd name="T20" fmla="*/ 254 w 254"/>
                <a:gd name="T21" fmla="*/ 133 h 253"/>
                <a:gd name="T22" fmla="*/ 224 w 254"/>
                <a:gd name="T23" fmla="*/ 117 h 253"/>
                <a:gd name="T24" fmla="*/ 218 w 254"/>
                <a:gd name="T25" fmla="*/ 94 h 253"/>
                <a:gd name="T26" fmla="*/ 239 w 254"/>
                <a:gd name="T27" fmla="*/ 67 h 253"/>
                <a:gd name="T28" fmla="*/ 222 w 254"/>
                <a:gd name="T29" fmla="*/ 42 h 253"/>
                <a:gd name="T30" fmla="*/ 189 w 254"/>
                <a:gd name="T31" fmla="*/ 52 h 253"/>
                <a:gd name="T32" fmla="*/ 169 w 254"/>
                <a:gd name="T33" fmla="*/ 39 h 253"/>
                <a:gd name="T34" fmla="*/ 164 w 254"/>
                <a:gd name="T35" fmla="*/ 5 h 253"/>
                <a:gd name="T36" fmla="*/ 134 w 254"/>
                <a:gd name="T37" fmla="*/ 0 h 253"/>
                <a:gd name="T38" fmla="*/ 119 w 254"/>
                <a:gd name="T39" fmla="*/ 30 h 253"/>
                <a:gd name="T40" fmla="*/ 94 w 254"/>
                <a:gd name="T41" fmla="*/ 35 h 253"/>
                <a:gd name="T42" fmla="*/ 67 w 254"/>
                <a:gd name="T43" fmla="*/ 15 h 253"/>
                <a:gd name="T44" fmla="*/ 42 w 254"/>
                <a:gd name="T45" fmla="*/ 32 h 253"/>
                <a:gd name="T46" fmla="*/ 52 w 254"/>
                <a:gd name="T47" fmla="*/ 64 h 253"/>
                <a:gd name="T48" fmla="*/ 39 w 254"/>
                <a:gd name="T49" fmla="*/ 86 h 253"/>
                <a:gd name="T50" fmla="*/ 5 w 254"/>
                <a:gd name="T51" fmla="*/ 90 h 253"/>
                <a:gd name="T52" fmla="*/ 0 w 254"/>
                <a:gd name="T53" fmla="*/ 120 h 253"/>
                <a:gd name="T54" fmla="*/ 30 w 254"/>
                <a:gd name="T55" fmla="*/ 135 h 253"/>
                <a:gd name="T56" fmla="*/ 35 w 254"/>
                <a:gd name="T57" fmla="*/ 159 h 253"/>
                <a:gd name="T58" fmla="*/ 15 w 254"/>
                <a:gd name="T59" fmla="*/ 186 h 253"/>
                <a:gd name="T60" fmla="*/ 32 w 254"/>
                <a:gd name="T61" fmla="*/ 211 h 253"/>
                <a:gd name="T62" fmla="*/ 64 w 254"/>
                <a:gd name="T63" fmla="*/ 201 h 253"/>
                <a:gd name="T64" fmla="*/ 85 w 254"/>
                <a:gd name="T65" fmla="*/ 214 h 253"/>
                <a:gd name="T66" fmla="*/ 93 w 254"/>
                <a:gd name="T67" fmla="*/ 160 h 253"/>
                <a:gd name="T68" fmla="*/ 79 w 254"/>
                <a:gd name="T69" fmla="*/ 125 h 253"/>
                <a:gd name="T70" fmla="*/ 81 w 254"/>
                <a:gd name="T71" fmla="*/ 114 h 253"/>
                <a:gd name="T72" fmla="*/ 128 w 254"/>
                <a:gd name="T73" fmla="*/ 79 h 253"/>
                <a:gd name="T74" fmla="*/ 175 w 254"/>
                <a:gd name="T75" fmla="*/ 127 h 253"/>
                <a:gd name="T76" fmla="*/ 173 w 254"/>
                <a:gd name="T77" fmla="*/ 139 h 253"/>
                <a:gd name="T78" fmla="*/ 173 w 254"/>
                <a:gd name="T79" fmla="*/ 139 h 253"/>
                <a:gd name="T80" fmla="*/ 126 w 254"/>
                <a:gd name="T81" fmla="*/ 174 h 253"/>
                <a:gd name="T82" fmla="*/ 93 w 254"/>
                <a:gd name="T83" fmla="*/ 160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3">
                  <a:moveTo>
                    <a:pt x="85" y="214"/>
                  </a:moveTo>
                  <a:cubicBezTo>
                    <a:pt x="90" y="248"/>
                    <a:pt x="90" y="248"/>
                    <a:pt x="90" y="248"/>
                  </a:cubicBezTo>
                  <a:cubicBezTo>
                    <a:pt x="119" y="253"/>
                    <a:pt x="119" y="253"/>
                    <a:pt x="119" y="253"/>
                  </a:cubicBezTo>
                  <a:cubicBezTo>
                    <a:pt x="135" y="223"/>
                    <a:pt x="135" y="223"/>
                    <a:pt x="135" y="223"/>
                  </a:cubicBezTo>
                  <a:cubicBezTo>
                    <a:pt x="144" y="223"/>
                    <a:pt x="152" y="221"/>
                    <a:pt x="160" y="218"/>
                  </a:cubicBezTo>
                  <a:cubicBezTo>
                    <a:pt x="187" y="239"/>
                    <a:pt x="187" y="239"/>
                    <a:pt x="187" y="239"/>
                  </a:cubicBezTo>
                  <a:cubicBezTo>
                    <a:pt x="212" y="221"/>
                    <a:pt x="212" y="221"/>
                    <a:pt x="212" y="221"/>
                  </a:cubicBezTo>
                  <a:cubicBezTo>
                    <a:pt x="202" y="188"/>
                    <a:pt x="202" y="188"/>
                    <a:pt x="202" y="188"/>
                  </a:cubicBezTo>
                  <a:cubicBezTo>
                    <a:pt x="207" y="182"/>
                    <a:pt x="211" y="175"/>
                    <a:pt x="215" y="168"/>
                  </a:cubicBezTo>
                  <a:cubicBezTo>
                    <a:pt x="249" y="163"/>
                    <a:pt x="249" y="163"/>
                    <a:pt x="249" y="163"/>
                  </a:cubicBezTo>
                  <a:cubicBezTo>
                    <a:pt x="254" y="133"/>
                    <a:pt x="254" y="133"/>
                    <a:pt x="254" y="133"/>
                  </a:cubicBezTo>
                  <a:cubicBezTo>
                    <a:pt x="224" y="117"/>
                    <a:pt x="224" y="117"/>
                    <a:pt x="224" y="117"/>
                  </a:cubicBezTo>
                  <a:cubicBezTo>
                    <a:pt x="223" y="109"/>
                    <a:pt x="221" y="101"/>
                    <a:pt x="218" y="94"/>
                  </a:cubicBezTo>
                  <a:cubicBezTo>
                    <a:pt x="239" y="67"/>
                    <a:pt x="239" y="67"/>
                    <a:pt x="239" y="67"/>
                  </a:cubicBezTo>
                  <a:cubicBezTo>
                    <a:pt x="222" y="42"/>
                    <a:pt x="222" y="42"/>
                    <a:pt x="222" y="42"/>
                  </a:cubicBezTo>
                  <a:cubicBezTo>
                    <a:pt x="189" y="52"/>
                    <a:pt x="189" y="52"/>
                    <a:pt x="189" y="52"/>
                  </a:cubicBezTo>
                  <a:cubicBezTo>
                    <a:pt x="183" y="47"/>
                    <a:pt x="176" y="42"/>
                    <a:pt x="169" y="39"/>
                  </a:cubicBezTo>
                  <a:cubicBezTo>
                    <a:pt x="164" y="5"/>
                    <a:pt x="164" y="5"/>
                    <a:pt x="164" y="5"/>
                  </a:cubicBezTo>
                  <a:cubicBezTo>
                    <a:pt x="134" y="0"/>
                    <a:pt x="134" y="0"/>
                    <a:pt x="134" y="0"/>
                  </a:cubicBezTo>
                  <a:cubicBezTo>
                    <a:pt x="119" y="30"/>
                    <a:pt x="119" y="30"/>
                    <a:pt x="119" y="30"/>
                  </a:cubicBezTo>
                  <a:cubicBezTo>
                    <a:pt x="110" y="31"/>
                    <a:pt x="102" y="32"/>
                    <a:pt x="94" y="35"/>
                  </a:cubicBezTo>
                  <a:cubicBezTo>
                    <a:pt x="67" y="15"/>
                    <a:pt x="67" y="15"/>
                    <a:pt x="67" y="15"/>
                  </a:cubicBezTo>
                  <a:cubicBezTo>
                    <a:pt x="42" y="32"/>
                    <a:pt x="42" y="32"/>
                    <a:pt x="42" y="32"/>
                  </a:cubicBezTo>
                  <a:cubicBezTo>
                    <a:pt x="52" y="64"/>
                    <a:pt x="52" y="64"/>
                    <a:pt x="52" y="64"/>
                  </a:cubicBezTo>
                  <a:cubicBezTo>
                    <a:pt x="47" y="71"/>
                    <a:pt x="42" y="78"/>
                    <a:pt x="39" y="86"/>
                  </a:cubicBezTo>
                  <a:cubicBezTo>
                    <a:pt x="5" y="90"/>
                    <a:pt x="5" y="90"/>
                    <a:pt x="5" y="90"/>
                  </a:cubicBezTo>
                  <a:cubicBezTo>
                    <a:pt x="0" y="120"/>
                    <a:pt x="0" y="120"/>
                    <a:pt x="0" y="120"/>
                  </a:cubicBezTo>
                  <a:cubicBezTo>
                    <a:pt x="30" y="135"/>
                    <a:pt x="30" y="135"/>
                    <a:pt x="30" y="135"/>
                  </a:cubicBezTo>
                  <a:cubicBezTo>
                    <a:pt x="31" y="144"/>
                    <a:pt x="33" y="151"/>
                    <a:pt x="35" y="159"/>
                  </a:cubicBezTo>
                  <a:cubicBezTo>
                    <a:pt x="15" y="186"/>
                    <a:pt x="15" y="186"/>
                    <a:pt x="15" y="186"/>
                  </a:cubicBezTo>
                  <a:cubicBezTo>
                    <a:pt x="32" y="211"/>
                    <a:pt x="32" y="211"/>
                    <a:pt x="32" y="211"/>
                  </a:cubicBezTo>
                  <a:cubicBezTo>
                    <a:pt x="64" y="201"/>
                    <a:pt x="64" y="201"/>
                    <a:pt x="64" y="201"/>
                  </a:cubicBezTo>
                  <a:cubicBezTo>
                    <a:pt x="71" y="206"/>
                    <a:pt x="78" y="211"/>
                    <a:pt x="85" y="214"/>
                  </a:cubicBezTo>
                  <a:close/>
                  <a:moveTo>
                    <a:pt x="93" y="160"/>
                  </a:moveTo>
                  <a:cubicBezTo>
                    <a:pt x="84" y="150"/>
                    <a:pt x="79" y="138"/>
                    <a:pt x="79" y="125"/>
                  </a:cubicBezTo>
                  <a:cubicBezTo>
                    <a:pt x="79" y="122"/>
                    <a:pt x="80" y="118"/>
                    <a:pt x="81" y="114"/>
                  </a:cubicBezTo>
                  <a:cubicBezTo>
                    <a:pt x="87" y="93"/>
                    <a:pt x="106" y="78"/>
                    <a:pt x="128" y="79"/>
                  </a:cubicBezTo>
                  <a:cubicBezTo>
                    <a:pt x="154" y="79"/>
                    <a:pt x="175" y="101"/>
                    <a:pt x="175" y="127"/>
                  </a:cubicBezTo>
                  <a:cubicBezTo>
                    <a:pt x="175" y="131"/>
                    <a:pt x="173" y="135"/>
                    <a:pt x="173" y="139"/>
                  </a:cubicBezTo>
                  <a:cubicBezTo>
                    <a:pt x="173" y="139"/>
                    <a:pt x="173" y="139"/>
                    <a:pt x="173" y="139"/>
                  </a:cubicBezTo>
                  <a:cubicBezTo>
                    <a:pt x="166" y="160"/>
                    <a:pt x="148" y="175"/>
                    <a:pt x="126" y="174"/>
                  </a:cubicBezTo>
                  <a:cubicBezTo>
                    <a:pt x="113" y="174"/>
                    <a:pt x="101" y="169"/>
                    <a:pt x="93"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46" name="Freeform 11">
              <a:extLst>
                <a:ext uri="{FF2B5EF4-FFF2-40B4-BE49-F238E27FC236}">
                  <a16:creationId xmlns:a16="http://schemas.microsoft.com/office/drawing/2014/main" id="{C16FE088-8E8A-4D3E-B271-77DFF8FB9586}"/>
                </a:ext>
              </a:extLst>
            </p:cNvPr>
            <p:cNvSpPr>
              <a:spLocks/>
            </p:cNvSpPr>
            <p:nvPr/>
          </p:nvSpPr>
          <p:spPr bwMode="auto">
            <a:xfrm>
              <a:off x="3470275" y="2354263"/>
              <a:ext cx="144463" cy="146050"/>
            </a:xfrm>
            <a:custGeom>
              <a:avLst/>
              <a:gdLst>
                <a:gd name="T0" fmla="*/ 0 w 65"/>
                <a:gd name="T1" fmla="*/ 32 h 65"/>
                <a:gd name="T2" fmla="*/ 1 w 65"/>
                <a:gd name="T3" fmla="*/ 24 h 65"/>
                <a:gd name="T4" fmla="*/ 34 w 65"/>
                <a:gd name="T5" fmla="*/ 0 h 65"/>
                <a:gd name="T6" fmla="*/ 65 w 65"/>
                <a:gd name="T7" fmla="*/ 33 h 65"/>
                <a:gd name="T8" fmla="*/ 63 w 65"/>
                <a:gd name="T9" fmla="*/ 41 h 65"/>
                <a:gd name="T10" fmla="*/ 63 w 65"/>
                <a:gd name="T11" fmla="*/ 41 h 65"/>
                <a:gd name="T12" fmla="*/ 32 w 65"/>
                <a:gd name="T13" fmla="*/ 65 h 65"/>
                <a:gd name="T14" fmla="*/ 9 w 65"/>
                <a:gd name="T15" fmla="*/ 55 h 65"/>
                <a:gd name="T16" fmla="*/ 0 w 65"/>
                <a:gd name="T17" fmla="*/ 3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65">
                  <a:moveTo>
                    <a:pt x="0" y="32"/>
                  </a:moveTo>
                  <a:cubicBezTo>
                    <a:pt x="0" y="29"/>
                    <a:pt x="1" y="26"/>
                    <a:pt x="1" y="24"/>
                  </a:cubicBezTo>
                  <a:cubicBezTo>
                    <a:pt x="5" y="9"/>
                    <a:pt x="19" y="0"/>
                    <a:pt x="34" y="0"/>
                  </a:cubicBezTo>
                  <a:cubicBezTo>
                    <a:pt x="52" y="0"/>
                    <a:pt x="65" y="15"/>
                    <a:pt x="65" y="33"/>
                  </a:cubicBezTo>
                  <a:cubicBezTo>
                    <a:pt x="65" y="36"/>
                    <a:pt x="64" y="38"/>
                    <a:pt x="63" y="41"/>
                  </a:cubicBezTo>
                  <a:cubicBezTo>
                    <a:pt x="63" y="41"/>
                    <a:pt x="63" y="41"/>
                    <a:pt x="63" y="41"/>
                  </a:cubicBezTo>
                  <a:cubicBezTo>
                    <a:pt x="59" y="55"/>
                    <a:pt x="46" y="65"/>
                    <a:pt x="32" y="65"/>
                  </a:cubicBezTo>
                  <a:cubicBezTo>
                    <a:pt x="23" y="65"/>
                    <a:pt x="15" y="61"/>
                    <a:pt x="9" y="55"/>
                  </a:cubicBezTo>
                  <a:cubicBezTo>
                    <a:pt x="3" y="49"/>
                    <a:pt x="0" y="41"/>
                    <a:pt x="0"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47" name="Group 46">
            <a:extLst>
              <a:ext uri="{FF2B5EF4-FFF2-40B4-BE49-F238E27FC236}">
                <a16:creationId xmlns:a16="http://schemas.microsoft.com/office/drawing/2014/main" id="{10DB415F-0FB5-4D26-B14F-D9C11473ECDE}"/>
              </a:ext>
              <a:ext uri="{C183D7F6-B498-43B3-948B-1728B52AA6E4}">
                <adec:decorative xmlns:adec="http://schemas.microsoft.com/office/drawing/2017/decorative" val="1"/>
              </a:ext>
            </a:extLst>
          </p:cNvPr>
          <p:cNvGrpSpPr/>
          <p:nvPr/>
        </p:nvGrpSpPr>
        <p:grpSpPr>
          <a:xfrm>
            <a:off x="3179056" y="1870760"/>
            <a:ext cx="493622" cy="490602"/>
            <a:chOff x="3935413" y="2030413"/>
            <a:chExt cx="519113" cy="515937"/>
          </a:xfrm>
          <a:solidFill>
            <a:srgbClr val="DADFE1"/>
          </a:solidFill>
          <a:effectLst/>
        </p:grpSpPr>
        <p:sp>
          <p:nvSpPr>
            <p:cNvPr id="48" name="Freeform 12">
              <a:extLst>
                <a:ext uri="{FF2B5EF4-FFF2-40B4-BE49-F238E27FC236}">
                  <a16:creationId xmlns:a16="http://schemas.microsoft.com/office/drawing/2014/main" id="{13F54FC3-DFBF-41BB-8A74-8109A3207BC1}"/>
                </a:ext>
              </a:extLst>
            </p:cNvPr>
            <p:cNvSpPr>
              <a:spLocks noEditPoints="1"/>
            </p:cNvSpPr>
            <p:nvPr/>
          </p:nvSpPr>
          <p:spPr bwMode="auto">
            <a:xfrm>
              <a:off x="3935413" y="2030413"/>
              <a:ext cx="519113" cy="515937"/>
            </a:xfrm>
            <a:custGeom>
              <a:avLst/>
              <a:gdLst>
                <a:gd name="T0" fmla="*/ 78 w 232"/>
                <a:gd name="T1" fmla="*/ 196 h 231"/>
                <a:gd name="T2" fmla="*/ 82 w 232"/>
                <a:gd name="T3" fmla="*/ 227 h 231"/>
                <a:gd name="T4" fmla="*/ 109 w 232"/>
                <a:gd name="T5" fmla="*/ 231 h 231"/>
                <a:gd name="T6" fmla="*/ 123 w 232"/>
                <a:gd name="T7" fmla="*/ 204 h 231"/>
                <a:gd name="T8" fmla="*/ 146 w 232"/>
                <a:gd name="T9" fmla="*/ 199 h 231"/>
                <a:gd name="T10" fmla="*/ 171 w 232"/>
                <a:gd name="T11" fmla="*/ 218 h 231"/>
                <a:gd name="T12" fmla="*/ 194 w 232"/>
                <a:gd name="T13" fmla="*/ 202 h 231"/>
                <a:gd name="T14" fmla="*/ 184 w 232"/>
                <a:gd name="T15" fmla="*/ 172 h 231"/>
                <a:gd name="T16" fmla="*/ 196 w 232"/>
                <a:gd name="T17" fmla="*/ 153 h 231"/>
                <a:gd name="T18" fmla="*/ 227 w 232"/>
                <a:gd name="T19" fmla="*/ 149 h 231"/>
                <a:gd name="T20" fmla="*/ 232 w 232"/>
                <a:gd name="T21" fmla="*/ 122 h 231"/>
                <a:gd name="T22" fmla="*/ 204 w 232"/>
                <a:gd name="T23" fmla="*/ 107 h 231"/>
                <a:gd name="T24" fmla="*/ 199 w 232"/>
                <a:gd name="T25" fmla="*/ 86 h 231"/>
                <a:gd name="T26" fmla="*/ 218 w 232"/>
                <a:gd name="T27" fmla="*/ 61 h 231"/>
                <a:gd name="T28" fmla="*/ 203 w 232"/>
                <a:gd name="T29" fmla="*/ 38 h 231"/>
                <a:gd name="T30" fmla="*/ 173 w 232"/>
                <a:gd name="T31" fmla="*/ 48 h 231"/>
                <a:gd name="T32" fmla="*/ 154 w 232"/>
                <a:gd name="T33" fmla="*/ 36 h 231"/>
                <a:gd name="T34" fmla="*/ 150 w 232"/>
                <a:gd name="T35" fmla="*/ 4 h 231"/>
                <a:gd name="T36" fmla="*/ 123 w 232"/>
                <a:gd name="T37" fmla="*/ 0 h 231"/>
                <a:gd name="T38" fmla="*/ 108 w 232"/>
                <a:gd name="T39" fmla="*/ 27 h 231"/>
                <a:gd name="T40" fmla="*/ 86 w 232"/>
                <a:gd name="T41" fmla="*/ 32 h 231"/>
                <a:gd name="T42" fmla="*/ 61 w 232"/>
                <a:gd name="T43" fmla="*/ 13 h 231"/>
                <a:gd name="T44" fmla="*/ 38 w 232"/>
                <a:gd name="T45" fmla="*/ 29 h 231"/>
                <a:gd name="T46" fmla="*/ 48 w 232"/>
                <a:gd name="T47" fmla="*/ 59 h 231"/>
                <a:gd name="T48" fmla="*/ 35 w 232"/>
                <a:gd name="T49" fmla="*/ 78 h 231"/>
                <a:gd name="T50" fmla="*/ 5 w 232"/>
                <a:gd name="T51" fmla="*/ 82 h 231"/>
                <a:gd name="T52" fmla="*/ 0 w 232"/>
                <a:gd name="T53" fmla="*/ 109 h 231"/>
                <a:gd name="T54" fmla="*/ 27 w 232"/>
                <a:gd name="T55" fmla="*/ 124 h 231"/>
                <a:gd name="T56" fmla="*/ 32 w 232"/>
                <a:gd name="T57" fmla="*/ 145 h 231"/>
                <a:gd name="T58" fmla="*/ 13 w 232"/>
                <a:gd name="T59" fmla="*/ 170 h 231"/>
                <a:gd name="T60" fmla="*/ 29 w 232"/>
                <a:gd name="T61" fmla="*/ 192 h 231"/>
                <a:gd name="T62" fmla="*/ 58 w 232"/>
                <a:gd name="T63" fmla="*/ 183 h 231"/>
                <a:gd name="T64" fmla="*/ 78 w 232"/>
                <a:gd name="T65" fmla="*/ 196 h 231"/>
                <a:gd name="T66" fmla="*/ 84 w 232"/>
                <a:gd name="T67" fmla="*/ 146 h 231"/>
                <a:gd name="T68" fmla="*/ 72 w 232"/>
                <a:gd name="T69" fmla="*/ 115 h 231"/>
                <a:gd name="T70" fmla="*/ 74 w 232"/>
                <a:gd name="T71" fmla="*/ 104 h 231"/>
                <a:gd name="T72" fmla="*/ 117 w 232"/>
                <a:gd name="T73" fmla="*/ 72 h 231"/>
                <a:gd name="T74" fmla="*/ 160 w 232"/>
                <a:gd name="T75" fmla="*/ 116 h 231"/>
                <a:gd name="T76" fmla="*/ 159 w 232"/>
                <a:gd name="T77" fmla="*/ 127 h 231"/>
                <a:gd name="T78" fmla="*/ 159 w 232"/>
                <a:gd name="T79" fmla="*/ 127 h 231"/>
                <a:gd name="T80" fmla="*/ 115 w 232"/>
                <a:gd name="T81" fmla="*/ 159 h 231"/>
                <a:gd name="T82" fmla="*/ 84 w 232"/>
                <a:gd name="T83" fmla="*/ 146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2" h="231">
                  <a:moveTo>
                    <a:pt x="78" y="196"/>
                  </a:moveTo>
                  <a:cubicBezTo>
                    <a:pt x="82" y="227"/>
                    <a:pt x="82" y="227"/>
                    <a:pt x="82" y="227"/>
                  </a:cubicBezTo>
                  <a:cubicBezTo>
                    <a:pt x="109" y="231"/>
                    <a:pt x="109" y="231"/>
                    <a:pt x="109" y="231"/>
                  </a:cubicBezTo>
                  <a:cubicBezTo>
                    <a:pt x="123" y="204"/>
                    <a:pt x="123" y="204"/>
                    <a:pt x="123" y="204"/>
                  </a:cubicBezTo>
                  <a:cubicBezTo>
                    <a:pt x="131" y="203"/>
                    <a:pt x="139" y="201"/>
                    <a:pt x="146" y="199"/>
                  </a:cubicBezTo>
                  <a:cubicBezTo>
                    <a:pt x="171" y="218"/>
                    <a:pt x="171" y="218"/>
                    <a:pt x="171" y="218"/>
                  </a:cubicBezTo>
                  <a:cubicBezTo>
                    <a:pt x="194" y="202"/>
                    <a:pt x="194" y="202"/>
                    <a:pt x="194" y="202"/>
                  </a:cubicBezTo>
                  <a:cubicBezTo>
                    <a:pt x="184" y="172"/>
                    <a:pt x="184" y="172"/>
                    <a:pt x="184" y="172"/>
                  </a:cubicBezTo>
                  <a:cubicBezTo>
                    <a:pt x="189" y="166"/>
                    <a:pt x="193" y="160"/>
                    <a:pt x="196" y="153"/>
                  </a:cubicBezTo>
                  <a:cubicBezTo>
                    <a:pt x="227" y="149"/>
                    <a:pt x="227" y="149"/>
                    <a:pt x="227" y="149"/>
                  </a:cubicBezTo>
                  <a:cubicBezTo>
                    <a:pt x="232" y="122"/>
                    <a:pt x="232" y="122"/>
                    <a:pt x="232" y="122"/>
                  </a:cubicBezTo>
                  <a:cubicBezTo>
                    <a:pt x="204" y="107"/>
                    <a:pt x="204" y="107"/>
                    <a:pt x="204" y="107"/>
                  </a:cubicBezTo>
                  <a:cubicBezTo>
                    <a:pt x="203" y="100"/>
                    <a:pt x="202" y="93"/>
                    <a:pt x="199" y="86"/>
                  </a:cubicBezTo>
                  <a:cubicBezTo>
                    <a:pt x="218" y="61"/>
                    <a:pt x="218" y="61"/>
                    <a:pt x="218" y="61"/>
                  </a:cubicBezTo>
                  <a:cubicBezTo>
                    <a:pt x="203" y="38"/>
                    <a:pt x="203" y="38"/>
                    <a:pt x="203" y="38"/>
                  </a:cubicBezTo>
                  <a:cubicBezTo>
                    <a:pt x="173" y="48"/>
                    <a:pt x="173" y="48"/>
                    <a:pt x="173" y="48"/>
                  </a:cubicBezTo>
                  <a:cubicBezTo>
                    <a:pt x="167" y="43"/>
                    <a:pt x="161" y="39"/>
                    <a:pt x="154" y="36"/>
                  </a:cubicBezTo>
                  <a:cubicBezTo>
                    <a:pt x="150" y="4"/>
                    <a:pt x="150" y="4"/>
                    <a:pt x="150" y="4"/>
                  </a:cubicBezTo>
                  <a:cubicBezTo>
                    <a:pt x="123" y="0"/>
                    <a:pt x="123" y="0"/>
                    <a:pt x="123" y="0"/>
                  </a:cubicBezTo>
                  <a:cubicBezTo>
                    <a:pt x="108" y="27"/>
                    <a:pt x="108" y="27"/>
                    <a:pt x="108" y="27"/>
                  </a:cubicBezTo>
                  <a:cubicBezTo>
                    <a:pt x="100" y="28"/>
                    <a:pt x="93" y="30"/>
                    <a:pt x="86" y="32"/>
                  </a:cubicBezTo>
                  <a:cubicBezTo>
                    <a:pt x="61" y="13"/>
                    <a:pt x="61" y="13"/>
                    <a:pt x="61" y="13"/>
                  </a:cubicBezTo>
                  <a:cubicBezTo>
                    <a:pt x="38" y="29"/>
                    <a:pt x="38" y="29"/>
                    <a:pt x="38" y="29"/>
                  </a:cubicBezTo>
                  <a:cubicBezTo>
                    <a:pt x="48" y="59"/>
                    <a:pt x="48" y="59"/>
                    <a:pt x="48" y="59"/>
                  </a:cubicBezTo>
                  <a:cubicBezTo>
                    <a:pt x="43" y="65"/>
                    <a:pt x="39" y="71"/>
                    <a:pt x="35" y="78"/>
                  </a:cubicBezTo>
                  <a:cubicBezTo>
                    <a:pt x="5" y="82"/>
                    <a:pt x="5" y="82"/>
                    <a:pt x="5" y="82"/>
                  </a:cubicBezTo>
                  <a:cubicBezTo>
                    <a:pt x="0" y="109"/>
                    <a:pt x="0" y="109"/>
                    <a:pt x="0" y="109"/>
                  </a:cubicBezTo>
                  <a:cubicBezTo>
                    <a:pt x="27" y="124"/>
                    <a:pt x="27" y="124"/>
                    <a:pt x="27" y="124"/>
                  </a:cubicBezTo>
                  <a:cubicBezTo>
                    <a:pt x="28" y="131"/>
                    <a:pt x="30" y="138"/>
                    <a:pt x="32" y="145"/>
                  </a:cubicBezTo>
                  <a:cubicBezTo>
                    <a:pt x="13" y="170"/>
                    <a:pt x="13" y="170"/>
                    <a:pt x="13" y="170"/>
                  </a:cubicBezTo>
                  <a:cubicBezTo>
                    <a:pt x="29" y="192"/>
                    <a:pt x="29" y="192"/>
                    <a:pt x="29" y="192"/>
                  </a:cubicBezTo>
                  <a:cubicBezTo>
                    <a:pt x="58" y="183"/>
                    <a:pt x="58" y="183"/>
                    <a:pt x="58" y="183"/>
                  </a:cubicBezTo>
                  <a:cubicBezTo>
                    <a:pt x="64" y="188"/>
                    <a:pt x="71" y="192"/>
                    <a:pt x="78" y="196"/>
                  </a:cubicBezTo>
                  <a:close/>
                  <a:moveTo>
                    <a:pt x="84" y="146"/>
                  </a:moveTo>
                  <a:cubicBezTo>
                    <a:pt x="76" y="137"/>
                    <a:pt x="72" y="126"/>
                    <a:pt x="72" y="115"/>
                  </a:cubicBezTo>
                  <a:cubicBezTo>
                    <a:pt x="72" y="111"/>
                    <a:pt x="73" y="107"/>
                    <a:pt x="74" y="104"/>
                  </a:cubicBezTo>
                  <a:cubicBezTo>
                    <a:pt x="79" y="85"/>
                    <a:pt x="97" y="71"/>
                    <a:pt x="117" y="72"/>
                  </a:cubicBezTo>
                  <a:cubicBezTo>
                    <a:pt x="141" y="72"/>
                    <a:pt x="160" y="92"/>
                    <a:pt x="160" y="116"/>
                  </a:cubicBezTo>
                  <a:cubicBezTo>
                    <a:pt x="160" y="120"/>
                    <a:pt x="159" y="123"/>
                    <a:pt x="159" y="127"/>
                  </a:cubicBezTo>
                  <a:cubicBezTo>
                    <a:pt x="159" y="127"/>
                    <a:pt x="159" y="127"/>
                    <a:pt x="159" y="127"/>
                  </a:cubicBezTo>
                  <a:cubicBezTo>
                    <a:pt x="151" y="146"/>
                    <a:pt x="135" y="159"/>
                    <a:pt x="115" y="159"/>
                  </a:cubicBezTo>
                  <a:cubicBezTo>
                    <a:pt x="104" y="159"/>
                    <a:pt x="92" y="154"/>
                    <a:pt x="84" y="1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49" name="Freeform 13">
              <a:extLst>
                <a:ext uri="{FF2B5EF4-FFF2-40B4-BE49-F238E27FC236}">
                  <a16:creationId xmlns:a16="http://schemas.microsoft.com/office/drawing/2014/main" id="{35E7E9F6-6639-40E4-9CCF-A4212CB78F90}"/>
                </a:ext>
              </a:extLst>
            </p:cNvPr>
            <p:cNvSpPr>
              <a:spLocks/>
            </p:cNvSpPr>
            <p:nvPr/>
          </p:nvSpPr>
          <p:spPr bwMode="auto">
            <a:xfrm>
              <a:off x="4127500" y="2222500"/>
              <a:ext cx="131763" cy="131762"/>
            </a:xfrm>
            <a:custGeom>
              <a:avLst/>
              <a:gdLst>
                <a:gd name="T0" fmla="*/ 0 w 59"/>
                <a:gd name="T1" fmla="*/ 29 h 59"/>
                <a:gd name="T2" fmla="*/ 1 w 59"/>
                <a:gd name="T3" fmla="*/ 22 h 59"/>
                <a:gd name="T4" fmla="*/ 30 w 59"/>
                <a:gd name="T5" fmla="*/ 0 h 59"/>
                <a:gd name="T6" fmla="*/ 59 w 59"/>
                <a:gd name="T7" fmla="*/ 30 h 59"/>
                <a:gd name="T8" fmla="*/ 57 w 59"/>
                <a:gd name="T9" fmla="*/ 37 h 59"/>
                <a:gd name="T10" fmla="*/ 57 w 59"/>
                <a:gd name="T11" fmla="*/ 37 h 59"/>
                <a:gd name="T12" fmla="*/ 28 w 59"/>
                <a:gd name="T13" fmla="*/ 59 h 59"/>
                <a:gd name="T14" fmla="*/ 8 w 59"/>
                <a:gd name="T15" fmla="*/ 50 h 59"/>
                <a:gd name="T16" fmla="*/ 0 w 59"/>
                <a:gd name="T17" fmla="*/ 2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59">
                  <a:moveTo>
                    <a:pt x="0" y="29"/>
                  </a:moveTo>
                  <a:cubicBezTo>
                    <a:pt x="0" y="26"/>
                    <a:pt x="0" y="24"/>
                    <a:pt x="1" y="22"/>
                  </a:cubicBezTo>
                  <a:cubicBezTo>
                    <a:pt x="5" y="8"/>
                    <a:pt x="17" y="0"/>
                    <a:pt x="30" y="0"/>
                  </a:cubicBezTo>
                  <a:cubicBezTo>
                    <a:pt x="47" y="0"/>
                    <a:pt x="59" y="14"/>
                    <a:pt x="59" y="30"/>
                  </a:cubicBezTo>
                  <a:cubicBezTo>
                    <a:pt x="59" y="32"/>
                    <a:pt x="58" y="35"/>
                    <a:pt x="57" y="37"/>
                  </a:cubicBezTo>
                  <a:cubicBezTo>
                    <a:pt x="57" y="37"/>
                    <a:pt x="57" y="37"/>
                    <a:pt x="57" y="37"/>
                  </a:cubicBezTo>
                  <a:cubicBezTo>
                    <a:pt x="54" y="50"/>
                    <a:pt x="42" y="59"/>
                    <a:pt x="28" y="59"/>
                  </a:cubicBezTo>
                  <a:cubicBezTo>
                    <a:pt x="21" y="59"/>
                    <a:pt x="13" y="56"/>
                    <a:pt x="8" y="50"/>
                  </a:cubicBezTo>
                  <a:cubicBezTo>
                    <a:pt x="2" y="44"/>
                    <a:pt x="0" y="37"/>
                    <a:pt x="0"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50" name="Group 49">
            <a:extLst>
              <a:ext uri="{FF2B5EF4-FFF2-40B4-BE49-F238E27FC236}">
                <a16:creationId xmlns:a16="http://schemas.microsoft.com/office/drawing/2014/main" id="{F894D83D-98D3-40E5-AAD3-1B47C36647DA}"/>
              </a:ext>
              <a:ext uri="{C183D7F6-B498-43B3-948B-1728B52AA6E4}">
                <adec:decorative xmlns:adec="http://schemas.microsoft.com/office/drawing/2017/decorative" val="1"/>
              </a:ext>
            </a:extLst>
          </p:cNvPr>
          <p:cNvGrpSpPr/>
          <p:nvPr/>
        </p:nvGrpSpPr>
        <p:grpSpPr>
          <a:xfrm>
            <a:off x="4143654" y="1964351"/>
            <a:ext cx="540417" cy="540417"/>
            <a:chOff x="4949825" y="2128838"/>
            <a:chExt cx="568325" cy="568325"/>
          </a:xfrm>
          <a:solidFill>
            <a:srgbClr val="DADFE1"/>
          </a:solidFill>
          <a:effectLst/>
        </p:grpSpPr>
        <p:sp>
          <p:nvSpPr>
            <p:cNvPr id="51" name="Freeform 14">
              <a:extLst>
                <a:ext uri="{FF2B5EF4-FFF2-40B4-BE49-F238E27FC236}">
                  <a16:creationId xmlns:a16="http://schemas.microsoft.com/office/drawing/2014/main" id="{3A8A62DB-E767-4099-A04F-9443E24EC994}"/>
                </a:ext>
              </a:extLst>
            </p:cNvPr>
            <p:cNvSpPr>
              <a:spLocks noEditPoints="1"/>
            </p:cNvSpPr>
            <p:nvPr/>
          </p:nvSpPr>
          <p:spPr bwMode="auto">
            <a:xfrm>
              <a:off x="4949825" y="2128838"/>
              <a:ext cx="568325" cy="568325"/>
            </a:xfrm>
            <a:custGeom>
              <a:avLst/>
              <a:gdLst>
                <a:gd name="T0" fmla="*/ 85 w 254"/>
                <a:gd name="T1" fmla="*/ 214 h 254"/>
                <a:gd name="T2" fmla="*/ 90 w 254"/>
                <a:gd name="T3" fmla="*/ 248 h 254"/>
                <a:gd name="T4" fmla="*/ 120 w 254"/>
                <a:gd name="T5" fmla="*/ 254 h 254"/>
                <a:gd name="T6" fmla="*/ 135 w 254"/>
                <a:gd name="T7" fmla="*/ 223 h 254"/>
                <a:gd name="T8" fmla="*/ 160 w 254"/>
                <a:gd name="T9" fmla="*/ 218 h 254"/>
                <a:gd name="T10" fmla="*/ 187 w 254"/>
                <a:gd name="T11" fmla="*/ 239 h 254"/>
                <a:gd name="T12" fmla="*/ 212 w 254"/>
                <a:gd name="T13" fmla="*/ 221 h 254"/>
                <a:gd name="T14" fmla="*/ 202 w 254"/>
                <a:gd name="T15" fmla="*/ 188 h 254"/>
                <a:gd name="T16" fmla="*/ 215 w 254"/>
                <a:gd name="T17" fmla="*/ 168 h 254"/>
                <a:gd name="T18" fmla="*/ 249 w 254"/>
                <a:gd name="T19" fmla="*/ 163 h 254"/>
                <a:gd name="T20" fmla="*/ 254 w 254"/>
                <a:gd name="T21" fmla="*/ 134 h 254"/>
                <a:gd name="T22" fmla="*/ 224 w 254"/>
                <a:gd name="T23" fmla="*/ 118 h 254"/>
                <a:gd name="T24" fmla="*/ 218 w 254"/>
                <a:gd name="T25" fmla="*/ 94 h 254"/>
                <a:gd name="T26" fmla="*/ 239 w 254"/>
                <a:gd name="T27" fmla="*/ 67 h 254"/>
                <a:gd name="T28" fmla="*/ 222 w 254"/>
                <a:gd name="T29" fmla="*/ 42 h 254"/>
                <a:gd name="T30" fmla="*/ 189 w 254"/>
                <a:gd name="T31" fmla="*/ 52 h 254"/>
                <a:gd name="T32" fmla="*/ 169 w 254"/>
                <a:gd name="T33" fmla="*/ 39 h 254"/>
                <a:gd name="T34" fmla="*/ 164 w 254"/>
                <a:gd name="T35" fmla="*/ 5 h 254"/>
                <a:gd name="T36" fmla="*/ 134 w 254"/>
                <a:gd name="T37" fmla="*/ 0 h 254"/>
                <a:gd name="T38" fmla="*/ 119 w 254"/>
                <a:gd name="T39" fmla="*/ 30 h 254"/>
                <a:gd name="T40" fmla="*/ 94 w 254"/>
                <a:gd name="T41" fmla="*/ 35 h 254"/>
                <a:gd name="T42" fmla="*/ 67 w 254"/>
                <a:gd name="T43" fmla="*/ 15 h 254"/>
                <a:gd name="T44" fmla="*/ 42 w 254"/>
                <a:gd name="T45" fmla="*/ 32 h 254"/>
                <a:gd name="T46" fmla="*/ 52 w 254"/>
                <a:gd name="T47" fmla="*/ 65 h 254"/>
                <a:gd name="T48" fmla="*/ 39 w 254"/>
                <a:gd name="T49" fmla="*/ 86 h 254"/>
                <a:gd name="T50" fmla="*/ 6 w 254"/>
                <a:gd name="T51" fmla="*/ 90 h 254"/>
                <a:gd name="T52" fmla="*/ 0 w 254"/>
                <a:gd name="T53" fmla="*/ 120 h 254"/>
                <a:gd name="T54" fmla="*/ 30 w 254"/>
                <a:gd name="T55" fmla="*/ 136 h 254"/>
                <a:gd name="T56" fmla="*/ 35 w 254"/>
                <a:gd name="T57" fmla="*/ 159 h 254"/>
                <a:gd name="T58" fmla="*/ 15 w 254"/>
                <a:gd name="T59" fmla="*/ 186 h 254"/>
                <a:gd name="T60" fmla="*/ 32 w 254"/>
                <a:gd name="T61" fmla="*/ 211 h 254"/>
                <a:gd name="T62" fmla="*/ 64 w 254"/>
                <a:gd name="T63" fmla="*/ 201 h 254"/>
                <a:gd name="T64" fmla="*/ 85 w 254"/>
                <a:gd name="T65" fmla="*/ 214 h 254"/>
                <a:gd name="T66" fmla="*/ 93 w 254"/>
                <a:gd name="T67" fmla="*/ 160 h 254"/>
                <a:gd name="T68" fmla="*/ 79 w 254"/>
                <a:gd name="T69" fmla="*/ 126 h 254"/>
                <a:gd name="T70" fmla="*/ 81 w 254"/>
                <a:gd name="T71" fmla="*/ 114 h 254"/>
                <a:gd name="T72" fmla="*/ 128 w 254"/>
                <a:gd name="T73" fmla="*/ 79 h 254"/>
                <a:gd name="T74" fmla="*/ 175 w 254"/>
                <a:gd name="T75" fmla="*/ 128 h 254"/>
                <a:gd name="T76" fmla="*/ 173 w 254"/>
                <a:gd name="T77" fmla="*/ 139 h 254"/>
                <a:gd name="T78" fmla="*/ 173 w 254"/>
                <a:gd name="T79" fmla="*/ 139 h 254"/>
                <a:gd name="T80" fmla="*/ 126 w 254"/>
                <a:gd name="T81" fmla="*/ 174 h 254"/>
                <a:gd name="T82" fmla="*/ 93 w 254"/>
                <a:gd name="T83" fmla="*/ 16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4">
                  <a:moveTo>
                    <a:pt x="85" y="214"/>
                  </a:moveTo>
                  <a:cubicBezTo>
                    <a:pt x="90" y="248"/>
                    <a:pt x="90" y="248"/>
                    <a:pt x="90" y="248"/>
                  </a:cubicBezTo>
                  <a:cubicBezTo>
                    <a:pt x="120" y="254"/>
                    <a:pt x="120" y="254"/>
                    <a:pt x="120" y="254"/>
                  </a:cubicBezTo>
                  <a:cubicBezTo>
                    <a:pt x="135" y="223"/>
                    <a:pt x="135" y="223"/>
                    <a:pt x="135" y="223"/>
                  </a:cubicBezTo>
                  <a:cubicBezTo>
                    <a:pt x="144" y="223"/>
                    <a:pt x="152" y="221"/>
                    <a:pt x="160" y="218"/>
                  </a:cubicBezTo>
                  <a:cubicBezTo>
                    <a:pt x="187" y="239"/>
                    <a:pt x="187" y="239"/>
                    <a:pt x="187" y="239"/>
                  </a:cubicBezTo>
                  <a:cubicBezTo>
                    <a:pt x="212" y="221"/>
                    <a:pt x="212" y="221"/>
                    <a:pt x="212" y="221"/>
                  </a:cubicBezTo>
                  <a:cubicBezTo>
                    <a:pt x="202" y="188"/>
                    <a:pt x="202" y="188"/>
                    <a:pt x="202" y="188"/>
                  </a:cubicBezTo>
                  <a:cubicBezTo>
                    <a:pt x="207" y="182"/>
                    <a:pt x="211" y="175"/>
                    <a:pt x="215" y="168"/>
                  </a:cubicBezTo>
                  <a:cubicBezTo>
                    <a:pt x="249" y="163"/>
                    <a:pt x="249" y="163"/>
                    <a:pt x="249" y="163"/>
                  </a:cubicBezTo>
                  <a:cubicBezTo>
                    <a:pt x="254" y="134"/>
                    <a:pt x="254" y="134"/>
                    <a:pt x="254" y="134"/>
                  </a:cubicBezTo>
                  <a:cubicBezTo>
                    <a:pt x="224" y="118"/>
                    <a:pt x="224" y="118"/>
                    <a:pt x="224" y="118"/>
                  </a:cubicBezTo>
                  <a:cubicBezTo>
                    <a:pt x="223" y="109"/>
                    <a:pt x="221" y="102"/>
                    <a:pt x="218" y="94"/>
                  </a:cubicBezTo>
                  <a:cubicBezTo>
                    <a:pt x="239" y="67"/>
                    <a:pt x="239" y="67"/>
                    <a:pt x="239" y="67"/>
                  </a:cubicBezTo>
                  <a:cubicBezTo>
                    <a:pt x="222" y="42"/>
                    <a:pt x="222" y="42"/>
                    <a:pt x="222" y="42"/>
                  </a:cubicBezTo>
                  <a:cubicBezTo>
                    <a:pt x="189" y="52"/>
                    <a:pt x="189" y="52"/>
                    <a:pt x="189" y="52"/>
                  </a:cubicBezTo>
                  <a:cubicBezTo>
                    <a:pt x="183" y="47"/>
                    <a:pt x="176" y="43"/>
                    <a:pt x="169" y="39"/>
                  </a:cubicBezTo>
                  <a:cubicBezTo>
                    <a:pt x="164" y="5"/>
                    <a:pt x="164" y="5"/>
                    <a:pt x="164" y="5"/>
                  </a:cubicBezTo>
                  <a:cubicBezTo>
                    <a:pt x="134" y="0"/>
                    <a:pt x="134" y="0"/>
                    <a:pt x="134" y="0"/>
                  </a:cubicBezTo>
                  <a:cubicBezTo>
                    <a:pt x="119" y="30"/>
                    <a:pt x="119" y="30"/>
                    <a:pt x="119" y="30"/>
                  </a:cubicBezTo>
                  <a:cubicBezTo>
                    <a:pt x="110" y="31"/>
                    <a:pt x="102" y="33"/>
                    <a:pt x="94" y="35"/>
                  </a:cubicBezTo>
                  <a:cubicBezTo>
                    <a:pt x="67" y="15"/>
                    <a:pt x="67" y="15"/>
                    <a:pt x="67" y="15"/>
                  </a:cubicBezTo>
                  <a:cubicBezTo>
                    <a:pt x="42" y="32"/>
                    <a:pt x="42" y="32"/>
                    <a:pt x="42" y="32"/>
                  </a:cubicBezTo>
                  <a:cubicBezTo>
                    <a:pt x="52" y="65"/>
                    <a:pt x="52" y="65"/>
                    <a:pt x="52" y="65"/>
                  </a:cubicBezTo>
                  <a:cubicBezTo>
                    <a:pt x="47" y="71"/>
                    <a:pt x="43" y="78"/>
                    <a:pt x="39" y="86"/>
                  </a:cubicBezTo>
                  <a:cubicBezTo>
                    <a:pt x="6" y="90"/>
                    <a:pt x="6" y="90"/>
                    <a:pt x="6" y="90"/>
                  </a:cubicBezTo>
                  <a:cubicBezTo>
                    <a:pt x="0" y="120"/>
                    <a:pt x="0" y="120"/>
                    <a:pt x="0" y="120"/>
                  </a:cubicBezTo>
                  <a:cubicBezTo>
                    <a:pt x="30" y="136"/>
                    <a:pt x="30" y="136"/>
                    <a:pt x="30" y="136"/>
                  </a:cubicBezTo>
                  <a:cubicBezTo>
                    <a:pt x="31" y="144"/>
                    <a:pt x="33" y="152"/>
                    <a:pt x="35" y="159"/>
                  </a:cubicBezTo>
                  <a:cubicBezTo>
                    <a:pt x="15" y="186"/>
                    <a:pt x="15" y="186"/>
                    <a:pt x="15" y="186"/>
                  </a:cubicBezTo>
                  <a:cubicBezTo>
                    <a:pt x="32" y="211"/>
                    <a:pt x="32" y="211"/>
                    <a:pt x="32" y="211"/>
                  </a:cubicBezTo>
                  <a:cubicBezTo>
                    <a:pt x="64" y="201"/>
                    <a:pt x="64" y="201"/>
                    <a:pt x="64" y="201"/>
                  </a:cubicBezTo>
                  <a:cubicBezTo>
                    <a:pt x="71" y="206"/>
                    <a:pt x="78" y="211"/>
                    <a:pt x="85" y="214"/>
                  </a:cubicBezTo>
                  <a:close/>
                  <a:moveTo>
                    <a:pt x="93" y="160"/>
                  </a:moveTo>
                  <a:cubicBezTo>
                    <a:pt x="84" y="150"/>
                    <a:pt x="79" y="138"/>
                    <a:pt x="79" y="126"/>
                  </a:cubicBezTo>
                  <a:cubicBezTo>
                    <a:pt x="79" y="122"/>
                    <a:pt x="80" y="118"/>
                    <a:pt x="81" y="114"/>
                  </a:cubicBezTo>
                  <a:cubicBezTo>
                    <a:pt x="87" y="93"/>
                    <a:pt x="106" y="78"/>
                    <a:pt x="128" y="79"/>
                  </a:cubicBezTo>
                  <a:cubicBezTo>
                    <a:pt x="154" y="79"/>
                    <a:pt x="175" y="101"/>
                    <a:pt x="175" y="128"/>
                  </a:cubicBezTo>
                  <a:cubicBezTo>
                    <a:pt x="175" y="132"/>
                    <a:pt x="173" y="135"/>
                    <a:pt x="173" y="139"/>
                  </a:cubicBezTo>
                  <a:cubicBezTo>
                    <a:pt x="173" y="139"/>
                    <a:pt x="173" y="139"/>
                    <a:pt x="173" y="139"/>
                  </a:cubicBezTo>
                  <a:cubicBezTo>
                    <a:pt x="166" y="160"/>
                    <a:pt x="148" y="175"/>
                    <a:pt x="126" y="174"/>
                  </a:cubicBezTo>
                  <a:cubicBezTo>
                    <a:pt x="113" y="174"/>
                    <a:pt x="101" y="169"/>
                    <a:pt x="93"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2" name="Freeform 15">
              <a:extLst>
                <a:ext uri="{FF2B5EF4-FFF2-40B4-BE49-F238E27FC236}">
                  <a16:creationId xmlns:a16="http://schemas.microsoft.com/office/drawing/2014/main" id="{D7263296-45A0-4B10-904D-0CA951BB421D}"/>
                </a:ext>
              </a:extLst>
            </p:cNvPr>
            <p:cNvSpPr>
              <a:spLocks/>
            </p:cNvSpPr>
            <p:nvPr/>
          </p:nvSpPr>
          <p:spPr bwMode="auto">
            <a:xfrm>
              <a:off x="5159375" y="2338388"/>
              <a:ext cx="146050" cy="146050"/>
            </a:xfrm>
            <a:custGeom>
              <a:avLst/>
              <a:gdLst>
                <a:gd name="T0" fmla="*/ 0 w 65"/>
                <a:gd name="T1" fmla="*/ 32 h 65"/>
                <a:gd name="T2" fmla="*/ 2 w 65"/>
                <a:gd name="T3" fmla="*/ 24 h 65"/>
                <a:gd name="T4" fmla="*/ 34 w 65"/>
                <a:gd name="T5" fmla="*/ 0 h 65"/>
                <a:gd name="T6" fmla="*/ 65 w 65"/>
                <a:gd name="T7" fmla="*/ 33 h 65"/>
                <a:gd name="T8" fmla="*/ 63 w 65"/>
                <a:gd name="T9" fmla="*/ 41 h 65"/>
                <a:gd name="T10" fmla="*/ 63 w 65"/>
                <a:gd name="T11" fmla="*/ 41 h 65"/>
                <a:gd name="T12" fmla="*/ 32 w 65"/>
                <a:gd name="T13" fmla="*/ 65 h 65"/>
                <a:gd name="T14" fmla="*/ 9 w 65"/>
                <a:gd name="T15" fmla="*/ 55 h 65"/>
                <a:gd name="T16" fmla="*/ 0 w 65"/>
                <a:gd name="T17" fmla="*/ 3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65">
                  <a:moveTo>
                    <a:pt x="0" y="32"/>
                  </a:moveTo>
                  <a:cubicBezTo>
                    <a:pt x="0" y="29"/>
                    <a:pt x="1" y="27"/>
                    <a:pt x="2" y="24"/>
                  </a:cubicBezTo>
                  <a:cubicBezTo>
                    <a:pt x="5" y="10"/>
                    <a:pt x="19" y="0"/>
                    <a:pt x="34" y="0"/>
                  </a:cubicBezTo>
                  <a:cubicBezTo>
                    <a:pt x="52" y="1"/>
                    <a:pt x="65" y="15"/>
                    <a:pt x="65" y="33"/>
                  </a:cubicBezTo>
                  <a:cubicBezTo>
                    <a:pt x="65" y="36"/>
                    <a:pt x="64" y="38"/>
                    <a:pt x="63" y="41"/>
                  </a:cubicBezTo>
                  <a:cubicBezTo>
                    <a:pt x="63" y="41"/>
                    <a:pt x="63" y="41"/>
                    <a:pt x="63" y="41"/>
                  </a:cubicBezTo>
                  <a:cubicBezTo>
                    <a:pt x="59" y="55"/>
                    <a:pt x="47" y="65"/>
                    <a:pt x="32" y="65"/>
                  </a:cubicBezTo>
                  <a:cubicBezTo>
                    <a:pt x="23" y="65"/>
                    <a:pt x="15" y="61"/>
                    <a:pt x="9" y="55"/>
                  </a:cubicBezTo>
                  <a:cubicBezTo>
                    <a:pt x="3" y="49"/>
                    <a:pt x="0" y="41"/>
                    <a:pt x="0"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53" name="Group 52">
            <a:extLst>
              <a:ext uri="{FF2B5EF4-FFF2-40B4-BE49-F238E27FC236}">
                <a16:creationId xmlns:a16="http://schemas.microsoft.com/office/drawing/2014/main" id="{B915D27C-98EB-4887-9F50-FCC0C05D9A70}"/>
              </a:ext>
              <a:ext uri="{C183D7F6-B498-43B3-948B-1728B52AA6E4}">
                <adec:decorative xmlns:adec="http://schemas.microsoft.com/office/drawing/2017/decorative" val="1"/>
              </a:ext>
            </a:extLst>
          </p:cNvPr>
          <p:cNvGrpSpPr/>
          <p:nvPr/>
        </p:nvGrpSpPr>
        <p:grpSpPr>
          <a:xfrm>
            <a:off x="1895942" y="4944193"/>
            <a:ext cx="541927" cy="543437"/>
            <a:chOff x="2586038" y="5262563"/>
            <a:chExt cx="569913" cy="571500"/>
          </a:xfrm>
          <a:solidFill>
            <a:srgbClr val="DADFE1"/>
          </a:solidFill>
          <a:effectLst/>
        </p:grpSpPr>
        <p:sp>
          <p:nvSpPr>
            <p:cNvPr id="54" name="Freeform 16">
              <a:extLst>
                <a:ext uri="{FF2B5EF4-FFF2-40B4-BE49-F238E27FC236}">
                  <a16:creationId xmlns:a16="http://schemas.microsoft.com/office/drawing/2014/main" id="{32D4E411-5770-418B-B360-F6EAAA9CC8B2}"/>
                </a:ext>
              </a:extLst>
            </p:cNvPr>
            <p:cNvSpPr>
              <a:spLocks noEditPoints="1"/>
            </p:cNvSpPr>
            <p:nvPr/>
          </p:nvSpPr>
          <p:spPr bwMode="auto">
            <a:xfrm>
              <a:off x="2586038" y="5262563"/>
              <a:ext cx="569913" cy="571500"/>
            </a:xfrm>
            <a:custGeom>
              <a:avLst/>
              <a:gdLst>
                <a:gd name="T0" fmla="*/ 20 w 255"/>
                <a:gd name="T1" fmla="*/ 59 h 255"/>
                <a:gd name="T2" fmla="*/ 39 w 255"/>
                <a:gd name="T3" fmla="*/ 87 h 255"/>
                <a:gd name="T4" fmla="*/ 31 w 255"/>
                <a:gd name="T5" fmla="*/ 111 h 255"/>
                <a:gd name="T6" fmla="*/ 0 w 255"/>
                <a:gd name="T7" fmla="*/ 124 h 255"/>
                <a:gd name="T8" fmla="*/ 3 w 255"/>
                <a:gd name="T9" fmla="*/ 155 h 255"/>
                <a:gd name="T10" fmla="*/ 36 w 255"/>
                <a:gd name="T11" fmla="*/ 162 h 255"/>
                <a:gd name="T12" fmla="*/ 48 w 255"/>
                <a:gd name="T13" fmla="*/ 183 h 255"/>
                <a:gd name="T14" fmla="*/ 35 w 255"/>
                <a:gd name="T15" fmla="*/ 215 h 255"/>
                <a:gd name="T16" fmla="*/ 58 w 255"/>
                <a:gd name="T17" fmla="*/ 234 h 255"/>
                <a:gd name="T18" fmla="*/ 86 w 255"/>
                <a:gd name="T19" fmla="*/ 216 h 255"/>
                <a:gd name="T20" fmla="*/ 110 w 255"/>
                <a:gd name="T21" fmla="*/ 223 h 255"/>
                <a:gd name="T22" fmla="*/ 123 w 255"/>
                <a:gd name="T23" fmla="*/ 255 h 255"/>
                <a:gd name="T24" fmla="*/ 154 w 255"/>
                <a:gd name="T25" fmla="*/ 252 h 255"/>
                <a:gd name="T26" fmla="*/ 161 w 255"/>
                <a:gd name="T27" fmla="*/ 219 h 255"/>
                <a:gd name="T28" fmla="*/ 183 w 255"/>
                <a:gd name="T29" fmla="*/ 207 h 255"/>
                <a:gd name="T30" fmla="*/ 215 w 255"/>
                <a:gd name="T31" fmla="*/ 220 h 255"/>
                <a:gd name="T32" fmla="*/ 234 w 255"/>
                <a:gd name="T33" fmla="*/ 196 h 255"/>
                <a:gd name="T34" fmla="*/ 216 w 255"/>
                <a:gd name="T35" fmla="*/ 167 h 255"/>
                <a:gd name="T36" fmla="*/ 223 w 255"/>
                <a:gd name="T37" fmla="*/ 144 h 255"/>
                <a:gd name="T38" fmla="*/ 255 w 255"/>
                <a:gd name="T39" fmla="*/ 131 h 255"/>
                <a:gd name="T40" fmla="*/ 252 w 255"/>
                <a:gd name="T41" fmla="*/ 101 h 255"/>
                <a:gd name="T42" fmla="*/ 218 w 255"/>
                <a:gd name="T43" fmla="*/ 93 h 255"/>
                <a:gd name="T44" fmla="*/ 207 w 255"/>
                <a:gd name="T45" fmla="*/ 72 h 255"/>
                <a:gd name="T46" fmla="*/ 220 w 255"/>
                <a:gd name="T47" fmla="*/ 40 h 255"/>
                <a:gd name="T48" fmla="*/ 197 w 255"/>
                <a:gd name="T49" fmla="*/ 21 h 255"/>
                <a:gd name="T50" fmla="*/ 168 w 255"/>
                <a:gd name="T51" fmla="*/ 39 h 255"/>
                <a:gd name="T52" fmla="*/ 144 w 255"/>
                <a:gd name="T53" fmla="*/ 32 h 255"/>
                <a:gd name="T54" fmla="*/ 131 w 255"/>
                <a:gd name="T55" fmla="*/ 0 h 255"/>
                <a:gd name="T56" fmla="*/ 101 w 255"/>
                <a:gd name="T57" fmla="*/ 3 h 255"/>
                <a:gd name="T58" fmla="*/ 94 w 255"/>
                <a:gd name="T59" fmla="*/ 37 h 255"/>
                <a:gd name="T60" fmla="*/ 71 w 255"/>
                <a:gd name="T61" fmla="*/ 48 h 255"/>
                <a:gd name="T62" fmla="*/ 40 w 255"/>
                <a:gd name="T63" fmla="*/ 35 h 255"/>
                <a:gd name="T64" fmla="*/ 20 w 255"/>
                <a:gd name="T65" fmla="*/ 59 h 255"/>
                <a:gd name="T66" fmla="*/ 174 w 255"/>
                <a:gd name="T67" fmla="*/ 116 h 255"/>
                <a:gd name="T68" fmla="*/ 175 w 255"/>
                <a:gd name="T69" fmla="*/ 128 h 255"/>
                <a:gd name="T70" fmla="*/ 139 w 255"/>
                <a:gd name="T71" fmla="*/ 174 h 255"/>
                <a:gd name="T72" fmla="*/ 103 w 255"/>
                <a:gd name="T73" fmla="*/ 169 h 255"/>
                <a:gd name="T74" fmla="*/ 81 w 255"/>
                <a:gd name="T75" fmla="*/ 139 h 255"/>
                <a:gd name="T76" fmla="*/ 79 w 255"/>
                <a:gd name="T77" fmla="*/ 128 h 255"/>
                <a:gd name="T78" fmla="*/ 116 w 255"/>
                <a:gd name="T79" fmla="*/ 81 h 255"/>
                <a:gd name="T80" fmla="*/ 174 w 255"/>
                <a:gd name="T81" fmla="*/ 116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5" h="255">
                  <a:moveTo>
                    <a:pt x="20" y="59"/>
                  </a:moveTo>
                  <a:cubicBezTo>
                    <a:pt x="39" y="87"/>
                    <a:pt x="39" y="87"/>
                    <a:pt x="39" y="87"/>
                  </a:cubicBezTo>
                  <a:cubicBezTo>
                    <a:pt x="35" y="95"/>
                    <a:pt x="33" y="103"/>
                    <a:pt x="31" y="111"/>
                  </a:cubicBezTo>
                  <a:cubicBezTo>
                    <a:pt x="0" y="124"/>
                    <a:pt x="0" y="124"/>
                    <a:pt x="0" y="124"/>
                  </a:cubicBezTo>
                  <a:cubicBezTo>
                    <a:pt x="3" y="155"/>
                    <a:pt x="3" y="155"/>
                    <a:pt x="3" y="155"/>
                  </a:cubicBezTo>
                  <a:cubicBezTo>
                    <a:pt x="36" y="162"/>
                    <a:pt x="36" y="162"/>
                    <a:pt x="36" y="162"/>
                  </a:cubicBezTo>
                  <a:cubicBezTo>
                    <a:pt x="39" y="169"/>
                    <a:pt x="43" y="177"/>
                    <a:pt x="48" y="183"/>
                  </a:cubicBezTo>
                  <a:cubicBezTo>
                    <a:pt x="35" y="215"/>
                    <a:pt x="35" y="215"/>
                    <a:pt x="35" y="215"/>
                  </a:cubicBezTo>
                  <a:cubicBezTo>
                    <a:pt x="58" y="234"/>
                    <a:pt x="58" y="234"/>
                    <a:pt x="58" y="234"/>
                  </a:cubicBezTo>
                  <a:cubicBezTo>
                    <a:pt x="86" y="216"/>
                    <a:pt x="86" y="216"/>
                    <a:pt x="86" y="216"/>
                  </a:cubicBezTo>
                  <a:cubicBezTo>
                    <a:pt x="94" y="219"/>
                    <a:pt x="102" y="222"/>
                    <a:pt x="110" y="223"/>
                  </a:cubicBezTo>
                  <a:cubicBezTo>
                    <a:pt x="123" y="255"/>
                    <a:pt x="123" y="255"/>
                    <a:pt x="123" y="255"/>
                  </a:cubicBezTo>
                  <a:cubicBezTo>
                    <a:pt x="154" y="252"/>
                    <a:pt x="154" y="252"/>
                    <a:pt x="154" y="252"/>
                  </a:cubicBezTo>
                  <a:cubicBezTo>
                    <a:pt x="161" y="219"/>
                    <a:pt x="161" y="219"/>
                    <a:pt x="161" y="219"/>
                  </a:cubicBezTo>
                  <a:cubicBezTo>
                    <a:pt x="169" y="216"/>
                    <a:pt x="177" y="212"/>
                    <a:pt x="183" y="207"/>
                  </a:cubicBezTo>
                  <a:cubicBezTo>
                    <a:pt x="215" y="220"/>
                    <a:pt x="215" y="220"/>
                    <a:pt x="215" y="220"/>
                  </a:cubicBezTo>
                  <a:cubicBezTo>
                    <a:pt x="234" y="196"/>
                    <a:pt x="234" y="196"/>
                    <a:pt x="234" y="196"/>
                  </a:cubicBezTo>
                  <a:cubicBezTo>
                    <a:pt x="216" y="167"/>
                    <a:pt x="216" y="167"/>
                    <a:pt x="216" y="167"/>
                  </a:cubicBezTo>
                  <a:cubicBezTo>
                    <a:pt x="219" y="160"/>
                    <a:pt x="221" y="152"/>
                    <a:pt x="223" y="144"/>
                  </a:cubicBezTo>
                  <a:cubicBezTo>
                    <a:pt x="255" y="131"/>
                    <a:pt x="255" y="131"/>
                    <a:pt x="255" y="131"/>
                  </a:cubicBezTo>
                  <a:cubicBezTo>
                    <a:pt x="252" y="101"/>
                    <a:pt x="252" y="101"/>
                    <a:pt x="252" y="101"/>
                  </a:cubicBezTo>
                  <a:cubicBezTo>
                    <a:pt x="218" y="93"/>
                    <a:pt x="218" y="93"/>
                    <a:pt x="218" y="93"/>
                  </a:cubicBezTo>
                  <a:cubicBezTo>
                    <a:pt x="215" y="86"/>
                    <a:pt x="211" y="78"/>
                    <a:pt x="207" y="72"/>
                  </a:cubicBezTo>
                  <a:cubicBezTo>
                    <a:pt x="220" y="40"/>
                    <a:pt x="220" y="40"/>
                    <a:pt x="220" y="40"/>
                  </a:cubicBezTo>
                  <a:cubicBezTo>
                    <a:pt x="197" y="21"/>
                    <a:pt x="197" y="21"/>
                    <a:pt x="197" y="21"/>
                  </a:cubicBezTo>
                  <a:cubicBezTo>
                    <a:pt x="168" y="39"/>
                    <a:pt x="168" y="39"/>
                    <a:pt x="168" y="39"/>
                  </a:cubicBezTo>
                  <a:cubicBezTo>
                    <a:pt x="160" y="36"/>
                    <a:pt x="152" y="33"/>
                    <a:pt x="144" y="32"/>
                  </a:cubicBezTo>
                  <a:cubicBezTo>
                    <a:pt x="131" y="0"/>
                    <a:pt x="131" y="0"/>
                    <a:pt x="131" y="0"/>
                  </a:cubicBezTo>
                  <a:cubicBezTo>
                    <a:pt x="101" y="3"/>
                    <a:pt x="101" y="3"/>
                    <a:pt x="101" y="3"/>
                  </a:cubicBezTo>
                  <a:cubicBezTo>
                    <a:pt x="94" y="37"/>
                    <a:pt x="94" y="37"/>
                    <a:pt x="94" y="37"/>
                  </a:cubicBezTo>
                  <a:cubicBezTo>
                    <a:pt x="85" y="40"/>
                    <a:pt x="78" y="43"/>
                    <a:pt x="71" y="48"/>
                  </a:cubicBezTo>
                  <a:cubicBezTo>
                    <a:pt x="40" y="35"/>
                    <a:pt x="40" y="35"/>
                    <a:pt x="40" y="35"/>
                  </a:cubicBezTo>
                  <a:lnTo>
                    <a:pt x="20" y="59"/>
                  </a:lnTo>
                  <a:close/>
                  <a:moveTo>
                    <a:pt x="174" y="116"/>
                  </a:moveTo>
                  <a:cubicBezTo>
                    <a:pt x="174" y="120"/>
                    <a:pt x="175" y="124"/>
                    <a:pt x="175" y="128"/>
                  </a:cubicBezTo>
                  <a:cubicBezTo>
                    <a:pt x="175" y="150"/>
                    <a:pt x="160" y="169"/>
                    <a:pt x="139" y="174"/>
                  </a:cubicBezTo>
                  <a:cubicBezTo>
                    <a:pt x="126" y="177"/>
                    <a:pt x="114" y="175"/>
                    <a:pt x="103" y="169"/>
                  </a:cubicBezTo>
                  <a:cubicBezTo>
                    <a:pt x="92" y="162"/>
                    <a:pt x="84" y="152"/>
                    <a:pt x="81" y="139"/>
                  </a:cubicBezTo>
                  <a:cubicBezTo>
                    <a:pt x="80" y="135"/>
                    <a:pt x="79" y="131"/>
                    <a:pt x="79" y="128"/>
                  </a:cubicBezTo>
                  <a:cubicBezTo>
                    <a:pt x="79" y="106"/>
                    <a:pt x="94" y="87"/>
                    <a:pt x="116" y="81"/>
                  </a:cubicBezTo>
                  <a:cubicBezTo>
                    <a:pt x="141" y="75"/>
                    <a:pt x="167" y="90"/>
                    <a:pt x="174"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5" name="Freeform 17">
              <a:extLst>
                <a:ext uri="{FF2B5EF4-FFF2-40B4-BE49-F238E27FC236}">
                  <a16:creationId xmlns:a16="http://schemas.microsoft.com/office/drawing/2014/main" id="{B31E7DDA-AEFD-465B-9C39-C63D599FFC60}"/>
                </a:ext>
              </a:extLst>
            </p:cNvPr>
            <p:cNvSpPr>
              <a:spLocks/>
            </p:cNvSpPr>
            <p:nvPr/>
          </p:nvSpPr>
          <p:spPr bwMode="auto">
            <a:xfrm>
              <a:off x="2798763" y="5468938"/>
              <a:ext cx="144463" cy="153987"/>
            </a:xfrm>
            <a:custGeom>
              <a:avLst/>
              <a:gdLst>
                <a:gd name="T0" fmla="*/ 64 w 65"/>
                <a:gd name="T1" fmla="*/ 28 h 69"/>
                <a:gd name="T2" fmla="*/ 65 w 65"/>
                <a:gd name="T3" fmla="*/ 36 h 69"/>
                <a:gd name="T4" fmla="*/ 40 w 65"/>
                <a:gd name="T5" fmla="*/ 67 h 69"/>
                <a:gd name="T6" fmla="*/ 15 w 65"/>
                <a:gd name="T7" fmla="*/ 64 h 69"/>
                <a:gd name="T8" fmla="*/ 1 w 65"/>
                <a:gd name="T9" fmla="*/ 44 h 69"/>
                <a:gd name="T10" fmla="*/ 0 w 65"/>
                <a:gd name="T11" fmla="*/ 36 h 69"/>
                <a:gd name="T12" fmla="*/ 24 w 65"/>
                <a:gd name="T13" fmla="*/ 4 h 69"/>
                <a:gd name="T14" fmla="*/ 64 w 65"/>
                <a:gd name="T15" fmla="*/ 28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69">
                  <a:moveTo>
                    <a:pt x="64" y="28"/>
                  </a:moveTo>
                  <a:cubicBezTo>
                    <a:pt x="64" y="30"/>
                    <a:pt x="65" y="33"/>
                    <a:pt x="65" y="36"/>
                  </a:cubicBezTo>
                  <a:cubicBezTo>
                    <a:pt x="65" y="51"/>
                    <a:pt x="55" y="64"/>
                    <a:pt x="40" y="67"/>
                  </a:cubicBezTo>
                  <a:cubicBezTo>
                    <a:pt x="32" y="69"/>
                    <a:pt x="23" y="68"/>
                    <a:pt x="15" y="64"/>
                  </a:cubicBezTo>
                  <a:cubicBezTo>
                    <a:pt x="8" y="59"/>
                    <a:pt x="3" y="52"/>
                    <a:pt x="1" y="44"/>
                  </a:cubicBezTo>
                  <a:cubicBezTo>
                    <a:pt x="0" y="41"/>
                    <a:pt x="0" y="38"/>
                    <a:pt x="0" y="36"/>
                  </a:cubicBezTo>
                  <a:cubicBezTo>
                    <a:pt x="0" y="21"/>
                    <a:pt x="10" y="8"/>
                    <a:pt x="24" y="4"/>
                  </a:cubicBezTo>
                  <a:cubicBezTo>
                    <a:pt x="42" y="0"/>
                    <a:pt x="59" y="10"/>
                    <a:pt x="64"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56" name="Group 55">
            <a:extLst>
              <a:ext uri="{FF2B5EF4-FFF2-40B4-BE49-F238E27FC236}">
                <a16:creationId xmlns:a16="http://schemas.microsoft.com/office/drawing/2014/main" id="{611D3D74-7DD9-4719-9704-325B276A6BEF}"/>
              </a:ext>
              <a:ext uri="{C183D7F6-B498-43B3-948B-1728B52AA6E4}">
                <adec:decorative xmlns:adec="http://schemas.microsoft.com/office/drawing/2017/decorative" val="1"/>
              </a:ext>
            </a:extLst>
          </p:cNvPr>
          <p:cNvGrpSpPr/>
          <p:nvPr/>
        </p:nvGrpSpPr>
        <p:grpSpPr>
          <a:xfrm>
            <a:off x="4830499" y="3439178"/>
            <a:ext cx="831759" cy="833269"/>
            <a:chOff x="5672138" y="3679825"/>
            <a:chExt cx="874713" cy="876300"/>
          </a:xfrm>
          <a:solidFill>
            <a:srgbClr val="DADFE1"/>
          </a:solidFill>
          <a:effectLst/>
        </p:grpSpPr>
        <p:sp>
          <p:nvSpPr>
            <p:cNvPr id="57" name="Freeform 28">
              <a:extLst>
                <a:ext uri="{FF2B5EF4-FFF2-40B4-BE49-F238E27FC236}">
                  <a16:creationId xmlns:a16="http://schemas.microsoft.com/office/drawing/2014/main" id="{FA3150C9-8A85-44E0-BE29-CF11EEEB756B}"/>
                </a:ext>
              </a:extLst>
            </p:cNvPr>
            <p:cNvSpPr>
              <a:spLocks noEditPoints="1"/>
            </p:cNvSpPr>
            <p:nvPr/>
          </p:nvSpPr>
          <p:spPr bwMode="auto">
            <a:xfrm>
              <a:off x="5672138" y="3679825"/>
              <a:ext cx="874713" cy="876300"/>
            </a:xfrm>
            <a:custGeom>
              <a:avLst/>
              <a:gdLst>
                <a:gd name="T0" fmla="*/ 382 w 391"/>
                <a:gd name="T1" fmla="*/ 265 h 391"/>
                <a:gd name="T2" fmla="*/ 391 w 391"/>
                <a:gd name="T3" fmla="*/ 229 h 391"/>
                <a:gd name="T4" fmla="*/ 349 w 391"/>
                <a:gd name="T5" fmla="*/ 204 h 391"/>
                <a:gd name="T6" fmla="*/ 342 w 391"/>
                <a:gd name="T7" fmla="*/ 148 h 391"/>
                <a:gd name="T8" fmla="*/ 376 w 391"/>
                <a:gd name="T9" fmla="*/ 113 h 391"/>
                <a:gd name="T10" fmla="*/ 357 w 391"/>
                <a:gd name="T11" fmla="*/ 81 h 391"/>
                <a:gd name="T12" fmla="*/ 310 w 391"/>
                <a:gd name="T13" fmla="*/ 93 h 391"/>
                <a:gd name="T14" fmla="*/ 266 w 391"/>
                <a:gd name="T15" fmla="*/ 59 h 391"/>
                <a:gd name="T16" fmla="*/ 265 w 391"/>
                <a:gd name="T17" fmla="*/ 10 h 391"/>
                <a:gd name="T18" fmla="*/ 229 w 391"/>
                <a:gd name="T19" fmla="*/ 0 h 391"/>
                <a:gd name="T20" fmla="*/ 204 w 391"/>
                <a:gd name="T21" fmla="*/ 42 h 391"/>
                <a:gd name="T22" fmla="*/ 148 w 391"/>
                <a:gd name="T23" fmla="*/ 50 h 391"/>
                <a:gd name="T24" fmla="*/ 113 w 391"/>
                <a:gd name="T25" fmla="*/ 15 h 391"/>
                <a:gd name="T26" fmla="*/ 81 w 391"/>
                <a:gd name="T27" fmla="*/ 34 h 391"/>
                <a:gd name="T28" fmla="*/ 93 w 391"/>
                <a:gd name="T29" fmla="*/ 82 h 391"/>
                <a:gd name="T30" fmla="*/ 59 w 391"/>
                <a:gd name="T31" fmla="*/ 126 h 391"/>
                <a:gd name="T32" fmla="*/ 10 w 391"/>
                <a:gd name="T33" fmla="*/ 127 h 391"/>
                <a:gd name="T34" fmla="*/ 0 w 391"/>
                <a:gd name="T35" fmla="*/ 163 h 391"/>
                <a:gd name="T36" fmla="*/ 43 w 391"/>
                <a:gd name="T37" fmla="*/ 188 h 391"/>
                <a:gd name="T38" fmla="*/ 50 w 391"/>
                <a:gd name="T39" fmla="*/ 243 h 391"/>
                <a:gd name="T40" fmla="*/ 16 w 391"/>
                <a:gd name="T41" fmla="*/ 278 h 391"/>
                <a:gd name="T42" fmla="*/ 34 w 391"/>
                <a:gd name="T43" fmla="*/ 311 h 391"/>
                <a:gd name="T44" fmla="*/ 82 w 391"/>
                <a:gd name="T45" fmla="*/ 298 h 391"/>
                <a:gd name="T46" fmla="*/ 126 w 391"/>
                <a:gd name="T47" fmla="*/ 333 h 391"/>
                <a:gd name="T48" fmla="*/ 127 w 391"/>
                <a:gd name="T49" fmla="*/ 381 h 391"/>
                <a:gd name="T50" fmla="*/ 163 w 391"/>
                <a:gd name="T51" fmla="*/ 391 h 391"/>
                <a:gd name="T52" fmla="*/ 188 w 391"/>
                <a:gd name="T53" fmla="*/ 349 h 391"/>
                <a:gd name="T54" fmla="*/ 243 w 391"/>
                <a:gd name="T55" fmla="*/ 342 h 391"/>
                <a:gd name="T56" fmla="*/ 278 w 391"/>
                <a:gd name="T57" fmla="*/ 376 h 391"/>
                <a:gd name="T58" fmla="*/ 311 w 391"/>
                <a:gd name="T59" fmla="*/ 357 h 391"/>
                <a:gd name="T60" fmla="*/ 299 w 391"/>
                <a:gd name="T61" fmla="*/ 310 h 391"/>
                <a:gd name="T62" fmla="*/ 333 w 391"/>
                <a:gd name="T63" fmla="*/ 265 h 391"/>
                <a:gd name="T64" fmla="*/ 382 w 391"/>
                <a:gd name="T65" fmla="*/ 265 h 391"/>
                <a:gd name="T66" fmla="*/ 187 w 391"/>
                <a:gd name="T67" fmla="*/ 303 h 391"/>
                <a:gd name="T68" fmla="*/ 89 w 391"/>
                <a:gd name="T69" fmla="*/ 187 h 391"/>
                <a:gd name="T70" fmla="*/ 205 w 391"/>
                <a:gd name="T71" fmla="*/ 88 h 391"/>
                <a:gd name="T72" fmla="*/ 303 w 391"/>
                <a:gd name="T73" fmla="*/ 204 h 391"/>
                <a:gd name="T74" fmla="*/ 187 w 391"/>
                <a:gd name="T75" fmla="*/ 303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1" h="391">
                  <a:moveTo>
                    <a:pt x="382" y="265"/>
                  </a:moveTo>
                  <a:cubicBezTo>
                    <a:pt x="391" y="229"/>
                    <a:pt x="391" y="229"/>
                    <a:pt x="391" y="229"/>
                  </a:cubicBezTo>
                  <a:cubicBezTo>
                    <a:pt x="349" y="204"/>
                    <a:pt x="349" y="204"/>
                    <a:pt x="349" y="204"/>
                  </a:cubicBezTo>
                  <a:cubicBezTo>
                    <a:pt x="350" y="184"/>
                    <a:pt x="348" y="166"/>
                    <a:pt x="342" y="148"/>
                  </a:cubicBezTo>
                  <a:cubicBezTo>
                    <a:pt x="376" y="113"/>
                    <a:pt x="376" y="113"/>
                    <a:pt x="376" y="113"/>
                  </a:cubicBezTo>
                  <a:cubicBezTo>
                    <a:pt x="357" y="81"/>
                    <a:pt x="357" y="81"/>
                    <a:pt x="357" y="81"/>
                  </a:cubicBezTo>
                  <a:cubicBezTo>
                    <a:pt x="310" y="93"/>
                    <a:pt x="310" y="93"/>
                    <a:pt x="310" y="93"/>
                  </a:cubicBezTo>
                  <a:cubicBezTo>
                    <a:pt x="297" y="79"/>
                    <a:pt x="282" y="67"/>
                    <a:pt x="266" y="59"/>
                  </a:cubicBezTo>
                  <a:cubicBezTo>
                    <a:pt x="265" y="10"/>
                    <a:pt x="265" y="10"/>
                    <a:pt x="265" y="10"/>
                  </a:cubicBezTo>
                  <a:cubicBezTo>
                    <a:pt x="229" y="0"/>
                    <a:pt x="229" y="0"/>
                    <a:pt x="229" y="0"/>
                  </a:cubicBezTo>
                  <a:cubicBezTo>
                    <a:pt x="204" y="42"/>
                    <a:pt x="204" y="42"/>
                    <a:pt x="204" y="42"/>
                  </a:cubicBezTo>
                  <a:cubicBezTo>
                    <a:pt x="185" y="41"/>
                    <a:pt x="166" y="44"/>
                    <a:pt x="148" y="50"/>
                  </a:cubicBezTo>
                  <a:cubicBezTo>
                    <a:pt x="113" y="15"/>
                    <a:pt x="113" y="15"/>
                    <a:pt x="113" y="15"/>
                  </a:cubicBezTo>
                  <a:cubicBezTo>
                    <a:pt x="81" y="34"/>
                    <a:pt x="81" y="34"/>
                    <a:pt x="81" y="34"/>
                  </a:cubicBezTo>
                  <a:cubicBezTo>
                    <a:pt x="93" y="82"/>
                    <a:pt x="93" y="82"/>
                    <a:pt x="93" y="82"/>
                  </a:cubicBezTo>
                  <a:cubicBezTo>
                    <a:pt x="79" y="94"/>
                    <a:pt x="68" y="109"/>
                    <a:pt x="59" y="126"/>
                  </a:cubicBezTo>
                  <a:cubicBezTo>
                    <a:pt x="10" y="127"/>
                    <a:pt x="10" y="127"/>
                    <a:pt x="10" y="127"/>
                  </a:cubicBezTo>
                  <a:cubicBezTo>
                    <a:pt x="0" y="163"/>
                    <a:pt x="0" y="163"/>
                    <a:pt x="0" y="163"/>
                  </a:cubicBezTo>
                  <a:cubicBezTo>
                    <a:pt x="43" y="188"/>
                    <a:pt x="43" y="188"/>
                    <a:pt x="43" y="188"/>
                  </a:cubicBezTo>
                  <a:cubicBezTo>
                    <a:pt x="42" y="207"/>
                    <a:pt x="44" y="226"/>
                    <a:pt x="50" y="243"/>
                  </a:cubicBezTo>
                  <a:cubicBezTo>
                    <a:pt x="16" y="278"/>
                    <a:pt x="16" y="278"/>
                    <a:pt x="16" y="278"/>
                  </a:cubicBezTo>
                  <a:cubicBezTo>
                    <a:pt x="34" y="311"/>
                    <a:pt x="34" y="311"/>
                    <a:pt x="34" y="311"/>
                  </a:cubicBezTo>
                  <a:cubicBezTo>
                    <a:pt x="82" y="298"/>
                    <a:pt x="82" y="298"/>
                    <a:pt x="82" y="298"/>
                  </a:cubicBezTo>
                  <a:cubicBezTo>
                    <a:pt x="94" y="312"/>
                    <a:pt x="110" y="324"/>
                    <a:pt x="126" y="333"/>
                  </a:cubicBezTo>
                  <a:cubicBezTo>
                    <a:pt x="127" y="381"/>
                    <a:pt x="127" y="381"/>
                    <a:pt x="127" y="381"/>
                  </a:cubicBezTo>
                  <a:cubicBezTo>
                    <a:pt x="163" y="391"/>
                    <a:pt x="163" y="391"/>
                    <a:pt x="163" y="391"/>
                  </a:cubicBezTo>
                  <a:cubicBezTo>
                    <a:pt x="188" y="349"/>
                    <a:pt x="188" y="349"/>
                    <a:pt x="188" y="349"/>
                  </a:cubicBezTo>
                  <a:cubicBezTo>
                    <a:pt x="207" y="350"/>
                    <a:pt x="226" y="347"/>
                    <a:pt x="243" y="342"/>
                  </a:cubicBezTo>
                  <a:cubicBezTo>
                    <a:pt x="278" y="376"/>
                    <a:pt x="278" y="376"/>
                    <a:pt x="278" y="376"/>
                  </a:cubicBezTo>
                  <a:cubicBezTo>
                    <a:pt x="311" y="357"/>
                    <a:pt x="311" y="357"/>
                    <a:pt x="311" y="357"/>
                  </a:cubicBezTo>
                  <a:cubicBezTo>
                    <a:pt x="299" y="310"/>
                    <a:pt x="299" y="310"/>
                    <a:pt x="299" y="310"/>
                  </a:cubicBezTo>
                  <a:cubicBezTo>
                    <a:pt x="312" y="297"/>
                    <a:pt x="324" y="282"/>
                    <a:pt x="333" y="265"/>
                  </a:cubicBezTo>
                  <a:lnTo>
                    <a:pt x="382" y="265"/>
                  </a:lnTo>
                  <a:close/>
                  <a:moveTo>
                    <a:pt x="187" y="303"/>
                  </a:moveTo>
                  <a:cubicBezTo>
                    <a:pt x="128" y="298"/>
                    <a:pt x="84" y="246"/>
                    <a:pt x="89" y="187"/>
                  </a:cubicBezTo>
                  <a:cubicBezTo>
                    <a:pt x="94" y="128"/>
                    <a:pt x="145" y="84"/>
                    <a:pt x="205" y="88"/>
                  </a:cubicBezTo>
                  <a:cubicBezTo>
                    <a:pt x="264" y="93"/>
                    <a:pt x="308" y="145"/>
                    <a:pt x="303" y="204"/>
                  </a:cubicBezTo>
                  <a:cubicBezTo>
                    <a:pt x="298" y="264"/>
                    <a:pt x="247" y="308"/>
                    <a:pt x="187" y="3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8" name="Freeform 29">
              <a:extLst>
                <a:ext uri="{FF2B5EF4-FFF2-40B4-BE49-F238E27FC236}">
                  <a16:creationId xmlns:a16="http://schemas.microsoft.com/office/drawing/2014/main" id="{27D048B9-2970-43E9-86B8-3446FD24DC6E}"/>
                </a:ext>
              </a:extLst>
            </p:cNvPr>
            <p:cNvSpPr>
              <a:spLocks noEditPoints="1"/>
            </p:cNvSpPr>
            <p:nvPr/>
          </p:nvSpPr>
          <p:spPr bwMode="auto">
            <a:xfrm>
              <a:off x="5978525" y="3984625"/>
              <a:ext cx="265113" cy="263525"/>
            </a:xfrm>
            <a:custGeom>
              <a:avLst/>
              <a:gdLst>
                <a:gd name="T0" fmla="*/ 59 w 118"/>
                <a:gd name="T1" fmla="*/ 118 h 118"/>
                <a:gd name="T2" fmla="*/ 118 w 118"/>
                <a:gd name="T3" fmla="*/ 59 h 118"/>
                <a:gd name="T4" fmla="*/ 59 w 118"/>
                <a:gd name="T5" fmla="*/ 0 h 118"/>
                <a:gd name="T6" fmla="*/ 0 w 118"/>
                <a:gd name="T7" fmla="*/ 59 h 118"/>
                <a:gd name="T8" fmla="*/ 59 w 118"/>
                <a:gd name="T9" fmla="*/ 118 h 118"/>
                <a:gd name="T10" fmla="*/ 59 w 118"/>
                <a:gd name="T11" fmla="*/ 84 h 118"/>
                <a:gd name="T12" fmla="*/ 35 w 118"/>
                <a:gd name="T13" fmla="*/ 59 h 118"/>
                <a:gd name="T14" fmla="*/ 59 w 118"/>
                <a:gd name="T15" fmla="*/ 34 h 118"/>
                <a:gd name="T16" fmla="*/ 84 w 118"/>
                <a:gd name="T17" fmla="*/ 59 h 118"/>
                <a:gd name="T18" fmla="*/ 59 w 118"/>
                <a:gd name="T19" fmla="*/ 8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 h="118">
                  <a:moveTo>
                    <a:pt x="59" y="118"/>
                  </a:moveTo>
                  <a:cubicBezTo>
                    <a:pt x="92" y="118"/>
                    <a:pt x="118" y="92"/>
                    <a:pt x="118" y="59"/>
                  </a:cubicBezTo>
                  <a:cubicBezTo>
                    <a:pt x="118" y="27"/>
                    <a:pt x="92" y="0"/>
                    <a:pt x="59" y="0"/>
                  </a:cubicBezTo>
                  <a:cubicBezTo>
                    <a:pt x="27" y="0"/>
                    <a:pt x="0" y="27"/>
                    <a:pt x="0" y="59"/>
                  </a:cubicBezTo>
                  <a:cubicBezTo>
                    <a:pt x="0" y="92"/>
                    <a:pt x="27" y="118"/>
                    <a:pt x="59" y="118"/>
                  </a:cubicBezTo>
                  <a:close/>
                  <a:moveTo>
                    <a:pt x="59" y="84"/>
                  </a:moveTo>
                  <a:cubicBezTo>
                    <a:pt x="46" y="84"/>
                    <a:pt x="35" y="73"/>
                    <a:pt x="35" y="59"/>
                  </a:cubicBezTo>
                  <a:cubicBezTo>
                    <a:pt x="35" y="46"/>
                    <a:pt x="46" y="34"/>
                    <a:pt x="59" y="34"/>
                  </a:cubicBezTo>
                  <a:cubicBezTo>
                    <a:pt x="73" y="34"/>
                    <a:pt x="84" y="46"/>
                    <a:pt x="84" y="59"/>
                  </a:cubicBezTo>
                  <a:cubicBezTo>
                    <a:pt x="84" y="73"/>
                    <a:pt x="73" y="84"/>
                    <a:pt x="59"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59" name="Group 58">
            <a:extLst>
              <a:ext uri="{FF2B5EF4-FFF2-40B4-BE49-F238E27FC236}">
                <a16:creationId xmlns:a16="http://schemas.microsoft.com/office/drawing/2014/main" id="{618A3DE7-36D7-4A83-A7B3-D18BFD861D20}"/>
              </a:ext>
              <a:ext uri="{C183D7F6-B498-43B3-948B-1728B52AA6E4}">
                <adec:decorative xmlns:adec="http://schemas.microsoft.com/office/drawing/2017/decorative" val="1"/>
              </a:ext>
            </a:extLst>
          </p:cNvPr>
          <p:cNvGrpSpPr/>
          <p:nvPr/>
        </p:nvGrpSpPr>
        <p:grpSpPr>
          <a:xfrm>
            <a:off x="5511301" y="3030090"/>
            <a:ext cx="741186" cy="741186"/>
            <a:chOff x="6388100" y="3249613"/>
            <a:chExt cx="779463" cy="779462"/>
          </a:xfrm>
          <a:solidFill>
            <a:srgbClr val="DADFE1"/>
          </a:solidFill>
          <a:effectLst/>
        </p:grpSpPr>
        <p:sp>
          <p:nvSpPr>
            <p:cNvPr id="60" name="Freeform 30">
              <a:extLst>
                <a:ext uri="{FF2B5EF4-FFF2-40B4-BE49-F238E27FC236}">
                  <a16:creationId xmlns:a16="http://schemas.microsoft.com/office/drawing/2014/main" id="{2527C5EB-2C70-488D-8C1F-9C30C71158DD}"/>
                </a:ext>
              </a:extLst>
            </p:cNvPr>
            <p:cNvSpPr>
              <a:spLocks noEditPoints="1"/>
            </p:cNvSpPr>
            <p:nvPr/>
          </p:nvSpPr>
          <p:spPr bwMode="auto">
            <a:xfrm>
              <a:off x="6388100" y="3249613"/>
              <a:ext cx="779463" cy="779462"/>
            </a:xfrm>
            <a:custGeom>
              <a:avLst/>
              <a:gdLst>
                <a:gd name="T0" fmla="*/ 337 w 348"/>
                <a:gd name="T1" fmla="*/ 251 h 348"/>
                <a:gd name="T2" fmla="*/ 348 w 348"/>
                <a:gd name="T3" fmla="*/ 219 h 348"/>
                <a:gd name="T4" fmla="*/ 312 w 348"/>
                <a:gd name="T5" fmla="*/ 193 h 348"/>
                <a:gd name="T6" fmla="*/ 310 w 348"/>
                <a:gd name="T7" fmla="*/ 142 h 348"/>
                <a:gd name="T8" fmla="*/ 343 w 348"/>
                <a:gd name="T9" fmla="*/ 113 h 348"/>
                <a:gd name="T10" fmla="*/ 329 w 348"/>
                <a:gd name="T11" fmla="*/ 83 h 348"/>
                <a:gd name="T12" fmla="*/ 285 w 348"/>
                <a:gd name="T13" fmla="*/ 90 h 348"/>
                <a:gd name="T14" fmla="*/ 248 w 348"/>
                <a:gd name="T15" fmla="*/ 56 h 348"/>
                <a:gd name="T16" fmla="*/ 251 w 348"/>
                <a:gd name="T17" fmla="*/ 12 h 348"/>
                <a:gd name="T18" fmla="*/ 219 w 348"/>
                <a:gd name="T19" fmla="*/ 0 h 348"/>
                <a:gd name="T20" fmla="*/ 193 w 348"/>
                <a:gd name="T21" fmla="*/ 37 h 348"/>
                <a:gd name="T22" fmla="*/ 142 w 348"/>
                <a:gd name="T23" fmla="*/ 39 h 348"/>
                <a:gd name="T24" fmla="*/ 113 w 348"/>
                <a:gd name="T25" fmla="*/ 6 h 348"/>
                <a:gd name="T26" fmla="*/ 83 w 348"/>
                <a:gd name="T27" fmla="*/ 20 h 348"/>
                <a:gd name="T28" fmla="*/ 90 w 348"/>
                <a:gd name="T29" fmla="*/ 64 h 348"/>
                <a:gd name="T30" fmla="*/ 56 w 348"/>
                <a:gd name="T31" fmla="*/ 101 h 348"/>
                <a:gd name="T32" fmla="*/ 12 w 348"/>
                <a:gd name="T33" fmla="*/ 98 h 348"/>
                <a:gd name="T34" fmla="*/ 0 w 348"/>
                <a:gd name="T35" fmla="*/ 130 h 348"/>
                <a:gd name="T36" fmla="*/ 37 w 348"/>
                <a:gd name="T37" fmla="*/ 156 h 348"/>
                <a:gd name="T38" fmla="*/ 39 w 348"/>
                <a:gd name="T39" fmla="*/ 207 h 348"/>
                <a:gd name="T40" fmla="*/ 6 w 348"/>
                <a:gd name="T41" fmla="*/ 236 h 348"/>
                <a:gd name="T42" fmla="*/ 20 w 348"/>
                <a:gd name="T43" fmla="*/ 266 h 348"/>
                <a:gd name="T44" fmla="*/ 64 w 348"/>
                <a:gd name="T45" fmla="*/ 259 h 348"/>
                <a:gd name="T46" fmla="*/ 102 w 348"/>
                <a:gd name="T47" fmla="*/ 293 h 348"/>
                <a:gd name="T48" fmla="*/ 99 w 348"/>
                <a:gd name="T49" fmla="*/ 337 h 348"/>
                <a:gd name="T50" fmla="*/ 130 w 348"/>
                <a:gd name="T51" fmla="*/ 348 h 348"/>
                <a:gd name="T52" fmla="*/ 156 w 348"/>
                <a:gd name="T53" fmla="*/ 312 h 348"/>
                <a:gd name="T54" fmla="*/ 206 w 348"/>
                <a:gd name="T55" fmla="*/ 310 h 348"/>
                <a:gd name="T56" fmla="*/ 236 w 348"/>
                <a:gd name="T57" fmla="*/ 343 h 348"/>
                <a:gd name="T58" fmla="*/ 266 w 348"/>
                <a:gd name="T59" fmla="*/ 329 h 348"/>
                <a:gd name="T60" fmla="*/ 259 w 348"/>
                <a:gd name="T61" fmla="*/ 285 h 348"/>
                <a:gd name="T62" fmla="*/ 293 w 348"/>
                <a:gd name="T63" fmla="*/ 248 h 348"/>
                <a:gd name="T64" fmla="*/ 337 w 348"/>
                <a:gd name="T65" fmla="*/ 251 h 348"/>
                <a:gd name="T66" fmla="*/ 159 w 348"/>
                <a:gd name="T67" fmla="*/ 271 h 348"/>
                <a:gd name="T68" fmla="*/ 78 w 348"/>
                <a:gd name="T69" fmla="*/ 159 h 348"/>
                <a:gd name="T70" fmla="*/ 190 w 348"/>
                <a:gd name="T71" fmla="*/ 78 h 348"/>
                <a:gd name="T72" fmla="*/ 271 w 348"/>
                <a:gd name="T73" fmla="*/ 190 h 348"/>
                <a:gd name="T74" fmla="*/ 159 w 348"/>
                <a:gd name="T75" fmla="*/ 271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8" h="348">
                  <a:moveTo>
                    <a:pt x="337" y="251"/>
                  </a:moveTo>
                  <a:cubicBezTo>
                    <a:pt x="348" y="219"/>
                    <a:pt x="348" y="219"/>
                    <a:pt x="348" y="219"/>
                  </a:cubicBezTo>
                  <a:cubicBezTo>
                    <a:pt x="312" y="193"/>
                    <a:pt x="312" y="193"/>
                    <a:pt x="312" y="193"/>
                  </a:cubicBezTo>
                  <a:cubicBezTo>
                    <a:pt x="315" y="176"/>
                    <a:pt x="314" y="159"/>
                    <a:pt x="310" y="142"/>
                  </a:cubicBezTo>
                  <a:cubicBezTo>
                    <a:pt x="343" y="113"/>
                    <a:pt x="343" y="113"/>
                    <a:pt x="343" y="113"/>
                  </a:cubicBezTo>
                  <a:cubicBezTo>
                    <a:pt x="329" y="83"/>
                    <a:pt x="329" y="83"/>
                    <a:pt x="329" y="83"/>
                  </a:cubicBezTo>
                  <a:cubicBezTo>
                    <a:pt x="285" y="90"/>
                    <a:pt x="285" y="90"/>
                    <a:pt x="285" y="90"/>
                  </a:cubicBezTo>
                  <a:cubicBezTo>
                    <a:pt x="275" y="77"/>
                    <a:pt x="262" y="65"/>
                    <a:pt x="248" y="56"/>
                  </a:cubicBezTo>
                  <a:cubicBezTo>
                    <a:pt x="251" y="12"/>
                    <a:pt x="251" y="12"/>
                    <a:pt x="251" y="12"/>
                  </a:cubicBezTo>
                  <a:cubicBezTo>
                    <a:pt x="219" y="0"/>
                    <a:pt x="219" y="0"/>
                    <a:pt x="219" y="0"/>
                  </a:cubicBezTo>
                  <a:cubicBezTo>
                    <a:pt x="193" y="37"/>
                    <a:pt x="193" y="37"/>
                    <a:pt x="193" y="37"/>
                  </a:cubicBezTo>
                  <a:cubicBezTo>
                    <a:pt x="176" y="34"/>
                    <a:pt x="159" y="35"/>
                    <a:pt x="142" y="39"/>
                  </a:cubicBezTo>
                  <a:cubicBezTo>
                    <a:pt x="113" y="6"/>
                    <a:pt x="113" y="6"/>
                    <a:pt x="113" y="6"/>
                  </a:cubicBezTo>
                  <a:cubicBezTo>
                    <a:pt x="83" y="20"/>
                    <a:pt x="83" y="20"/>
                    <a:pt x="83" y="20"/>
                  </a:cubicBezTo>
                  <a:cubicBezTo>
                    <a:pt x="90" y="64"/>
                    <a:pt x="90" y="64"/>
                    <a:pt x="90" y="64"/>
                  </a:cubicBezTo>
                  <a:cubicBezTo>
                    <a:pt x="77" y="74"/>
                    <a:pt x="65" y="87"/>
                    <a:pt x="56" y="101"/>
                  </a:cubicBezTo>
                  <a:cubicBezTo>
                    <a:pt x="12" y="98"/>
                    <a:pt x="12" y="98"/>
                    <a:pt x="12" y="98"/>
                  </a:cubicBezTo>
                  <a:cubicBezTo>
                    <a:pt x="0" y="130"/>
                    <a:pt x="0" y="130"/>
                    <a:pt x="0" y="130"/>
                  </a:cubicBezTo>
                  <a:cubicBezTo>
                    <a:pt x="37" y="156"/>
                    <a:pt x="37" y="156"/>
                    <a:pt x="37" y="156"/>
                  </a:cubicBezTo>
                  <a:cubicBezTo>
                    <a:pt x="34" y="173"/>
                    <a:pt x="35" y="190"/>
                    <a:pt x="39" y="207"/>
                  </a:cubicBezTo>
                  <a:cubicBezTo>
                    <a:pt x="6" y="236"/>
                    <a:pt x="6" y="236"/>
                    <a:pt x="6" y="236"/>
                  </a:cubicBezTo>
                  <a:cubicBezTo>
                    <a:pt x="20" y="266"/>
                    <a:pt x="20" y="266"/>
                    <a:pt x="20" y="266"/>
                  </a:cubicBezTo>
                  <a:cubicBezTo>
                    <a:pt x="64" y="259"/>
                    <a:pt x="64" y="259"/>
                    <a:pt x="64" y="259"/>
                  </a:cubicBezTo>
                  <a:cubicBezTo>
                    <a:pt x="74" y="272"/>
                    <a:pt x="87" y="284"/>
                    <a:pt x="102" y="293"/>
                  </a:cubicBezTo>
                  <a:cubicBezTo>
                    <a:pt x="99" y="337"/>
                    <a:pt x="99" y="337"/>
                    <a:pt x="99" y="337"/>
                  </a:cubicBezTo>
                  <a:cubicBezTo>
                    <a:pt x="130" y="348"/>
                    <a:pt x="130" y="348"/>
                    <a:pt x="130" y="348"/>
                  </a:cubicBezTo>
                  <a:cubicBezTo>
                    <a:pt x="156" y="312"/>
                    <a:pt x="156" y="312"/>
                    <a:pt x="156" y="312"/>
                  </a:cubicBezTo>
                  <a:cubicBezTo>
                    <a:pt x="173" y="315"/>
                    <a:pt x="190" y="314"/>
                    <a:pt x="206" y="310"/>
                  </a:cubicBezTo>
                  <a:cubicBezTo>
                    <a:pt x="236" y="343"/>
                    <a:pt x="236" y="343"/>
                    <a:pt x="236" y="343"/>
                  </a:cubicBezTo>
                  <a:cubicBezTo>
                    <a:pt x="266" y="329"/>
                    <a:pt x="266" y="329"/>
                    <a:pt x="266" y="329"/>
                  </a:cubicBezTo>
                  <a:cubicBezTo>
                    <a:pt x="259" y="285"/>
                    <a:pt x="259" y="285"/>
                    <a:pt x="259" y="285"/>
                  </a:cubicBezTo>
                  <a:cubicBezTo>
                    <a:pt x="272" y="275"/>
                    <a:pt x="284" y="262"/>
                    <a:pt x="293" y="248"/>
                  </a:cubicBezTo>
                  <a:lnTo>
                    <a:pt x="337" y="251"/>
                  </a:lnTo>
                  <a:close/>
                  <a:moveTo>
                    <a:pt x="159" y="271"/>
                  </a:moveTo>
                  <a:cubicBezTo>
                    <a:pt x="106" y="262"/>
                    <a:pt x="70" y="212"/>
                    <a:pt x="78" y="159"/>
                  </a:cubicBezTo>
                  <a:cubicBezTo>
                    <a:pt x="87" y="106"/>
                    <a:pt x="137" y="70"/>
                    <a:pt x="190" y="78"/>
                  </a:cubicBezTo>
                  <a:cubicBezTo>
                    <a:pt x="243" y="87"/>
                    <a:pt x="279" y="137"/>
                    <a:pt x="271" y="190"/>
                  </a:cubicBezTo>
                  <a:cubicBezTo>
                    <a:pt x="262" y="243"/>
                    <a:pt x="212" y="279"/>
                    <a:pt x="159" y="2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1" name="Freeform 31">
              <a:extLst>
                <a:ext uri="{FF2B5EF4-FFF2-40B4-BE49-F238E27FC236}">
                  <a16:creationId xmlns:a16="http://schemas.microsoft.com/office/drawing/2014/main" id="{25D13600-7C63-4E00-BE64-78E3EC676179}"/>
                </a:ext>
              </a:extLst>
            </p:cNvPr>
            <p:cNvSpPr>
              <a:spLocks noEditPoints="1"/>
            </p:cNvSpPr>
            <p:nvPr/>
          </p:nvSpPr>
          <p:spPr bwMode="auto">
            <a:xfrm>
              <a:off x="6654800" y="3514725"/>
              <a:ext cx="250825" cy="250825"/>
            </a:xfrm>
            <a:custGeom>
              <a:avLst/>
              <a:gdLst>
                <a:gd name="T0" fmla="*/ 51 w 112"/>
                <a:gd name="T1" fmla="*/ 109 h 112"/>
                <a:gd name="T2" fmla="*/ 109 w 112"/>
                <a:gd name="T3" fmla="*/ 60 h 112"/>
                <a:gd name="T4" fmla="*/ 60 w 112"/>
                <a:gd name="T5" fmla="*/ 3 h 112"/>
                <a:gd name="T6" fmla="*/ 2 w 112"/>
                <a:gd name="T7" fmla="*/ 52 h 112"/>
                <a:gd name="T8" fmla="*/ 51 w 112"/>
                <a:gd name="T9" fmla="*/ 109 h 112"/>
                <a:gd name="T10" fmla="*/ 54 w 112"/>
                <a:gd name="T11" fmla="*/ 78 h 112"/>
                <a:gd name="T12" fmla="*/ 34 w 112"/>
                <a:gd name="T13" fmla="*/ 54 h 112"/>
                <a:gd name="T14" fmla="*/ 58 w 112"/>
                <a:gd name="T15" fmla="*/ 34 h 112"/>
                <a:gd name="T16" fmla="*/ 78 w 112"/>
                <a:gd name="T17" fmla="*/ 58 h 112"/>
                <a:gd name="T18" fmla="*/ 54 w 112"/>
                <a:gd name="T19" fmla="*/ 7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1" y="109"/>
                  </a:moveTo>
                  <a:cubicBezTo>
                    <a:pt x="81" y="112"/>
                    <a:pt x="107" y="90"/>
                    <a:pt x="109" y="60"/>
                  </a:cubicBezTo>
                  <a:cubicBezTo>
                    <a:pt x="112" y="31"/>
                    <a:pt x="90" y="5"/>
                    <a:pt x="60" y="3"/>
                  </a:cubicBezTo>
                  <a:cubicBezTo>
                    <a:pt x="31" y="0"/>
                    <a:pt x="5" y="22"/>
                    <a:pt x="2" y="52"/>
                  </a:cubicBezTo>
                  <a:cubicBezTo>
                    <a:pt x="0" y="81"/>
                    <a:pt x="22" y="107"/>
                    <a:pt x="51" y="109"/>
                  </a:cubicBezTo>
                  <a:close/>
                  <a:moveTo>
                    <a:pt x="54" y="78"/>
                  </a:moveTo>
                  <a:cubicBezTo>
                    <a:pt x="42" y="77"/>
                    <a:pt x="33" y="66"/>
                    <a:pt x="34" y="54"/>
                  </a:cubicBezTo>
                  <a:cubicBezTo>
                    <a:pt x="35" y="42"/>
                    <a:pt x="45" y="33"/>
                    <a:pt x="58" y="34"/>
                  </a:cubicBezTo>
                  <a:cubicBezTo>
                    <a:pt x="70" y="35"/>
                    <a:pt x="79" y="46"/>
                    <a:pt x="78" y="58"/>
                  </a:cubicBezTo>
                  <a:cubicBezTo>
                    <a:pt x="77" y="70"/>
                    <a:pt x="66" y="79"/>
                    <a:pt x="5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62" name="Group 61">
            <a:extLst>
              <a:ext uri="{FF2B5EF4-FFF2-40B4-BE49-F238E27FC236}">
                <a16:creationId xmlns:a16="http://schemas.microsoft.com/office/drawing/2014/main" id="{9C8EE7DC-7AE4-47F2-9CBF-F66ABC8B5008}"/>
              </a:ext>
              <a:ext uri="{C183D7F6-B498-43B3-948B-1728B52AA6E4}">
                <adec:decorative xmlns:adec="http://schemas.microsoft.com/office/drawing/2017/decorative" val="1"/>
              </a:ext>
            </a:extLst>
          </p:cNvPr>
          <p:cNvGrpSpPr/>
          <p:nvPr/>
        </p:nvGrpSpPr>
        <p:grpSpPr>
          <a:xfrm>
            <a:off x="3853823" y="3796940"/>
            <a:ext cx="831759" cy="833269"/>
            <a:chOff x="4645025" y="4056063"/>
            <a:chExt cx="874713" cy="876300"/>
          </a:xfrm>
          <a:solidFill>
            <a:srgbClr val="DADFE1"/>
          </a:solidFill>
          <a:effectLst/>
        </p:grpSpPr>
        <p:sp>
          <p:nvSpPr>
            <p:cNvPr id="63" name="Freeform 32">
              <a:extLst>
                <a:ext uri="{FF2B5EF4-FFF2-40B4-BE49-F238E27FC236}">
                  <a16:creationId xmlns:a16="http://schemas.microsoft.com/office/drawing/2014/main" id="{4A914EDE-4DA5-4055-8DE4-9EE282124B3F}"/>
                </a:ext>
              </a:extLst>
            </p:cNvPr>
            <p:cNvSpPr>
              <a:spLocks noEditPoints="1"/>
            </p:cNvSpPr>
            <p:nvPr/>
          </p:nvSpPr>
          <p:spPr bwMode="auto">
            <a:xfrm>
              <a:off x="4645025" y="4056063"/>
              <a:ext cx="874713" cy="876300"/>
            </a:xfrm>
            <a:custGeom>
              <a:avLst/>
              <a:gdLst>
                <a:gd name="T0" fmla="*/ 381 w 391"/>
                <a:gd name="T1" fmla="*/ 264 h 391"/>
                <a:gd name="T2" fmla="*/ 391 w 391"/>
                <a:gd name="T3" fmla="*/ 228 h 391"/>
                <a:gd name="T4" fmla="*/ 348 w 391"/>
                <a:gd name="T5" fmla="*/ 203 h 391"/>
                <a:gd name="T6" fmla="*/ 341 w 391"/>
                <a:gd name="T7" fmla="*/ 147 h 391"/>
                <a:gd name="T8" fmla="*/ 375 w 391"/>
                <a:gd name="T9" fmla="*/ 112 h 391"/>
                <a:gd name="T10" fmla="*/ 357 w 391"/>
                <a:gd name="T11" fmla="*/ 80 h 391"/>
                <a:gd name="T12" fmla="*/ 309 w 391"/>
                <a:gd name="T13" fmla="*/ 92 h 391"/>
                <a:gd name="T14" fmla="*/ 265 w 391"/>
                <a:gd name="T15" fmla="*/ 58 h 391"/>
                <a:gd name="T16" fmla="*/ 264 w 391"/>
                <a:gd name="T17" fmla="*/ 9 h 391"/>
                <a:gd name="T18" fmla="*/ 228 w 391"/>
                <a:gd name="T19" fmla="*/ 0 h 391"/>
                <a:gd name="T20" fmla="*/ 203 w 391"/>
                <a:gd name="T21" fmla="*/ 42 h 391"/>
                <a:gd name="T22" fmla="*/ 148 w 391"/>
                <a:gd name="T23" fmla="*/ 49 h 391"/>
                <a:gd name="T24" fmla="*/ 112 w 391"/>
                <a:gd name="T25" fmla="*/ 15 h 391"/>
                <a:gd name="T26" fmla="*/ 80 w 391"/>
                <a:gd name="T27" fmla="*/ 33 h 391"/>
                <a:gd name="T28" fmla="*/ 92 w 391"/>
                <a:gd name="T29" fmla="*/ 81 h 391"/>
                <a:gd name="T30" fmla="*/ 58 w 391"/>
                <a:gd name="T31" fmla="*/ 125 h 391"/>
                <a:gd name="T32" fmla="*/ 9 w 391"/>
                <a:gd name="T33" fmla="*/ 126 h 391"/>
                <a:gd name="T34" fmla="*/ 0 w 391"/>
                <a:gd name="T35" fmla="*/ 162 h 391"/>
                <a:gd name="T36" fmla="*/ 42 w 391"/>
                <a:gd name="T37" fmla="*/ 187 h 391"/>
                <a:gd name="T38" fmla="*/ 49 w 391"/>
                <a:gd name="T39" fmla="*/ 243 h 391"/>
                <a:gd name="T40" fmla="*/ 15 w 391"/>
                <a:gd name="T41" fmla="*/ 278 h 391"/>
                <a:gd name="T42" fmla="*/ 34 w 391"/>
                <a:gd name="T43" fmla="*/ 310 h 391"/>
                <a:gd name="T44" fmla="*/ 81 w 391"/>
                <a:gd name="T45" fmla="*/ 298 h 391"/>
                <a:gd name="T46" fmla="*/ 126 w 391"/>
                <a:gd name="T47" fmla="*/ 332 h 391"/>
                <a:gd name="T48" fmla="*/ 126 w 391"/>
                <a:gd name="T49" fmla="*/ 381 h 391"/>
                <a:gd name="T50" fmla="*/ 162 w 391"/>
                <a:gd name="T51" fmla="*/ 391 h 391"/>
                <a:gd name="T52" fmla="*/ 187 w 391"/>
                <a:gd name="T53" fmla="*/ 348 h 391"/>
                <a:gd name="T54" fmla="*/ 243 w 391"/>
                <a:gd name="T55" fmla="*/ 341 h 391"/>
                <a:gd name="T56" fmla="*/ 278 w 391"/>
                <a:gd name="T57" fmla="*/ 375 h 391"/>
                <a:gd name="T58" fmla="*/ 310 w 391"/>
                <a:gd name="T59" fmla="*/ 357 h 391"/>
                <a:gd name="T60" fmla="*/ 298 w 391"/>
                <a:gd name="T61" fmla="*/ 309 h 391"/>
                <a:gd name="T62" fmla="*/ 332 w 391"/>
                <a:gd name="T63" fmla="*/ 265 h 391"/>
                <a:gd name="T64" fmla="*/ 381 w 391"/>
                <a:gd name="T65" fmla="*/ 264 h 391"/>
                <a:gd name="T66" fmla="*/ 187 w 391"/>
                <a:gd name="T67" fmla="*/ 302 h 391"/>
                <a:gd name="T68" fmla="*/ 88 w 391"/>
                <a:gd name="T69" fmla="*/ 186 h 391"/>
                <a:gd name="T70" fmla="*/ 204 w 391"/>
                <a:gd name="T71" fmla="*/ 88 h 391"/>
                <a:gd name="T72" fmla="*/ 302 w 391"/>
                <a:gd name="T73" fmla="*/ 204 h 391"/>
                <a:gd name="T74" fmla="*/ 187 w 391"/>
                <a:gd name="T75" fmla="*/ 302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1" h="391">
                  <a:moveTo>
                    <a:pt x="381" y="264"/>
                  </a:moveTo>
                  <a:cubicBezTo>
                    <a:pt x="391" y="228"/>
                    <a:pt x="391" y="228"/>
                    <a:pt x="391" y="228"/>
                  </a:cubicBezTo>
                  <a:cubicBezTo>
                    <a:pt x="348" y="203"/>
                    <a:pt x="348" y="203"/>
                    <a:pt x="348" y="203"/>
                  </a:cubicBezTo>
                  <a:cubicBezTo>
                    <a:pt x="350" y="184"/>
                    <a:pt x="347" y="165"/>
                    <a:pt x="341" y="147"/>
                  </a:cubicBezTo>
                  <a:cubicBezTo>
                    <a:pt x="375" y="112"/>
                    <a:pt x="375" y="112"/>
                    <a:pt x="375" y="112"/>
                  </a:cubicBezTo>
                  <a:cubicBezTo>
                    <a:pt x="357" y="80"/>
                    <a:pt x="357" y="80"/>
                    <a:pt x="357" y="80"/>
                  </a:cubicBezTo>
                  <a:cubicBezTo>
                    <a:pt x="309" y="92"/>
                    <a:pt x="309" y="92"/>
                    <a:pt x="309" y="92"/>
                  </a:cubicBezTo>
                  <a:cubicBezTo>
                    <a:pt x="297" y="78"/>
                    <a:pt x="282" y="67"/>
                    <a:pt x="265" y="58"/>
                  </a:cubicBezTo>
                  <a:cubicBezTo>
                    <a:pt x="264" y="9"/>
                    <a:pt x="264" y="9"/>
                    <a:pt x="264" y="9"/>
                  </a:cubicBezTo>
                  <a:cubicBezTo>
                    <a:pt x="228" y="0"/>
                    <a:pt x="228" y="0"/>
                    <a:pt x="228" y="0"/>
                  </a:cubicBezTo>
                  <a:cubicBezTo>
                    <a:pt x="203" y="42"/>
                    <a:pt x="203" y="42"/>
                    <a:pt x="203" y="42"/>
                  </a:cubicBezTo>
                  <a:cubicBezTo>
                    <a:pt x="184" y="41"/>
                    <a:pt x="165" y="43"/>
                    <a:pt x="148" y="49"/>
                  </a:cubicBezTo>
                  <a:cubicBezTo>
                    <a:pt x="112" y="15"/>
                    <a:pt x="112" y="15"/>
                    <a:pt x="112" y="15"/>
                  </a:cubicBezTo>
                  <a:cubicBezTo>
                    <a:pt x="80" y="33"/>
                    <a:pt x="80" y="33"/>
                    <a:pt x="80" y="33"/>
                  </a:cubicBezTo>
                  <a:cubicBezTo>
                    <a:pt x="92" y="81"/>
                    <a:pt x="92" y="81"/>
                    <a:pt x="92" y="81"/>
                  </a:cubicBezTo>
                  <a:cubicBezTo>
                    <a:pt x="79" y="94"/>
                    <a:pt x="67" y="109"/>
                    <a:pt x="58" y="125"/>
                  </a:cubicBezTo>
                  <a:cubicBezTo>
                    <a:pt x="9" y="126"/>
                    <a:pt x="9" y="126"/>
                    <a:pt x="9" y="126"/>
                  </a:cubicBezTo>
                  <a:cubicBezTo>
                    <a:pt x="0" y="162"/>
                    <a:pt x="0" y="162"/>
                    <a:pt x="0" y="162"/>
                  </a:cubicBezTo>
                  <a:cubicBezTo>
                    <a:pt x="42" y="187"/>
                    <a:pt x="42" y="187"/>
                    <a:pt x="42" y="187"/>
                  </a:cubicBezTo>
                  <a:cubicBezTo>
                    <a:pt x="41" y="206"/>
                    <a:pt x="43" y="225"/>
                    <a:pt x="49" y="243"/>
                  </a:cubicBezTo>
                  <a:cubicBezTo>
                    <a:pt x="15" y="278"/>
                    <a:pt x="15" y="278"/>
                    <a:pt x="15" y="278"/>
                  </a:cubicBezTo>
                  <a:cubicBezTo>
                    <a:pt x="34" y="310"/>
                    <a:pt x="34" y="310"/>
                    <a:pt x="34" y="310"/>
                  </a:cubicBezTo>
                  <a:cubicBezTo>
                    <a:pt x="81" y="298"/>
                    <a:pt x="81" y="298"/>
                    <a:pt x="81" y="298"/>
                  </a:cubicBezTo>
                  <a:cubicBezTo>
                    <a:pt x="94" y="312"/>
                    <a:pt x="109" y="323"/>
                    <a:pt x="126" y="332"/>
                  </a:cubicBezTo>
                  <a:cubicBezTo>
                    <a:pt x="126" y="381"/>
                    <a:pt x="126" y="381"/>
                    <a:pt x="126" y="381"/>
                  </a:cubicBezTo>
                  <a:cubicBezTo>
                    <a:pt x="162" y="391"/>
                    <a:pt x="162" y="391"/>
                    <a:pt x="162" y="391"/>
                  </a:cubicBezTo>
                  <a:cubicBezTo>
                    <a:pt x="187" y="348"/>
                    <a:pt x="187" y="348"/>
                    <a:pt x="187" y="348"/>
                  </a:cubicBezTo>
                  <a:cubicBezTo>
                    <a:pt x="207" y="349"/>
                    <a:pt x="225" y="347"/>
                    <a:pt x="243" y="341"/>
                  </a:cubicBezTo>
                  <a:cubicBezTo>
                    <a:pt x="278" y="375"/>
                    <a:pt x="278" y="375"/>
                    <a:pt x="278" y="375"/>
                  </a:cubicBezTo>
                  <a:cubicBezTo>
                    <a:pt x="310" y="357"/>
                    <a:pt x="310" y="357"/>
                    <a:pt x="310" y="357"/>
                  </a:cubicBezTo>
                  <a:cubicBezTo>
                    <a:pt x="298" y="309"/>
                    <a:pt x="298" y="309"/>
                    <a:pt x="298" y="309"/>
                  </a:cubicBezTo>
                  <a:cubicBezTo>
                    <a:pt x="312" y="297"/>
                    <a:pt x="323" y="282"/>
                    <a:pt x="332" y="265"/>
                  </a:cubicBezTo>
                  <a:lnTo>
                    <a:pt x="381" y="264"/>
                  </a:lnTo>
                  <a:close/>
                  <a:moveTo>
                    <a:pt x="187" y="302"/>
                  </a:moveTo>
                  <a:cubicBezTo>
                    <a:pt x="127" y="298"/>
                    <a:pt x="83" y="246"/>
                    <a:pt x="88" y="186"/>
                  </a:cubicBezTo>
                  <a:cubicBezTo>
                    <a:pt x="93" y="127"/>
                    <a:pt x="145" y="83"/>
                    <a:pt x="204" y="88"/>
                  </a:cubicBezTo>
                  <a:cubicBezTo>
                    <a:pt x="263" y="93"/>
                    <a:pt x="307" y="145"/>
                    <a:pt x="302" y="204"/>
                  </a:cubicBezTo>
                  <a:cubicBezTo>
                    <a:pt x="298" y="263"/>
                    <a:pt x="246" y="307"/>
                    <a:pt x="187" y="3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4" name="Freeform 33">
              <a:extLst>
                <a:ext uri="{FF2B5EF4-FFF2-40B4-BE49-F238E27FC236}">
                  <a16:creationId xmlns:a16="http://schemas.microsoft.com/office/drawing/2014/main" id="{7F2C48C4-5A4F-47BA-B29A-57020CD4A476}"/>
                </a:ext>
              </a:extLst>
            </p:cNvPr>
            <p:cNvSpPr>
              <a:spLocks noEditPoints="1"/>
            </p:cNvSpPr>
            <p:nvPr/>
          </p:nvSpPr>
          <p:spPr bwMode="auto">
            <a:xfrm>
              <a:off x="4949825" y="4359275"/>
              <a:ext cx="265113" cy="265112"/>
            </a:xfrm>
            <a:custGeom>
              <a:avLst/>
              <a:gdLst>
                <a:gd name="T0" fmla="*/ 60 w 119"/>
                <a:gd name="T1" fmla="*/ 119 h 119"/>
                <a:gd name="T2" fmla="*/ 119 w 119"/>
                <a:gd name="T3" fmla="*/ 60 h 119"/>
                <a:gd name="T4" fmla="*/ 60 w 119"/>
                <a:gd name="T5" fmla="*/ 0 h 119"/>
                <a:gd name="T6" fmla="*/ 0 w 119"/>
                <a:gd name="T7" fmla="*/ 60 h 119"/>
                <a:gd name="T8" fmla="*/ 60 w 119"/>
                <a:gd name="T9" fmla="*/ 119 h 119"/>
                <a:gd name="T10" fmla="*/ 60 w 119"/>
                <a:gd name="T11" fmla="*/ 84 h 119"/>
                <a:gd name="T12" fmla="*/ 35 w 119"/>
                <a:gd name="T13" fmla="*/ 60 h 119"/>
                <a:gd name="T14" fmla="*/ 60 w 119"/>
                <a:gd name="T15" fmla="*/ 35 h 119"/>
                <a:gd name="T16" fmla="*/ 84 w 119"/>
                <a:gd name="T17" fmla="*/ 60 h 119"/>
                <a:gd name="T18" fmla="*/ 60 w 119"/>
                <a:gd name="T19" fmla="*/ 84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19">
                  <a:moveTo>
                    <a:pt x="60" y="119"/>
                  </a:moveTo>
                  <a:cubicBezTo>
                    <a:pt x="92" y="119"/>
                    <a:pt x="119" y="92"/>
                    <a:pt x="119" y="60"/>
                  </a:cubicBezTo>
                  <a:cubicBezTo>
                    <a:pt x="119" y="27"/>
                    <a:pt x="92" y="0"/>
                    <a:pt x="60" y="0"/>
                  </a:cubicBezTo>
                  <a:cubicBezTo>
                    <a:pt x="27" y="0"/>
                    <a:pt x="0" y="27"/>
                    <a:pt x="0" y="60"/>
                  </a:cubicBezTo>
                  <a:cubicBezTo>
                    <a:pt x="0" y="92"/>
                    <a:pt x="27" y="119"/>
                    <a:pt x="60" y="119"/>
                  </a:cubicBezTo>
                  <a:close/>
                  <a:moveTo>
                    <a:pt x="60" y="84"/>
                  </a:moveTo>
                  <a:cubicBezTo>
                    <a:pt x="46" y="84"/>
                    <a:pt x="35" y="73"/>
                    <a:pt x="35" y="60"/>
                  </a:cubicBezTo>
                  <a:cubicBezTo>
                    <a:pt x="35" y="46"/>
                    <a:pt x="46" y="35"/>
                    <a:pt x="60" y="35"/>
                  </a:cubicBezTo>
                  <a:cubicBezTo>
                    <a:pt x="73" y="35"/>
                    <a:pt x="84" y="46"/>
                    <a:pt x="84" y="60"/>
                  </a:cubicBezTo>
                  <a:cubicBezTo>
                    <a:pt x="84" y="73"/>
                    <a:pt x="73" y="84"/>
                    <a:pt x="6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65" name="Group 64">
            <a:extLst>
              <a:ext uri="{FF2B5EF4-FFF2-40B4-BE49-F238E27FC236}">
                <a16:creationId xmlns:a16="http://schemas.microsoft.com/office/drawing/2014/main" id="{43F60AE8-F4F8-418A-9B9E-CEA1C5ECD246}"/>
              </a:ext>
              <a:ext uri="{C183D7F6-B498-43B3-948B-1728B52AA6E4}">
                <adec:decorative xmlns:adec="http://schemas.microsoft.com/office/drawing/2017/decorative" val="1"/>
              </a:ext>
            </a:extLst>
          </p:cNvPr>
          <p:cNvGrpSpPr/>
          <p:nvPr/>
        </p:nvGrpSpPr>
        <p:grpSpPr>
          <a:xfrm>
            <a:off x="1009842" y="3609757"/>
            <a:ext cx="374367" cy="372858"/>
            <a:chOff x="1654175" y="3859213"/>
            <a:chExt cx="393700" cy="392112"/>
          </a:xfrm>
          <a:solidFill>
            <a:srgbClr val="DADFE1"/>
          </a:solidFill>
          <a:effectLst/>
        </p:grpSpPr>
        <p:sp>
          <p:nvSpPr>
            <p:cNvPr id="66" name="Freeform 36">
              <a:extLst>
                <a:ext uri="{FF2B5EF4-FFF2-40B4-BE49-F238E27FC236}">
                  <a16:creationId xmlns:a16="http://schemas.microsoft.com/office/drawing/2014/main" id="{79D3C4FA-E531-4F48-98A7-C1F0485AEBB4}"/>
                </a:ext>
              </a:extLst>
            </p:cNvPr>
            <p:cNvSpPr>
              <a:spLocks noEditPoints="1"/>
            </p:cNvSpPr>
            <p:nvPr/>
          </p:nvSpPr>
          <p:spPr bwMode="auto">
            <a:xfrm>
              <a:off x="1654175" y="3859213"/>
              <a:ext cx="393700" cy="392112"/>
            </a:xfrm>
            <a:custGeom>
              <a:avLst/>
              <a:gdLst>
                <a:gd name="T0" fmla="*/ 171 w 176"/>
                <a:gd name="T1" fmla="*/ 119 h 175"/>
                <a:gd name="T2" fmla="*/ 176 w 176"/>
                <a:gd name="T3" fmla="*/ 102 h 175"/>
                <a:gd name="T4" fmla="*/ 157 w 176"/>
                <a:gd name="T5" fmla="*/ 91 h 175"/>
                <a:gd name="T6" fmla="*/ 154 w 176"/>
                <a:gd name="T7" fmla="*/ 66 h 175"/>
                <a:gd name="T8" fmla="*/ 169 w 176"/>
                <a:gd name="T9" fmla="*/ 50 h 175"/>
                <a:gd name="T10" fmla="*/ 161 w 176"/>
                <a:gd name="T11" fmla="*/ 36 h 175"/>
                <a:gd name="T12" fmla="*/ 139 w 176"/>
                <a:gd name="T13" fmla="*/ 41 h 175"/>
                <a:gd name="T14" fmla="*/ 119 w 176"/>
                <a:gd name="T15" fmla="*/ 26 h 175"/>
                <a:gd name="T16" fmla="*/ 119 w 176"/>
                <a:gd name="T17" fmla="*/ 4 h 175"/>
                <a:gd name="T18" fmla="*/ 103 w 176"/>
                <a:gd name="T19" fmla="*/ 0 h 175"/>
                <a:gd name="T20" fmla="*/ 92 w 176"/>
                <a:gd name="T21" fmla="*/ 19 h 175"/>
                <a:gd name="T22" fmla="*/ 67 w 176"/>
                <a:gd name="T23" fmla="*/ 22 h 175"/>
                <a:gd name="T24" fmla="*/ 51 w 176"/>
                <a:gd name="T25" fmla="*/ 7 h 175"/>
                <a:gd name="T26" fmla="*/ 36 w 176"/>
                <a:gd name="T27" fmla="*/ 15 h 175"/>
                <a:gd name="T28" fmla="*/ 42 w 176"/>
                <a:gd name="T29" fmla="*/ 36 h 175"/>
                <a:gd name="T30" fmla="*/ 27 w 176"/>
                <a:gd name="T31" fmla="*/ 56 h 175"/>
                <a:gd name="T32" fmla="*/ 4 w 176"/>
                <a:gd name="T33" fmla="*/ 57 h 175"/>
                <a:gd name="T34" fmla="*/ 0 w 176"/>
                <a:gd name="T35" fmla="*/ 73 h 175"/>
                <a:gd name="T36" fmla="*/ 19 w 176"/>
                <a:gd name="T37" fmla="*/ 84 h 175"/>
                <a:gd name="T38" fmla="*/ 22 w 176"/>
                <a:gd name="T39" fmla="*/ 109 h 175"/>
                <a:gd name="T40" fmla="*/ 7 w 176"/>
                <a:gd name="T41" fmla="*/ 125 h 175"/>
                <a:gd name="T42" fmla="*/ 15 w 176"/>
                <a:gd name="T43" fmla="*/ 139 h 175"/>
                <a:gd name="T44" fmla="*/ 37 w 176"/>
                <a:gd name="T45" fmla="*/ 134 h 175"/>
                <a:gd name="T46" fmla="*/ 57 w 176"/>
                <a:gd name="T47" fmla="*/ 149 h 175"/>
                <a:gd name="T48" fmla="*/ 57 w 176"/>
                <a:gd name="T49" fmla="*/ 171 h 175"/>
                <a:gd name="T50" fmla="*/ 73 w 176"/>
                <a:gd name="T51" fmla="*/ 175 h 175"/>
                <a:gd name="T52" fmla="*/ 84 w 176"/>
                <a:gd name="T53" fmla="*/ 156 h 175"/>
                <a:gd name="T54" fmla="*/ 109 w 176"/>
                <a:gd name="T55" fmla="*/ 153 h 175"/>
                <a:gd name="T56" fmla="*/ 125 w 176"/>
                <a:gd name="T57" fmla="*/ 168 h 175"/>
                <a:gd name="T58" fmla="*/ 140 w 176"/>
                <a:gd name="T59" fmla="*/ 160 h 175"/>
                <a:gd name="T60" fmla="*/ 134 w 176"/>
                <a:gd name="T61" fmla="*/ 139 h 175"/>
                <a:gd name="T62" fmla="*/ 149 w 176"/>
                <a:gd name="T63" fmla="*/ 119 h 175"/>
                <a:gd name="T64" fmla="*/ 171 w 176"/>
                <a:gd name="T65" fmla="*/ 119 h 175"/>
                <a:gd name="T66" fmla="*/ 84 w 176"/>
                <a:gd name="T67" fmla="*/ 136 h 175"/>
                <a:gd name="T68" fmla="*/ 40 w 176"/>
                <a:gd name="T69" fmla="*/ 84 h 175"/>
                <a:gd name="T70" fmla="*/ 92 w 176"/>
                <a:gd name="T71" fmla="*/ 39 h 175"/>
                <a:gd name="T72" fmla="*/ 136 w 176"/>
                <a:gd name="T73" fmla="*/ 91 h 175"/>
                <a:gd name="T74" fmla="*/ 84 w 176"/>
                <a:gd name="T75" fmla="*/ 136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5">
                  <a:moveTo>
                    <a:pt x="171" y="119"/>
                  </a:moveTo>
                  <a:cubicBezTo>
                    <a:pt x="176" y="102"/>
                    <a:pt x="176" y="102"/>
                    <a:pt x="176" y="102"/>
                  </a:cubicBezTo>
                  <a:cubicBezTo>
                    <a:pt x="157" y="91"/>
                    <a:pt x="157" y="91"/>
                    <a:pt x="157" y="91"/>
                  </a:cubicBezTo>
                  <a:cubicBezTo>
                    <a:pt x="157" y="82"/>
                    <a:pt x="156" y="74"/>
                    <a:pt x="154" y="66"/>
                  </a:cubicBezTo>
                  <a:cubicBezTo>
                    <a:pt x="169" y="50"/>
                    <a:pt x="169" y="50"/>
                    <a:pt x="169" y="50"/>
                  </a:cubicBezTo>
                  <a:cubicBezTo>
                    <a:pt x="161" y="36"/>
                    <a:pt x="161" y="36"/>
                    <a:pt x="161" y="36"/>
                  </a:cubicBezTo>
                  <a:cubicBezTo>
                    <a:pt x="139" y="41"/>
                    <a:pt x="139" y="41"/>
                    <a:pt x="139" y="41"/>
                  </a:cubicBezTo>
                  <a:cubicBezTo>
                    <a:pt x="134" y="35"/>
                    <a:pt x="127" y="30"/>
                    <a:pt x="119" y="26"/>
                  </a:cubicBezTo>
                  <a:cubicBezTo>
                    <a:pt x="119" y="4"/>
                    <a:pt x="119" y="4"/>
                    <a:pt x="119" y="4"/>
                  </a:cubicBezTo>
                  <a:cubicBezTo>
                    <a:pt x="103" y="0"/>
                    <a:pt x="103" y="0"/>
                    <a:pt x="103" y="0"/>
                  </a:cubicBezTo>
                  <a:cubicBezTo>
                    <a:pt x="92" y="19"/>
                    <a:pt x="92" y="19"/>
                    <a:pt x="92" y="19"/>
                  </a:cubicBezTo>
                  <a:cubicBezTo>
                    <a:pt x="83" y="18"/>
                    <a:pt x="74" y="19"/>
                    <a:pt x="67" y="22"/>
                  </a:cubicBezTo>
                  <a:cubicBezTo>
                    <a:pt x="51" y="7"/>
                    <a:pt x="51" y="7"/>
                    <a:pt x="51" y="7"/>
                  </a:cubicBezTo>
                  <a:cubicBezTo>
                    <a:pt x="36" y="15"/>
                    <a:pt x="36" y="15"/>
                    <a:pt x="36" y="15"/>
                  </a:cubicBezTo>
                  <a:cubicBezTo>
                    <a:pt x="42" y="36"/>
                    <a:pt x="42" y="36"/>
                    <a:pt x="42" y="36"/>
                  </a:cubicBezTo>
                  <a:cubicBezTo>
                    <a:pt x="36" y="42"/>
                    <a:pt x="30" y="49"/>
                    <a:pt x="27" y="56"/>
                  </a:cubicBezTo>
                  <a:cubicBezTo>
                    <a:pt x="4" y="57"/>
                    <a:pt x="4" y="57"/>
                    <a:pt x="4" y="57"/>
                  </a:cubicBezTo>
                  <a:cubicBezTo>
                    <a:pt x="0" y="73"/>
                    <a:pt x="0" y="73"/>
                    <a:pt x="0" y="73"/>
                  </a:cubicBezTo>
                  <a:cubicBezTo>
                    <a:pt x="19" y="84"/>
                    <a:pt x="19" y="84"/>
                    <a:pt x="19" y="84"/>
                  </a:cubicBezTo>
                  <a:cubicBezTo>
                    <a:pt x="19" y="93"/>
                    <a:pt x="20" y="101"/>
                    <a:pt x="22" y="109"/>
                  </a:cubicBezTo>
                  <a:cubicBezTo>
                    <a:pt x="7" y="125"/>
                    <a:pt x="7" y="125"/>
                    <a:pt x="7" y="125"/>
                  </a:cubicBezTo>
                  <a:cubicBezTo>
                    <a:pt x="15" y="139"/>
                    <a:pt x="15" y="139"/>
                    <a:pt x="15" y="139"/>
                  </a:cubicBezTo>
                  <a:cubicBezTo>
                    <a:pt x="37" y="134"/>
                    <a:pt x="37" y="134"/>
                    <a:pt x="37" y="134"/>
                  </a:cubicBezTo>
                  <a:cubicBezTo>
                    <a:pt x="42" y="140"/>
                    <a:pt x="49" y="145"/>
                    <a:pt x="57" y="149"/>
                  </a:cubicBezTo>
                  <a:cubicBezTo>
                    <a:pt x="57" y="171"/>
                    <a:pt x="57" y="171"/>
                    <a:pt x="57" y="171"/>
                  </a:cubicBezTo>
                  <a:cubicBezTo>
                    <a:pt x="73" y="175"/>
                    <a:pt x="73" y="175"/>
                    <a:pt x="73" y="175"/>
                  </a:cubicBezTo>
                  <a:cubicBezTo>
                    <a:pt x="84" y="156"/>
                    <a:pt x="84" y="156"/>
                    <a:pt x="84" y="156"/>
                  </a:cubicBezTo>
                  <a:cubicBezTo>
                    <a:pt x="93" y="157"/>
                    <a:pt x="101" y="156"/>
                    <a:pt x="109" y="153"/>
                  </a:cubicBezTo>
                  <a:cubicBezTo>
                    <a:pt x="125" y="168"/>
                    <a:pt x="125" y="168"/>
                    <a:pt x="125" y="168"/>
                  </a:cubicBezTo>
                  <a:cubicBezTo>
                    <a:pt x="140" y="160"/>
                    <a:pt x="140" y="160"/>
                    <a:pt x="140" y="160"/>
                  </a:cubicBezTo>
                  <a:cubicBezTo>
                    <a:pt x="134" y="139"/>
                    <a:pt x="134" y="139"/>
                    <a:pt x="134" y="139"/>
                  </a:cubicBezTo>
                  <a:cubicBezTo>
                    <a:pt x="140" y="133"/>
                    <a:pt x="146" y="126"/>
                    <a:pt x="149" y="119"/>
                  </a:cubicBezTo>
                  <a:lnTo>
                    <a:pt x="171" y="119"/>
                  </a:lnTo>
                  <a:close/>
                  <a:moveTo>
                    <a:pt x="84" y="136"/>
                  </a:moveTo>
                  <a:cubicBezTo>
                    <a:pt x="58" y="134"/>
                    <a:pt x="38" y="110"/>
                    <a:pt x="40" y="84"/>
                  </a:cubicBezTo>
                  <a:cubicBezTo>
                    <a:pt x="42" y="57"/>
                    <a:pt x="65" y="37"/>
                    <a:pt x="92" y="39"/>
                  </a:cubicBezTo>
                  <a:cubicBezTo>
                    <a:pt x="119" y="42"/>
                    <a:pt x="138" y="65"/>
                    <a:pt x="136" y="91"/>
                  </a:cubicBezTo>
                  <a:cubicBezTo>
                    <a:pt x="134" y="118"/>
                    <a:pt x="111" y="138"/>
                    <a:pt x="84"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7" name="Freeform 37">
              <a:extLst>
                <a:ext uri="{FF2B5EF4-FFF2-40B4-BE49-F238E27FC236}">
                  <a16:creationId xmlns:a16="http://schemas.microsoft.com/office/drawing/2014/main" id="{69D98D32-2329-47C2-AE59-2E599EA94A79}"/>
                </a:ext>
              </a:extLst>
            </p:cNvPr>
            <p:cNvSpPr>
              <a:spLocks noEditPoints="1"/>
            </p:cNvSpPr>
            <p:nvPr/>
          </p:nvSpPr>
          <p:spPr bwMode="auto">
            <a:xfrm>
              <a:off x="1792288" y="3995738"/>
              <a:ext cx="119063" cy="119062"/>
            </a:xfrm>
            <a:custGeom>
              <a:avLst/>
              <a:gdLst>
                <a:gd name="T0" fmla="*/ 26 w 53"/>
                <a:gd name="T1" fmla="*/ 53 h 53"/>
                <a:gd name="T2" fmla="*/ 53 w 53"/>
                <a:gd name="T3" fmla="*/ 26 h 53"/>
                <a:gd name="T4" fmla="*/ 26 w 53"/>
                <a:gd name="T5" fmla="*/ 0 h 53"/>
                <a:gd name="T6" fmla="*/ 0 w 53"/>
                <a:gd name="T7" fmla="*/ 26 h 53"/>
                <a:gd name="T8" fmla="*/ 26 w 53"/>
                <a:gd name="T9" fmla="*/ 53 h 53"/>
                <a:gd name="T10" fmla="*/ 26 w 53"/>
                <a:gd name="T11" fmla="*/ 37 h 53"/>
                <a:gd name="T12" fmla="*/ 15 w 53"/>
                <a:gd name="T13" fmla="*/ 26 h 53"/>
                <a:gd name="T14" fmla="*/ 26 w 53"/>
                <a:gd name="T15" fmla="*/ 15 h 53"/>
                <a:gd name="T16" fmla="*/ 37 w 53"/>
                <a:gd name="T17" fmla="*/ 26 h 53"/>
                <a:gd name="T18" fmla="*/ 26 w 53"/>
                <a:gd name="T19"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53">
                  <a:moveTo>
                    <a:pt x="26" y="53"/>
                  </a:moveTo>
                  <a:cubicBezTo>
                    <a:pt x="41" y="53"/>
                    <a:pt x="53" y="41"/>
                    <a:pt x="53" y="26"/>
                  </a:cubicBezTo>
                  <a:cubicBezTo>
                    <a:pt x="53" y="12"/>
                    <a:pt x="41" y="0"/>
                    <a:pt x="26" y="0"/>
                  </a:cubicBezTo>
                  <a:cubicBezTo>
                    <a:pt x="12" y="0"/>
                    <a:pt x="0" y="12"/>
                    <a:pt x="0" y="26"/>
                  </a:cubicBezTo>
                  <a:cubicBezTo>
                    <a:pt x="0" y="41"/>
                    <a:pt x="12" y="53"/>
                    <a:pt x="26" y="53"/>
                  </a:cubicBezTo>
                  <a:close/>
                  <a:moveTo>
                    <a:pt x="26" y="37"/>
                  </a:moveTo>
                  <a:cubicBezTo>
                    <a:pt x="20" y="37"/>
                    <a:pt x="15" y="32"/>
                    <a:pt x="15" y="26"/>
                  </a:cubicBezTo>
                  <a:cubicBezTo>
                    <a:pt x="15" y="20"/>
                    <a:pt x="20" y="15"/>
                    <a:pt x="26" y="15"/>
                  </a:cubicBezTo>
                  <a:cubicBezTo>
                    <a:pt x="32" y="15"/>
                    <a:pt x="37" y="20"/>
                    <a:pt x="37" y="26"/>
                  </a:cubicBezTo>
                  <a:cubicBezTo>
                    <a:pt x="37" y="32"/>
                    <a:pt x="32" y="37"/>
                    <a:pt x="26"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68" name="Group 67">
            <a:extLst>
              <a:ext uri="{FF2B5EF4-FFF2-40B4-BE49-F238E27FC236}">
                <a16:creationId xmlns:a16="http://schemas.microsoft.com/office/drawing/2014/main" id="{30BBFB13-E4CA-4BBE-945C-6C19B92A31DB}"/>
              </a:ext>
              <a:ext uri="{C183D7F6-B498-43B3-948B-1728B52AA6E4}">
                <adec:decorative xmlns:adec="http://schemas.microsoft.com/office/drawing/2017/decorative" val="1"/>
              </a:ext>
            </a:extLst>
          </p:cNvPr>
          <p:cNvGrpSpPr/>
          <p:nvPr/>
        </p:nvGrpSpPr>
        <p:grpSpPr>
          <a:xfrm>
            <a:off x="2105639" y="1992278"/>
            <a:ext cx="374367" cy="372858"/>
            <a:chOff x="2806561" y="2158206"/>
            <a:chExt cx="393700" cy="392112"/>
          </a:xfrm>
          <a:solidFill>
            <a:srgbClr val="DADFE1"/>
          </a:solidFill>
          <a:effectLst/>
        </p:grpSpPr>
        <p:sp>
          <p:nvSpPr>
            <p:cNvPr id="69" name="Freeform 36">
              <a:extLst>
                <a:ext uri="{FF2B5EF4-FFF2-40B4-BE49-F238E27FC236}">
                  <a16:creationId xmlns:a16="http://schemas.microsoft.com/office/drawing/2014/main" id="{07478F35-EBBF-4AB5-B8EB-93CAED4012B0}"/>
                </a:ext>
              </a:extLst>
            </p:cNvPr>
            <p:cNvSpPr>
              <a:spLocks noEditPoints="1"/>
            </p:cNvSpPr>
            <p:nvPr/>
          </p:nvSpPr>
          <p:spPr bwMode="auto">
            <a:xfrm>
              <a:off x="2806561" y="2158206"/>
              <a:ext cx="393700" cy="392112"/>
            </a:xfrm>
            <a:custGeom>
              <a:avLst/>
              <a:gdLst>
                <a:gd name="T0" fmla="*/ 171 w 176"/>
                <a:gd name="T1" fmla="*/ 119 h 175"/>
                <a:gd name="T2" fmla="*/ 176 w 176"/>
                <a:gd name="T3" fmla="*/ 102 h 175"/>
                <a:gd name="T4" fmla="*/ 157 w 176"/>
                <a:gd name="T5" fmla="*/ 91 h 175"/>
                <a:gd name="T6" fmla="*/ 154 w 176"/>
                <a:gd name="T7" fmla="*/ 66 h 175"/>
                <a:gd name="T8" fmla="*/ 169 w 176"/>
                <a:gd name="T9" fmla="*/ 50 h 175"/>
                <a:gd name="T10" fmla="*/ 161 w 176"/>
                <a:gd name="T11" fmla="*/ 36 h 175"/>
                <a:gd name="T12" fmla="*/ 139 w 176"/>
                <a:gd name="T13" fmla="*/ 41 h 175"/>
                <a:gd name="T14" fmla="*/ 119 w 176"/>
                <a:gd name="T15" fmla="*/ 26 h 175"/>
                <a:gd name="T16" fmla="*/ 119 w 176"/>
                <a:gd name="T17" fmla="*/ 4 h 175"/>
                <a:gd name="T18" fmla="*/ 103 w 176"/>
                <a:gd name="T19" fmla="*/ 0 h 175"/>
                <a:gd name="T20" fmla="*/ 92 w 176"/>
                <a:gd name="T21" fmla="*/ 19 h 175"/>
                <a:gd name="T22" fmla="*/ 67 w 176"/>
                <a:gd name="T23" fmla="*/ 22 h 175"/>
                <a:gd name="T24" fmla="*/ 51 w 176"/>
                <a:gd name="T25" fmla="*/ 7 h 175"/>
                <a:gd name="T26" fmla="*/ 36 w 176"/>
                <a:gd name="T27" fmla="*/ 15 h 175"/>
                <a:gd name="T28" fmla="*/ 42 w 176"/>
                <a:gd name="T29" fmla="*/ 36 h 175"/>
                <a:gd name="T30" fmla="*/ 27 w 176"/>
                <a:gd name="T31" fmla="*/ 56 h 175"/>
                <a:gd name="T32" fmla="*/ 4 w 176"/>
                <a:gd name="T33" fmla="*/ 57 h 175"/>
                <a:gd name="T34" fmla="*/ 0 w 176"/>
                <a:gd name="T35" fmla="*/ 73 h 175"/>
                <a:gd name="T36" fmla="*/ 19 w 176"/>
                <a:gd name="T37" fmla="*/ 84 h 175"/>
                <a:gd name="T38" fmla="*/ 22 w 176"/>
                <a:gd name="T39" fmla="*/ 109 h 175"/>
                <a:gd name="T40" fmla="*/ 7 w 176"/>
                <a:gd name="T41" fmla="*/ 125 h 175"/>
                <a:gd name="T42" fmla="*/ 15 w 176"/>
                <a:gd name="T43" fmla="*/ 139 h 175"/>
                <a:gd name="T44" fmla="*/ 37 w 176"/>
                <a:gd name="T45" fmla="*/ 134 h 175"/>
                <a:gd name="T46" fmla="*/ 57 w 176"/>
                <a:gd name="T47" fmla="*/ 149 h 175"/>
                <a:gd name="T48" fmla="*/ 57 w 176"/>
                <a:gd name="T49" fmla="*/ 171 h 175"/>
                <a:gd name="T50" fmla="*/ 73 w 176"/>
                <a:gd name="T51" fmla="*/ 175 h 175"/>
                <a:gd name="T52" fmla="*/ 84 w 176"/>
                <a:gd name="T53" fmla="*/ 156 h 175"/>
                <a:gd name="T54" fmla="*/ 109 w 176"/>
                <a:gd name="T55" fmla="*/ 153 h 175"/>
                <a:gd name="T56" fmla="*/ 125 w 176"/>
                <a:gd name="T57" fmla="*/ 168 h 175"/>
                <a:gd name="T58" fmla="*/ 140 w 176"/>
                <a:gd name="T59" fmla="*/ 160 h 175"/>
                <a:gd name="T60" fmla="*/ 134 w 176"/>
                <a:gd name="T61" fmla="*/ 139 h 175"/>
                <a:gd name="T62" fmla="*/ 149 w 176"/>
                <a:gd name="T63" fmla="*/ 119 h 175"/>
                <a:gd name="T64" fmla="*/ 171 w 176"/>
                <a:gd name="T65" fmla="*/ 119 h 175"/>
                <a:gd name="T66" fmla="*/ 84 w 176"/>
                <a:gd name="T67" fmla="*/ 136 h 175"/>
                <a:gd name="T68" fmla="*/ 40 w 176"/>
                <a:gd name="T69" fmla="*/ 84 h 175"/>
                <a:gd name="T70" fmla="*/ 92 w 176"/>
                <a:gd name="T71" fmla="*/ 39 h 175"/>
                <a:gd name="T72" fmla="*/ 136 w 176"/>
                <a:gd name="T73" fmla="*/ 91 h 175"/>
                <a:gd name="T74" fmla="*/ 84 w 176"/>
                <a:gd name="T75" fmla="*/ 136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5">
                  <a:moveTo>
                    <a:pt x="171" y="119"/>
                  </a:moveTo>
                  <a:cubicBezTo>
                    <a:pt x="176" y="102"/>
                    <a:pt x="176" y="102"/>
                    <a:pt x="176" y="102"/>
                  </a:cubicBezTo>
                  <a:cubicBezTo>
                    <a:pt x="157" y="91"/>
                    <a:pt x="157" y="91"/>
                    <a:pt x="157" y="91"/>
                  </a:cubicBezTo>
                  <a:cubicBezTo>
                    <a:pt x="157" y="82"/>
                    <a:pt x="156" y="74"/>
                    <a:pt x="154" y="66"/>
                  </a:cubicBezTo>
                  <a:cubicBezTo>
                    <a:pt x="169" y="50"/>
                    <a:pt x="169" y="50"/>
                    <a:pt x="169" y="50"/>
                  </a:cubicBezTo>
                  <a:cubicBezTo>
                    <a:pt x="161" y="36"/>
                    <a:pt x="161" y="36"/>
                    <a:pt x="161" y="36"/>
                  </a:cubicBezTo>
                  <a:cubicBezTo>
                    <a:pt x="139" y="41"/>
                    <a:pt x="139" y="41"/>
                    <a:pt x="139" y="41"/>
                  </a:cubicBezTo>
                  <a:cubicBezTo>
                    <a:pt x="134" y="35"/>
                    <a:pt x="127" y="30"/>
                    <a:pt x="119" y="26"/>
                  </a:cubicBezTo>
                  <a:cubicBezTo>
                    <a:pt x="119" y="4"/>
                    <a:pt x="119" y="4"/>
                    <a:pt x="119" y="4"/>
                  </a:cubicBezTo>
                  <a:cubicBezTo>
                    <a:pt x="103" y="0"/>
                    <a:pt x="103" y="0"/>
                    <a:pt x="103" y="0"/>
                  </a:cubicBezTo>
                  <a:cubicBezTo>
                    <a:pt x="92" y="19"/>
                    <a:pt x="92" y="19"/>
                    <a:pt x="92" y="19"/>
                  </a:cubicBezTo>
                  <a:cubicBezTo>
                    <a:pt x="83" y="18"/>
                    <a:pt x="74" y="19"/>
                    <a:pt x="67" y="22"/>
                  </a:cubicBezTo>
                  <a:cubicBezTo>
                    <a:pt x="51" y="7"/>
                    <a:pt x="51" y="7"/>
                    <a:pt x="51" y="7"/>
                  </a:cubicBezTo>
                  <a:cubicBezTo>
                    <a:pt x="36" y="15"/>
                    <a:pt x="36" y="15"/>
                    <a:pt x="36" y="15"/>
                  </a:cubicBezTo>
                  <a:cubicBezTo>
                    <a:pt x="42" y="36"/>
                    <a:pt x="42" y="36"/>
                    <a:pt x="42" y="36"/>
                  </a:cubicBezTo>
                  <a:cubicBezTo>
                    <a:pt x="36" y="42"/>
                    <a:pt x="30" y="49"/>
                    <a:pt x="27" y="56"/>
                  </a:cubicBezTo>
                  <a:cubicBezTo>
                    <a:pt x="4" y="57"/>
                    <a:pt x="4" y="57"/>
                    <a:pt x="4" y="57"/>
                  </a:cubicBezTo>
                  <a:cubicBezTo>
                    <a:pt x="0" y="73"/>
                    <a:pt x="0" y="73"/>
                    <a:pt x="0" y="73"/>
                  </a:cubicBezTo>
                  <a:cubicBezTo>
                    <a:pt x="19" y="84"/>
                    <a:pt x="19" y="84"/>
                    <a:pt x="19" y="84"/>
                  </a:cubicBezTo>
                  <a:cubicBezTo>
                    <a:pt x="19" y="93"/>
                    <a:pt x="20" y="101"/>
                    <a:pt x="22" y="109"/>
                  </a:cubicBezTo>
                  <a:cubicBezTo>
                    <a:pt x="7" y="125"/>
                    <a:pt x="7" y="125"/>
                    <a:pt x="7" y="125"/>
                  </a:cubicBezTo>
                  <a:cubicBezTo>
                    <a:pt x="15" y="139"/>
                    <a:pt x="15" y="139"/>
                    <a:pt x="15" y="139"/>
                  </a:cubicBezTo>
                  <a:cubicBezTo>
                    <a:pt x="37" y="134"/>
                    <a:pt x="37" y="134"/>
                    <a:pt x="37" y="134"/>
                  </a:cubicBezTo>
                  <a:cubicBezTo>
                    <a:pt x="42" y="140"/>
                    <a:pt x="49" y="145"/>
                    <a:pt x="57" y="149"/>
                  </a:cubicBezTo>
                  <a:cubicBezTo>
                    <a:pt x="57" y="171"/>
                    <a:pt x="57" y="171"/>
                    <a:pt x="57" y="171"/>
                  </a:cubicBezTo>
                  <a:cubicBezTo>
                    <a:pt x="73" y="175"/>
                    <a:pt x="73" y="175"/>
                    <a:pt x="73" y="175"/>
                  </a:cubicBezTo>
                  <a:cubicBezTo>
                    <a:pt x="84" y="156"/>
                    <a:pt x="84" y="156"/>
                    <a:pt x="84" y="156"/>
                  </a:cubicBezTo>
                  <a:cubicBezTo>
                    <a:pt x="93" y="157"/>
                    <a:pt x="101" y="156"/>
                    <a:pt x="109" y="153"/>
                  </a:cubicBezTo>
                  <a:cubicBezTo>
                    <a:pt x="125" y="168"/>
                    <a:pt x="125" y="168"/>
                    <a:pt x="125" y="168"/>
                  </a:cubicBezTo>
                  <a:cubicBezTo>
                    <a:pt x="140" y="160"/>
                    <a:pt x="140" y="160"/>
                    <a:pt x="140" y="160"/>
                  </a:cubicBezTo>
                  <a:cubicBezTo>
                    <a:pt x="134" y="139"/>
                    <a:pt x="134" y="139"/>
                    <a:pt x="134" y="139"/>
                  </a:cubicBezTo>
                  <a:cubicBezTo>
                    <a:pt x="140" y="133"/>
                    <a:pt x="146" y="126"/>
                    <a:pt x="149" y="119"/>
                  </a:cubicBezTo>
                  <a:lnTo>
                    <a:pt x="171" y="119"/>
                  </a:lnTo>
                  <a:close/>
                  <a:moveTo>
                    <a:pt x="84" y="136"/>
                  </a:moveTo>
                  <a:cubicBezTo>
                    <a:pt x="58" y="134"/>
                    <a:pt x="38" y="110"/>
                    <a:pt x="40" y="84"/>
                  </a:cubicBezTo>
                  <a:cubicBezTo>
                    <a:pt x="42" y="57"/>
                    <a:pt x="65" y="37"/>
                    <a:pt x="92" y="39"/>
                  </a:cubicBezTo>
                  <a:cubicBezTo>
                    <a:pt x="119" y="42"/>
                    <a:pt x="138" y="65"/>
                    <a:pt x="136" y="91"/>
                  </a:cubicBezTo>
                  <a:cubicBezTo>
                    <a:pt x="134" y="118"/>
                    <a:pt x="111" y="138"/>
                    <a:pt x="84"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0" name="Freeform 37">
              <a:extLst>
                <a:ext uri="{FF2B5EF4-FFF2-40B4-BE49-F238E27FC236}">
                  <a16:creationId xmlns:a16="http://schemas.microsoft.com/office/drawing/2014/main" id="{10722B03-97A4-4995-A231-396735F22256}"/>
                </a:ext>
              </a:extLst>
            </p:cNvPr>
            <p:cNvSpPr>
              <a:spLocks noEditPoints="1"/>
            </p:cNvSpPr>
            <p:nvPr/>
          </p:nvSpPr>
          <p:spPr bwMode="auto">
            <a:xfrm>
              <a:off x="2944674" y="2294731"/>
              <a:ext cx="119063" cy="119062"/>
            </a:xfrm>
            <a:custGeom>
              <a:avLst/>
              <a:gdLst>
                <a:gd name="T0" fmla="*/ 26 w 53"/>
                <a:gd name="T1" fmla="*/ 53 h 53"/>
                <a:gd name="T2" fmla="*/ 53 w 53"/>
                <a:gd name="T3" fmla="*/ 26 h 53"/>
                <a:gd name="T4" fmla="*/ 26 w 53"/>
                <a:gd name="T5" fmla="*/ 0 h 53"/>
                <a:gd name="T6" fmla="*/ 0 w 53"/>
                <a:gd name="T7" fmla="*/ 26 h 53"/>
                <a:gd name="T8" fmla="*/ 26 w 53"/>
                <a:gd name="T9" fmla="*/ 53 h 53"/>
                <a:gd name="T10" fmla="*/ 26 w 53"/>
                <a:gd name="T11" fmla="*/ 37 h 53"/>
                <a:gd name="T12" fmla="*/ 15 w 53"/>
                <a:gd name="T13" fmla="*/ 26 h 53"/>
                <a:gd name="T14" fmla="*/ 26 w 53"/>
                <a:gd name="T15" fmla="*/ 15 h 53"/>
                <a:gd name="T16" fmla="*/ 37 w 53"/>
                <a:gd name="T17" fmla="*/ 26 h 53"/>
                <a:gd name="T18" fmla="*/ 26 w 53"/>
                <a:gd name="T19"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53">
                  <a:moveTo>
                    <a:pt x="26" y="53"/>
                  </a:moveTo>
                  <a:cubicBezTo>
                    <a:pt x="41" y="53"/>
                    <a:pt x="53" y="41"/>
                    <a:pt x="53" y="26"/>
                  </a:cubicBezTo>
                  <a:cubicBezTo>
                    <a:pt x="53" y="12"/>
                    <a:pt x="41" y="0"/>
                    <a:pt x="26" y="0"/>
                  </a:cubicBezTo>
                  <a:cubicBezTo>
                    <a:pt x="12" y="0"/>
                    <a:pt x="0" y="12"/>
                    <a:pt x="0" y="26"/>
                  </a:cubicBezTo>
                  <a:cubicBezTo>
                    <a:pt x="0" y="41"/>
                    <a:pt x="12" y="53"/>
                    <a:pt x="26" y="53"/>
                  </a:cubicBezTo>
                  <a:close/>
                  <a:moveTo>
                    <a:pt x="26" y="37"/>
                  </a:moveTo>
                  <a:cubicBezTo>
                    <a:pt x="20" y="37"/>
                    <a:pt x="15" y="32"/>
                    <a:pt x="15" y="26"/>
                  </a:cubicBezTo>
                  <a:cubicBezTo>
                    <a:pt x="15" y="20"/>
                    <a:pt x="20" y="15"/>
                    <a:pt x="26" y="15"/>
                  </a:cubicBezTo>
                  <a:cubicBezTo>
                    <a:pt x="32" y="15"/>
                    <a:pt x="37" y="20"/>
                    <a:pt x="37" y="26"/>
                  </a:cubicBezTo>
                  <a:cubicBezTo>
                    <a:pt x="37" y="32"/>
                    <a:pt x="32" y="37"/>
                    <a:pt x="26"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71" name="Freeform 18">
            <a:extLst>
              <a:ext uri="{FF2B5EF4-FFF2-40B4-BE49-F238E27FC236}">
                <a16:creationId xmlns:a16="http://schemas.microsoft.com/office/drawing/2014/main" id="{DE7BCE4B-8B4A-4F8E-915C-00A4260B9DC7}"/>
              </a:ext>
              <a:ext uri="{C183D7F6-B498-43B3-948B-1728B52AA6E4}">
                <adec:decorative xmlns:adec="http://schemas.microsoft.com/office/drawing/2017/decorative" val="1"/>
              </a:ext>
            </a:extLst>
          </p:cNvPr>
          <p:cNvSpPr>
            <a:spLocks noEditPoints="1"/>
          </p:cNvSpPr>
          <p:nvPr/>
        </p:nvSpPr>
        <p:spPr bwMode="auto">
          <a:xfrm>
            <a:off x="4524060" y="2199841"/>
            <a:ext cx="1249903" cy="1252922"/>
          </a:xfrm>
          <a:custGeom>
            <a:avLst/>
            <a:gdLst>
              <a:gd name="T0" fmla="*/ 582 w 587"/>
              <a:gd name="T1" fmla="*/ 356 h 588"/>
              <a:gd name="T2" fmla="*/ 539 w 587"/>
              <a:gd name="T3" fmla="*/ 298 h 588"/>
              <a:gd name="T4" fmla="*/ 583 w 587"/>
              <a:gd name="T5" fmla="*/ 243 h 588"/>
              <a:gd name="T6" fmla="*/ 522 w 587"/>
              <a:gd name="T7" fmla="*/ 203 h 588"/>
              <a:gd name="T8" fmla="*/ 541 w 587"/>
              <a:gd name="T9" fmla="*/ 134 h 588"/>
              <a:gd name="T10" fmla="*/ 471 w 587"/>
              <a:gd name="T11" fmla="*/ 124 h 588"/>
              <a:gd name="T12" fmla="*/ 462 w 587"/>
              <a:gd name="T13" fmla="*/ 53 h 588"/>
              <a:gd name="T14" fmla="*/ 390 w 587"/>
              <a:gd name="T15" fmla="*/ 68 h 588"/>
              <a:gd name="T16" fmla="*/ 356 w 587"/>
              <a:gd name="T17" fmla="*/ 6 h 588"/>
              <a:gd name="T18" fmla="*/ 298 w 587"/>
              <a:gd name="T19" fmla="*/ 48 h 588"/>
              <a:gd name="T20" fmla="*/ 243 w 587"/>
              <a:gd name="T21" fmla="*/ 5 h 588"/>
              <a:gd name="T22" fmla="*/ 203 w 587"/>
              <a:gd name="T23" fmla="*/ 66 h 588"/>
              <a:gd name="T24" fmla="*/ 134 w 587"/>
              <a:gd name="T25" fmla="*/ 47 h 588"/>
              <a:gd name="T26" fmla="*/ 123 w 587"/>
              <a:gd name="T27" fmla="*/ 117 h 588"/>
              <a:gd name="T28" fmla="*/ 53 w 587"/>
              <a:gd name="T29" fmla="*/ 125 h 588"/>
              <a:gd name="T30" fmla="*/ 68 w 587"/>
              <a:gd name="T31" fmla="*/ 197 h 588"/>
              <a:gd name="T32" fmla="*/ 6 w 587"/>
              <a:gd name="T33" fmla="*/ 232 h 588"/>
              <a:gd name="T34" fmla="*/ 48 w 587"/>
              <a:gd name="T35" fmla="*/ 290 h 588"/>
              <a:gd name="T36" fmla="*/ 4 w 587"/>
              <a:gd name="T37" fmla="*/ 345 h 588"/>
              <a:gd name="T38" fmla="*/ 66 w 587"/>
              <a:gd name="T39" fmla="*/ 385 h 588"/>
              <a:gd name="T40" fmla="*/ 47 w 587"/>
              <a:gd name="T41" fmla="*/ 454 h 588"/>
              <a:gd name="T42" fmla="*/ 117 w 587"/>
              <a:gd name="T43" fmla="*/ 465 h 588"/>
              <a:gd name="T44" fmla="*/ 125 w 587"/>
              <a:gd name="T45" fmla="*/ 535 h 588"/>
              <a:gd name="T46" fmla="*/ 197 w 587"/>
              <a:gd name="T47" fmla="*/ 520 h 588"/>
              <a:gd name="T48" fmla="*/ 232 w 587"/>
              <a:gd name="T49" fmla="*/ 582 h 588"/>
              <a:gd name="T50" fmla="*/ 289 w 587"/>
              <a:gd name="T51" fmla="*/ 540 h 588"/>
              <a:gd name="T52" fmla="*/ 345 w 587"/>
              <a:gd name="T53" fmla="*/ 583 h 588"/>
              <a:gd name="T54" fmla="*/ 385 w 587"/>
              <a:gd name="T55" fmla="*/ 522 h 588"/>
              <a:gd name="T56" fmla="*/ 453 w 587"/>
              <a:gd name="T57" fmla="*/ 541 h 588"/>
              <a:gd name="T58" fmla="*/ 464 w 587"/>
              <a:gd name="T59" fmla="*/ 471 h 588"/>
              <a:gd name="T60" fmla="*/ 535 w 587"/>
              <a:gd name="T61" fmla="*/ 463 h 588"/>
              <a:gd name="T62" fmla="*/ 520 w 587"/>
              <a:gd name="T63" fmla="*/ 391 h 588"/>
              <a:gd name="T64" fmla="*/ 243 w 587"/>
              <a:gd name="T65" fmla="*/ 476 h 588"/>
              <a:gd name="T66" fmla="*/ 345 w 587"/>
              <a:gd name="T67" fmla="*/ 112 h 588"/>
              <a:gd name="T68" fmla="*/ 243 w 587"/>
              <a:gd name="T69" fmla="*/ 476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87" h="588">
                <a:moveTo>
                  <a:pt x="572" y="392"/>
                </a:moveTo>
                <a:cubicBezTo>
                  <a:pt x="582" y="356"/>
                  <a:pt x="582" y="356"/>
                  <a:pt x="582" y="356"/>
                </a:cubicBezTo>
                <a:cubicBezTo>
                  <a:pt x="537" y="330"/>
                  <a:pt x="537" y="330"/>
                  <a:pt x="537" y="330"/>
                </a:cubicBezTo>
                <a:cubicBezTo>
                  <a:pt x="538" y="319"/>
                  <a:pt x="539" y="309"/>
                  <a:pt x="539" y="298"/>
                </a:cubicBezTo>
                <a:cubicBezTo>
                  <a:pt x="587" y="280"/>
                  <a:pt x="587" y="280"/>
                  <a:pt x="587" y="280"/>
                </a:cubicBezTo>
                <a:cubicBezTo>
                  <a:pt x="583" y="243"/>
                  <a:pt x="583" y="243"/>
                  <a:pt x="583" y="243"/>
                </a:cubicBezTo>
                <a:cubicBezTo>
                  <a:pt x="532" y="236"/>
                  <a:pt x="532" y="236"/>
                  <a:pt x="532" y="236"/>
                </a:cubicBezTo>
                <a:cubicBezTo>
                  <a:pt x="530" y="224"/>
                  <a:pt x="526" y="213"/>
                  <a:pt x="522" y="203"/>
                </a:cubicBezTo>
                <a:cubicBezTo>
                  <a:pt x="559" y="167"/>
                  <a:pt x="559" y="167"/>
                  <a:pt x="559" y="167"/>
                </a:cubicBezTo>
                <a:cubicBezTo>
                  <a:pt x="541" y="134"/>
                  <a:pt x="541" y="134"/>
                  <a:pt x="541" y="134"/>
                </a:cubicBezTo>
                <a:cubicBezTo>
                  <a:pt x="491" y="147"/>
                  <a:pt x="491" y="147"/>
                  <a:pt x="491" y="147"/>
                </a:cubicBezTo>
                <a:cubicBezTo>
                  <a:pt x="485" y="139"/>
                  <a:pt x="478" y="131"/>
                  <a:pt x="471" y="124"/>
                </a:cubicBezTo>
                <a:cubicBezTo>
                  <a:pt x="492" y="77"/>
                  <a:pt x="492" y="77"/>
                  <a:pt x="492" y="77"/>
                </a:cubicBezTo>
                <a:cubicBezTo>
                  <a:pt x="462" y="53"/>
                  <a:pt x="462" y="53"/>
                  <a:pt x="462" y="53"/>
                </a:cubicBezTo>
                <a:cubicBezTo>
                  <a:pt x="421" y="84"/>
                  <a:pt x="421" y="84"/>
                  <a:pt x="421" y="84"/>
                </a:cubicBezTo>
                <a:cubicBezTo>
                  <a:pt x="411" y="78"/>
                  <a:pt x="401" y="73"/>
                  <a:pt x="390" y="68"/>
                </a:cubicBezTo>
                <a:cubicBezTo>
                  <a:pt x="392" y="16"/>
                  <a:pt x="392" y="16"/>
                  <a:pt x="392" y="16"/>
                </a:cubicBezTo>
                <a:cubicBezTo>
                  <a:pt x="356" y="6"/>
                  <a:pt x="356" y="6"/>
                  <a:pt x="356" y="6"/>
                </a:cubicBezTo>
                <a:cubicBezTo>
                  <a:pt x="330" y="51"/>
                  <a:pt x="330" y="51"/>
                  <a:pt x="330" y="51"/>
                </a:cubicBezTo>
                <a:cubicBezTo>
                  <a:pt x="319" y="49"/>
                  <a:pt x="309" y="49"/>
                  <a:pt x="298" y="48"/>
                </a:cubicBezTo>
                <a:cubicBezTo>
                  <a:pt x="280" y="0"/>
                  <a:pt x="280" y="0"/>
                  <a:pt x="280" y="0"/>
                </a:cubicBezTo>
                <a:cubicBezTo>
                  <a:pt x="243" y="5"/>
                  <a:pt x="243" y="5"/>
                  <a:pt x="243" y="5"/>
                </a:cubicBezTo>
                <a:cubicBezTo>
                  <a:pt x="235" y="55"/>
                  <a:pt x="235" y="55"/>
                  <a:pt x="235" y="55"/>
                </a:cubicBezTo>
                <a:cubicBezTo>
                  <a:pt x="224" y="58"/>
                  <a:pt x="213" y="62"/>
                  <a:pt x="203" y="66"/>
                </a:cubicBezTo>
                <a:cubicBezTo>
                  <a:pt x="167" y="29"/>
                  <a:pt x="167" y="29"/>
                  <a:pt x="167" y="29"/>
                </a:cubicBezTo>
                <a:cubicBezTo>
                  <a:pt x="134" y="47"/>
                  <a:pt x="134" y="47"/>
                  <a:pt x="134" y="47"/>
                </a:cubicBezTo>
                <a:cubicBezTo>
                  <a:pt x="147" y="97"/>
                  <a:pt x="147" y="97"/>
                  <a:pt x="147" y="97"/>
                </a:cubicBezTo>
                <a:cubicBezTo>
                  <a:pt x="139" y="103"/>
                  <a:pt x="131" y="110"/>
                  <a:pt x="123" y="117"/>
                </a:cubicBezTo>
                <a:cubicBezTo>
                  <a:pt x="76" y="96"/>
                  <a:pt x="76" y="96"/>
                  <a:pt x="76" y="96"/>
                </a:cubicBezTo>
                <a:cubicBezTo>
                  <a:pt x="53" y="125"/>
                  <a:pt x="53" y="125"/>
                  <a:pt x="53" y="125"/>
                </a:cubicBezTo>
                <a:cubicBezTo>
                  <a:pt x="84" y="167"/>
                  <a:pt x="84" y="167"/>
                  <a:pt x="84" y="167"/>
                </a:cubicBezTo>
                <a:cubicBezTo>
                  <a:pt x="78" y="176"/>
                  <a:pt x="73" y="187"/>
                  <a:pt x="68" y="197"/>
                </a:cubicBezTo>
                <a:cubicBezTo>
                  <a:pt x="16" y="196"/>
                  <a:pt x="16" y="196"/>
                  <a:pt x="16" y="196"/>
                </a:cubicBezTo>
                <a:cubicBezTo>
                  <a:pt x="6" y="232"/>
                  <a:pt x="6" y="232"/>
                  <a:pt x="6" y="232"/>
                </a:cubicBezTo>
                <a:cubicBezTo>
                  <a:pt x="51" y="258"/>
                  <a:pt x="51" y="258"/>
                  <a:pt x="51" y="258"/>
                </a:cubicBezTo>
                <a:cubicBezTo>
                  <a:pt x="49" y="269"/>
                  <a:pt x="48" y="279"/>
                  <a:pt x="48" y="290"/>
                </a:cubicBezTo>
                <a:cubicBezTo>
                  <a:pt x="0" y="308"/>
                  <a:pt x="0" y="308"/>
                  <a:pt x="0" y="308"/>
                </a:cubicBezTo>
                <a:cubicBezTo>
                  <a:pt x="4" y="345"/>
                  <a:pt x="4" y="345"/>
                  <a:pt x="4" y="345"/>
                </a:cubicBezTo>
                <a:cubicBezTo>
                  <a:pt x="55" y="352"/>
                  <a:pt x="55" y="352"/>
                  <a:pt x="55" y="352"/>
                </a:cubicBezTo>
                <a:cubicBezTo>
                  <a:pt x="58" y="364"/>
                  <a:pt x="62" y="375"/>
                  <a:pt x="66" y="385"/>
                </a:cubicBezTo>
                <a:cubicBezTo>
                  <a:pt x="29" y="421"/>
                  <a:pt x="29" y="421"/>
                  <a:pt x="29" y="421"/>
                </a:cubicBezTo>
                <a:cubicBezTo>
                  <a:pt x="47" y="454"/>
                  <a:pt x="47" y="454"/>
                  <a:pt x="47" y="454"/>
                </a:cubicBezTo>
                <a:cubicBezTo>
                  <a:pt x="97" y="441"/>
                  <a:pt x="97" y="441"/>
                  <a:pt x="97" y="441"/>
                </a:cubicBezTo>
                <a:cubicBezTo>
                  <a:pt x="103" y="449"/>
                  <a:pt x="110" y="457"/>
                  <a:pt x="117" y="465"/>
                </a:cubicBezTo>
                <a:cubicBezTo>
                  <a:pt x="96" y="511"/>
                  <a:pt x="96" y="511"/>
                  <a:pt x="96" y="511"/>
                </a:cubicBezTo>
                <a:cubicBezTo>
                  <a:pt x="125" y="535"/>
                  <a:pt x="125" y="535"/>
                  <a:pt x="125" y="535"/>
                </a:cubicBezTo>
                <a:cubicBezTo>
                  <a:pt x="167" y="504"/>
                  <a:pt x="167" y="504"/>
                  <a:pt x="167" y="504"/>
                </a:cubicBezTo>
                <a:cubicBezTo>
                  <a:pt x="176" y="510"/>
                  <a:pt x="187" y="515"/>
                  <a:pt x="197" y="520"/>
                </a:cubicBezTo>
                <a:cubicBezTo>
                  <a:pt x="196" y="572"/>
                  <a:pt x="196" y="572"/>
                  <a:pt x="196" y="572"/>
                </a:cubicBezTo>
                <a:cubicBezTo>
                  <a:pt x="232" y="582"/>
                  <a:pt x="232" y="582"/>
                  <a:pt x="232" y="582"/>
                </a:cubicBezTo>
                <a:cubicBezTo>
                  <a:pt x="258" y="537"/>
                  <a:pt x="258" y="537"/>
                  <a:pt x="258" y="537"/>
                </a:cubicBezTo>
                <a:cubicBezTo>
                  <a:pt x="269" y="539"/>
                  <a:pt x="279" y="539"/>
                  <a:pt x="289" y="540"/>
                </a:cubicBezTo>
                <a:cubicBezTo>
                  <a:pt x="308" y="588"/>
                  <a:pt x="308" y="588"/>
                  <a:pt x="308" y="588"/>
                </a:cubicBezTo>
                <a:cubicBezTo>
                  <a:pt x="345" y="583"/>
                  <a:pt x="345" y="583"/>
                  <a:pt x="345" y="583"/>
                </a:cubicBezTo>
                <a:cubicBezTo>
                  <a:pt x="352" y="533"/>
                  <a:pt x="352" y="533"/>
                  <a:pt x="352" y="533"/>
                </a:cubicBezTo>
                <a:cubicBezTo>
                  <a:pt x="364" y="530"/>
                  <a:pt x="375" y="526"/>
                  <a:pt x="385" y="522"/>
                </a:cubicBezTo>
                <a:cubicBezTo>
                  <a:pt x="421" y="559"/>
                  <a:pt x="421" y="559"/>
                  <a:pt x="421" y="559"/>
                </a:cubicBezTo>
                <a:cubicBezTo>
                  <a:pt x="453" y="541"/>
                  <a:pt x="453" y="541"/>
                  <a:pt x="453" y="541"/>
                </a:cubicBezTo>
                <a:cubicBezTo>
                  <a:pt x="440" y="491"/>
                  <a:pt x="440" y="491"/>
                  <a:pt x="440" y="491"/>
                </a:cubicBezTo>
                <a:cubicBezTo>
                  <a:pt x="449" y="485"/>
                  <a:pt x="457" y="478"/>
                  <a:pt x="464" y="471"/>
                </a:cubicBezTo>
                <a:cubicBezTo>
                  <a:pt x="511" y="492"/>
                  <a:pt x="511" y="492"/>
                  <a:pt x="511" y="492"/>
                </a:cubicBezTo>
                <a:cubicBezTo>
                  <a:pt x="535" y="463"/>
                  <a:pt x="535" y="463"/>
                  <a:pt x="535" y="463"/>
                </a:cubicBezTo>
                <a:cubicBezTo>
                  <a:pt x="504" y="421"/>
                  <a:pt x="504" y="421"/>
                  <a:pt x="504" y="421"/>
                </a:cubicBezTo>
                <a:cubicBezTo>
                  <a:pt x="510" y="412"/>
                  <a:pt x="515" y="401"/>
                  <a:pt x="520" y="391"/>
                </a:cubicBezTo>
                <a:lnTo>
                  <a:pt x="572" y="392"/>
                </a:lnTo>
                <a:close/>
                <a:moveTo>
                  <a:pt x="243" y="476"/>
                </a:moveTo>
                <a:cubicBezTo>
                  <a:pt x="142" y="447"/>
                  <a:pt x="84" y="343"/>
                  <a:pt x="112" y="243"/>
                </a:cubicBezTo>
                <a:cubicBezTo>
                  <a:pt x="140" y="142"/>
                  <a:pt x="245" y="84"/>
                  <a:pt x="345" y="112"/>
                </a:cubicBezTo>
                <a:cubicBezTo>
                  <a:pt x="446" y="141"/>
                  <a:pt x="504" y="245"/>
                  <a:pt x="476" y="345"/>
                </a:cubicBezTo>
                <a:cubicBezTo>
                  <a:pt x="447" y="446"/>
                  <a:pt x="343" y="504"/>
                  <a:pt x="243" y="476"/>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2" name="Freeform 20">
            <a:extLst>
              <a:ext uri="{FF2B5EF4-FFF2-40B4-BE49-F238E27FC236}">
                <a16:creationId xmlns:a16="http://schemas.microsoft.com/office/drawing/2014/main" id="{4119EE63-2CCC-45D1-999C-196913453B11}"/>
              </a:ext>
              <a:ext uri="{C183D7F6-B498-43B3-948B-1728B52AA6E4}">
                <adec:decorative xmlns:adec="http://schemas.microsoft.com/office/drawing/2017/decorative" val="1"/>
              </a:ext>
            </a:extLst>
          </p:cNvPr>
          <p:cNvSpPr>
            <a:spLocks noEditPoints="1"/>
          </p:cNvSpPr>
          <p:nvPr/>
        </p:nvSpPr>
        <p:spPr bwMode="auto">
          <a:xfrm>
            <a:off x="2842428" y="2255694"/>
            <a:ext cx="1553322" cy="1551812"/>
          </a:xfrm>
          <a:custGeom>
            <a:avLst/>
            <a:gdLst>
              <a:gd name="T0" fmla="*/ 461 w 730"/>
              <a:gd name="T1" fmla="*/ 716 h 729"/>
              <a:gd name="T2" fmla="*/ 500 w 730"/>
              <a:gd name="T3" fmla="*/ 638 h 729"/>
              <a:gd name="T4" fmla="*/ 586 w 730"/>
              <a:gd name="T5" fmla="*/ 654 h 729"/>
              <a:gd name="T6" fmla="*/ 593 w 730"/>
              <a:gd name="T7" fmla="*/ 567 h 729"/>
              <a:gd name="T8" fmla="*/ 682 w 730"/>
              <a:gd name="T9" fmla="*/ 546 h 729"/>
              <a:gd name="T10" fmla="*/ 654 w 730"/>
              <a:gd name="T11" fmla="*/ 462 h 729"/>
              <a:gd name="T12" fmla="*/ 726 w 730"/>
              <a:gd name="T13" fmla="*/ 413 h 729"/>
              <a:gd name="T14" fmla="*/ 669 w 730"/>
              <a:gd name="T15" fmla="*/ 346 h 729"/>
              <a:gd name="T16" fmla="*/ 717 w 730"/>
              <a:gd name="T17" fmla="*/ 269 h 729"/>
              <a:gd name="T18" fmla="*/ 638 w 730"/>
              <a:gd name="T19" fmla="*/ 229 h 729"/>
              <a:gd name="T20" fmla="*/ 655 w 730"/>
              <a:gd name="T21" fmla="*/ 143 h 729"/>
              <a:gd name="T22" fmla="*/ 567 w 730"/>
              <a:gd name="T23" fmla="*/ 136 h 729"/>
              <a:gd name="T24" fmla="*/ 546 w 730"/>
              <a:gd name="T25" fmla="*/ 47 h 729"/>
              <a:gd name="T26" fmla="*/ 463 w 730"/>
              <a:gd name="T27" fmla="*/ 76 h 729"/>
              <a:gd name="T28" fmla="*/ 413 w 730"/>
              <a:gd name="T29" fmla="*/ 3 h 729"/>
              <a:gd name="T30" fmla="*/ 347 w 730"/>
              <a:gd name="T31" fmla="*/ 60 h 729"/>
              <a:gd name="T32" fmla="*/ 269 w 730"/>
              <a:gd name="T33" fmla="*/ 13 h 729"/>
              <a:gd name="T34" fmla="*/ 230 w 730"/>
              <a:gd name="T35" fmla="*/ 91 h 729"/>
              <a:gd name="T36" fmla="*/ 144 w 730"/>
              <a:gd name="T37" fmla="*/ 75 h 729"/>
              <a:gd name="T38" fmla="*/ 137 w 730"/>
              <a:gd name="T39" fmla="*/ 162 h 729"/>
              <a:gd name="T40" fmla="*/ 48 w 730"/>
              <a:gd name="T41" fmla="*/ 183 h 729"/>
              <a:gd name="T42" fmla="*/ 76 w 730"/>
              <a:gd name="T43" fmla="*/ 267 h 729"/>
              <a:gd name="T44" fmla="*/ 3 w 730"/>
              <a:gd name="T45" fmla="*/ 316 h 729"/>
              <a:gd name="T46" fmla="*/ 61 w 730"/>
              <a:gd name="T47" fmla="*/ 383 h 729"/>
              <a:gd name="T48" fmla="*/ 13 w 730"/>
              <a:gd name="T49" fmla="*/ 460 h 729"/>
              <a:gd name="T50" fmla="*/ 92 w 730"/>
              <a:gd name="T51" fmla="*/ 499 h 729"/>
              <a:gd name="T52" fmla="*/ 75 w 730"/>
              <a:gd name="T53" fmla="*/ 586 h 729"/>
              <a:gd name="T54" fmla="*/ 163 w 730"/>
              <a:gd name="T55" fmla="*/ 592 h 729"/>
              <a:gd name="T56" fmla="*/ 184 w 730"/>
              <a:gd name="T57" fmla="*/ 682 h 729"/>
              <a:gd name="T58" fmla="*/ 267 w 730"/>
              <a:gd name="T59" fmla="*/ 653 h 729"/>
              <a:gd name="T60" fmla="*/ 317 w 730"/>
              <a:gd name="T61" fmla="*/ 726 h 729"/>
              <a:gd name="T62" fmla="*/ 383 w 730"/>
              <a:gd name="T63" fmla="*/ 669 h 729"/>
              <a:gd name="T64" fmla="*/ 262 w 730"/>
              <a:gd name="T65" fmla="*/ 575 h 729"/>
              <a:gd name="T66" fmla="*/ 468 w 730"/>
              <a:gd name="T67" fmla="*/ 154 h 729"/>
              <a:gd name="T68" fmla="*/ 262 w 730"/>
              <a:gd name="T69" fmla="*/ 575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0" h="729">
                <a:moveTo>
                  <a:pt x="426" y="663"/>
                </a:moveTo>
                <a:cubicBezTo>
                  <a:pt x="461" y="716"/>
                  <a:pt x="461" y="716"/>
                  <a:pt x="461" y="716"/>
                </a:cubicBezTo>
                <a:cubicBezTo>
                  <a:pt x="505" y="701"/>
                  <a:pt x="505" y="701"/>
                  <a:pt x="505" y="701"/>
                </a:cubicBezTo>
                <a:cubicBezTo>
                  <a:pt x="500" y="638"/>
                  <a:pt x="500" y="638"/>
                  <a:pt x="500" y="638"/>
                </a:cubicBezTo>
                <a:cubicBezTo>
                  <a:pt x="512" y="632"/>
                  <a:pt x="523" y="625"/>
                  <a:pt x="534" y="618"/>
                </a:cubicBezTo>
                <a:cubicBezTo>
                  <a:pt x="586" y="654"/>
                  <a:pt x="586" y="654"/>
                  <a:pt x="586" y="654"/>
                </a:cubicBezTo>
                <a:cubicBezTo>
                  <a:pt x="621" y="624"/>
                  <a:pt x="621" y="624"/>
                  <a:pt x="621" y="624"/>
                </a:cubicBezTo>
                <a:cubicBezTo>
                  <a:pt x="593" y="567"/>
                  <a:pt x="593" y="567"/>
                  <a:pt x="593" y="567"/>
                </a:cubicBezTo>
                <a:cubicBezTo>
                  <a:pt x="602" y="556"/>
                  <a:pt x="611" y="545"/>
                  <a:pt x="619" y="533"/>
                </a:cubicBezTo>
                <a:cubicBezTo>
                  <a:pt x="682" y="546"/>
                  <a:pt x="682" y="546"/>
                  <a:pt x="682" y="546"/>
                </a:cubicBezTo>
                <a:cubicBezTo>
                  <a:pt x="703" y="504"/>
                  <a:pt x="703" y="504"/>
                  <a:pt x="703" y="504"/>
                </a:cubicBezTo>
                <a:cubicBezTo>
                  <a:pt x="654" y="462"/>
                  <a:pt x="654" y="462"/>
                  <a:pt x="654" y="462"/>
                </a:cubicBezTo>
                <a:cubicBezTo>
                  <a:pt x="658" y="450"/>
                  <a:pt x="661" y="437"/>
                  <a:pt x="664" y="425"/>
                </a:cubicBezTo>
                <a:cubicBezTo>
                  <a:pt x="726" y="413"/>
                  <a:pt x="726" y="413"/>
                  <a:pt x="726" y="413"/>
                </a:cubicBezTo>
                <a:cubicBezTo>
                  <a:pt x="730" y="367"/>
                  <a:pt x="730" y="367"/>
                  <a:pt x="730" y="367"/>
                </a:cubicBezTo>
                <a:cubicBezTo>
                  <a:pt x="669" y="346"/>
                  <a:pt x="669" y="346"/>
                  <a:pt x="669" y="346"/>
                </a:cubicBezTo>
                <a:cubicBezTo>
                  <a:pt x="668" y="332"/>
                  <a:pt x="666" y="318"/>
                  <a:pt x="664" y="304"/>
                </a:cubicBezTo>
                <a:cubicBezTo>
                  <a:pt x="717" y="269"/>
                  <a:pt x="717" y="269"/>
                  <a:pt x="717" y="269"/>
                </a:cubicBezTo>
                <a:cubicBezTo>
                  <a:pt x="702" y="225"/>
                  <a:pt x="702" y="225"/>
                  <a:pt x="702" y="225"/>
                </a:cubicBezTo>
                <a:cubicBezTo>
                  <a:pt x="638" y="229"/>
                  <a:pt x="638" y="229"/>
                  <a:pt x="638" y="229"/>
                </a:cubicBezTo>
                <a:cubicBezTo>
                  <a:pt x="632" y="218"/>
                  <a:pt x="626" y="207"/>
                  <a:pt x="619" y="196"/>
                </a:cubicBezTo>
                <a:cubicBezTo>
                  <a:pt x="655" y="143"/>
                  <a:pt x="655" y="143"/>
                  <a:pt x="655" y="143"/>
                </a:cubicBezTo>
                <a:cubicBezTo>
                  <a:pt x="624" y="108"/>
                  <a:pt x="624" y="108"/>
                  <a:pt x="624" y="108"/>
                </a:cubicBezTo>
                <a:cubicBezTo>
                  <a:pt x="567" y="136"/>
                  <a:pt x="567" y="136"/>
                  <a:pt x="567" y="136"/>
                </a:cubicBezTo>
                <a:cubicBezTo>
                  <a:pt x="557" y="127"/>
                  <a:pt x="545" y="118"/>
                  <a:pt x="533" y="110"/>
                </a:cubicBezTo>
                <a:cubicBezTo>
                  <a:pt x="546" y="47"/>
                  <a:pt x="546" y="47"/>
                  <a:pt x="546" y="47"/>
                </a:cubicBezTo>
                <a:cubicBezTo>
                  <a:pt x="505" y="27"/>
                  <a:pt x="505" y="27"/>
                  <a:pt x="505" y="27"/>
                </a:cubicBezTo>
                <a:cubicBezTo>
                  <a:pt x="463" y="76"/>
                  <a:pt x="463" y="76"/>
                  <a:pt x="463" y="76"/>
                </a:cubicBezTo>
                <a:cubicBezTo>
                  <a:pt x="450" y="72"/>
                  <a:pt x="438" y="68"/>
                  <a:pt x="425" y="66"/>
                </a:cubicBezTo>
                <a:cubicBezTo>
                  <a:pt x="413" y="3"/>
                  <a:pt x="413" y="3"/>
                  <a:pt x="413" y="3"/>
                </a:cubicBezTo>
                <a:cubicBezTo>
                  <a:pt x="367" y="0"/>
                  <a:pt x="367" y="0"/>
                  <a:pt x="367" y="0"/>
                </a:cubicBezTo>
                <a:cubicBezTo>
                  <a:pt x="347" y="60"/>
                  <a:pt x="347" y="60"/>
                  <a:pt x="347" y="60"/>
                </a:cubicBezTo>
                <a:cubicBezTo>
                  <a:pt x="332" y="61"/>
                  <a:pt x="318" y="63"/>
                  <a:pt x="304" y="66"/>
                </a:cubicBezTo>
                <a:cubicBezTo>
                  <a:pt x="269" y="13"/>
                  <a:pt x="269" y="13"/>
                  <a:pt x="269" y="13"/>
                </a:cubicBezTo>
                <a:cubicBezTo>
                  <a:pt x="225" y="28"/>
                  <a:pt x="225" y="28"/>
                  <a:pt x="225" y="28"/>
                </a:cubicBezTo>
                <a:cubicBezTo>
                  <a:pt x="230" y="91"/>
                  <a:pt x="230" y="91"/>
                  <a:pt x="230" y="91"/>
                </a:cubicBezTo>
                <a:cubicBezTo>
                  <a:pt x="218" y="97"/>
                  <a:pt x="207" y="103"/>
                  <a:pt x="196" y="111"/>
                </a:cubicBezTo>
                <a:cubicBezTo>
                  <a:pt x="144" y="75"/>
                  <a:pt x="144" y="75"/>
                  <a:pt x="144" y="75"/>
                </a:cubicBezTo>
                <a:cubicBezTo>
                  <a:pt x="109" y="105"/>
                  <a:pt x="109" y="105"/>
                  <a:pt x="109" y="105"/>
                </a:cubicBezTo>
                <a:cubicBezTo>
                  <a:pt x="137" y="162"/>
                  <a:pt x="137" y="162"/>
                  <a:pt x="137" y="162"/>
                </a:cubicBezTo>
                <a:cubicBezTo>
                  <a:pt x="128" y="173"/>
                  <a:pt x="119" y="184"/>
                  <a:pt x="111" y="196"/>
                </a:cubicBezTo>
                <a:cubicBezTo>
                  <a:pt x="48" y="183"/>
                  <a:pt x="48" y="183"/>
                  <a:pt x="48" y="183"/>
                </a:cubicBezTo>
                <a:cubicBezTo>
                  <a:pt x="27" y="225"/>
                  <a:pt x="27" y="225"/>
                  <a:pt x="27" y="225"/>
                </a:cubicBezTo>
                <a:cubicBezTo>
                  <a:pt x="76" y="267"/>
                  <a:pt x="76" y="267"/>
                  <a:pt x="76" y="267"/>
                </a:cubicBezTo>
                <a:cubicBezTo>
                  <a:pt x="72" y="279"/>
                  <a:pt x="69" y="292"/>
                  <a:pt x="66" y="304"/>
                </a:cubicBezTo>
                <a:cubicBezTo>
                  <a:pt x="3" y="316"/>
                  <a:pt x="3" y="316"/>
                  <a:pt x="3" y="316"/>
                </a:cubicBezTo>
                <a:cubicBezTo>
                  <a:pt x="0" y="362"/>
                  <a:pt x="0" y="362"/>
                  <a:pt x="0" y="362"/>
                </a:cubicBezTo>
                <a:cubicBezTo>
                  <a:pt x="61" y="383"/>
                  <a:pt x="61" y="383"/>
                  <a:pt x="61" y="383"/>
                </a:cubicBezTo>
                <a:cubicBezTo>
                  <a:pt x="62" y="397"/>
                  <a:pt x="63" y="411"/>
                  <a:pt x="66" y="425"/>
                </a:cubicBezTo>
                <a:cubicBezTo>
                  <a:pt x="13" y="460"/>
                  <a:pt x="13" y="460"/>
                  <a:pt x="13" y="460"/>
                </a:cubicBezTo>
                <a:cubicBezTo>
                  <a:pt x="28" y="504"/>
                  <a:pt x="28" y="504"/>
                  <a:pt x="28" y="504"/>
                </a:cubicBezTo>
                <a:cubicBezTo>
                  <a:pt x="92" y="499"/>
                  <a:pt x="92" y="499"/>
                  <a:pt x="92" y="499"/>
                </a:cubicBezTo>
                <a:cubicBezTo>
                  <a:pt x="97" y="511"/>
                  <a:pt x="104" y="522"/>
                  <a:pt x="111" y="533"/>
                </a:cubicBezTo>
                <a:cubicBezTo>
                  <a:pt x="75" y="586"/>
                  <a:pt x="75" y="586"/>
                  <a:pt x="75" y="586"/>
                </a:cubicBezTo>
                <a:cubicBezTo>
                  <a:pt x="106" y="621"/>
                  <a:pt x="106" y="621"/>
                  <a:pt x="106" y="621"/>
                </a:cubicBezTo>
                <a:cubicBezTo>
                  <a:pt x="163" y="592"/>
                  <a:pt x="163" y="592"/>
                  <a:pt x="163" y="592"/>
                </a:cubicBezTo>
                <a:cubicBezTo>
                  <a:pt x="173" y="602"/>
                  <a:pt x="185" y="611"/>
                  <a:pt x="197" y="619"/>
                </a:cubicBezTo>
                <a:cubicBezTo>
                  <a:pt x="184" y="682"/>
                  <a:pt x="184" y="682"/>
                  <a:pt x="184" y="682"/>
                </a:cubicBezTo>
                <a:cubicBezTo>
                  <a:pt x="225" y="702"/>
                  <a:pt x="225" y="702"/>
                  <a:pt x="225" y="702"/>
                </a:cubicBezTo>
                <a:cubicBezTo>
                  <a:pt x="267" y="653"/>
                  <a:pt x="267" y="653"/>
                  <a:pt x="267" y="653"/>
                </a:cubicBezTo>
                <a:cubicBezTo>
                  <a:pt x="280" y="657"/>
                  <a:pt x="292" y="661"/>
                  <a:pt x="305" y="663"/>
                </a:cubicBezTo>
                <a:cubicBezTo>
                  <a:pt x="317" y="726"/>
                  <a:pt x="317" y="726"/>
                  <a:pt x="317" y="726"/>
                </a:cubicBezTo>
                <a:cubicBezTo>
                  <a:pt x="363" y="729"/>
                  <a:pt x="363" y="729"/>
                  <a:pt x="363" y="729"/>
                </a:cubicBezTo>
                <a:cubicBezTo>
                  <a:pt x="383" y="669"/>
                  <a:pt x="383" y="669"/>
                  <a:pt x="383" y="669"/>
                </a:cubicBezTo>
                <a:cubicBezTo>
                  <a:pt x="397" y="668"/>
                  <a:pt x="412" y="666"/>
                  <a:pt x="426" y="663"/>
                </a:cubicBezTo>
                <a:close/>
                <a:moveTo>
                  <a:pt x="262" y="575"/>
                </a:moveTo>
                <a:cubicBezTo>
                  <a:pt x="146" y="518"/>
                  <a:pt x="97" y="377"/>
                  <a:pt x="154" y="261"/>
                </a:cubicBezTo>
                <a:cubicBezTo>
                  <a:pt x="211" y="145"/>
                  <a:pt x="352" y="97"/>
                  <a:pt x="468" y="154"/>
                </a:cubicBezTo>
                <a:cubicBezTo>
                  <a:pt x="584" y="211"/>
                  <a:pt x="632" y="351"/>
                  <a:pt x="575" y="468"/>
                </a:cubicBezTo>
                <a:cubicBezTo>
                  <a:pt x="518" y="584"/>
                  <a:pt x="378" y="632"/>
                  <a:pt x="262" y="575"/>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3" name="Freeform 22">
            <a:extLst>
              <a:ext uri="{FF2B5EF4-FFF2-40B4-BE49-F238E27FC236}">
                <a16:creationId xmlns:a16="http://schemas.microsoft.com/office/drawing/2014/main" id="{3D1A91F6-D772-4EA5-A9C2-A7E0F1582E20}"/>
              </a:ext>
              <a:ext uri="{C183D7F6-B498-43B3-948B-1728B52AA6E4}">
                <adec:decorative xmlns:adec="http://schemas.microsoft.com/office/drawing/2017/decorative" val="1"/>
              </a:ext>
            </a:extLst>
          </p:cNvPr>
          <p:cNvSpPr>
            <a:spLocks noEditPoints="1"/>
          </p:cNvSpPr>
          <p:nvPr/>
        </p:nvSpPr>
        <p:spPr bwMode="auto">
          <a:xfrm>
            <a:off x="2280878" y="3668627"/>
            <a:ext cx="1547283" cy="1548793"/>
          </a:xfrm>
          <a:custGeom>
            <a:avLst/>
            <a:gdLst>
              <a:gd name="T0" fmla="*/ 435 w 727"/>
              <a:gd name="T1" fmla="*/ 721 h 727"/>
              <a:gd name="T2" fmla="*/ 479 w 727"/>
              <a:gd name="T3" fmla="*/ 645 h 727"/>
              <a:gd name="T4" fmla="*/ 564 w 727"/>
              <a:gd name="T5" fmla="*/ 668 h 727"/>
              <a:gd name="T6" fmla="*/ 577 w 727"/>
              <a:gd name="T7" fmla="*/ 581 h 727"/>
              <a:gd name="T8" fmla="*/ 668 w 727"/>
              <a:gd name="T9" fmla="*/ 566 h 727"/>
              <a:gd name="T10" fmla="*/ 645 w 727"/>
              <a:gd name="T11" fmla="*/ 481 h 727"/>
              <a:gd name="T12" fmla="*/ 721 w 727"/>
              <a:gd name="T13" fmla="*/ 436 h 727"/>
              <a:gd name="T14" fmla="*/ 668 w 727"/>
              <a:gd name="T15" fmla="*/ 366 h 727"/>
              <a:gd name="T16" fmla="*/ 721 w 727"/>
              <a:gd name="T17" fmla="*/ 292 h 727"/>
              <a:gd name="T18" fmla="*/ 645 w 727"/>
              <a:gd name="T19" fmla="*/ 247 h 727"/>
              <a:gd name="T20" fmla="*/ 668 w 727"/>
              <a:gd name="T21" fmla="*/ 162 h 727"/>
              <a:gd name="T22" fmla="*/ 581 w 727"/>
              <a:gd name="T23" fmla="*/ 150 h 727"/>
              <a:gd name="T24" fmla="*/ 566 w 727"/>
              <a:gd name="T25" fmla="*/ 59 h 727"/>
              <a:gd name="T26" fmla="*/ 481 w 727"/>
              <a:gd name="T27" fmla="*/ 82 h 727"/>
              <a:gd name="T28" fmla="*/ 436 w 727"/>
              <a:gd name="T29" fmla="*/ 6 h 727"/>
              <a:gd name="T30" fmla="*/ 366 w 727"/>
              <a:gd name="T31" fmla="*/ 58 h 727"/>
              <a:gd name="T32" fmla="*/ 292 w 727"/>
              <a:gd name="T33" fmla="*/ 6 h 727"/>
              <a:gd name="T34" fmla="*/ 247 w 727"/>
              <a:gd name="T35" fmla="*/ 81 h 727"/>
              <a:gd name="T36" fmla="*/ 162 w 727"/>
              <a:gd name="T37" fmla="*/ 59 h 727"/>
              <a:gd name="T38" fmla="*/ 150 w 727"/>
              <a:gd name="T39" fmla="*/ 146 h 727"/>
              <a:gd name="T40" fmla="*/ 59 w 727"/>
              <a:gd name="T41" fmla="*/ 161 h 727"/>
              <a:gd name="T42" fmla="*/ 82 w 727"/>
              <a:gd name="T43" fmla="*/ 246 h 727"/>
              <a:gd name="T44" fmla="*/ 6 w 727"/>
              <a:gd name="T45" fmla="*/ 290 h 727"/>
              <a:gd name="T46" fmla="*/ 59 w 727"/>
              <a:gd name="T47" fmla="*/ 361 h 727"/>
              <a:gd name="T48" fmla="*/ 6 w 727"/>
              <a:gd name="T49" fmla="*/ 435 h 727"/>
              <a:gd name="T50" fmla="*/ 82 w 727"/>
              <a:gd name="T51" fmla="*/ 479 h 727"/>
              <a:gd name="T52" fmla="*/ 59 w 727"/>
              <a:gd name="T53" fmla="*/ 564 h 727"/>
              <a:gd name="T54" fmla="*/ 146 w 727"/>
              <a:gd name="T55" fmla="*/ 577 h 727"/>
              <a:gd name="T56" fmla="*/ 161 w 727"/>
              <a:gd name="T57" fmla="*/ 667 h 727"/>
              <a:gd name="T58" fmla="*/ 246 w 727"/>
              <a:gd name="T59" fmla="*/ 645 h 727"/>
              <a:gd name="T60" fmla="*/ 290 w 727"/>
              <a:gd name="T61" fmla="*/ 721 h 727"/>
              <a:gd name="T62" fmla="*/ 361 w 727"/>
              <a:gd name="T63" fmla="*/ 668 h 727"/>
              <a:gd name="T64" fmla="*/ 246 w 727"/>
              <a:gd name="T65" fmla="*/ 566 h 727"/>
              <a:gd name="T66" fmla="*/ 481 w 727"/>
              <a:gd name="T67" fmla="*/ 160 h 727"/>
              <a:gd name="T68" fmla="*/ 246 w 727"/>
              <a:gd name="T69" fmla="*/ 566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27" h="727">
                <a:moveTo>
                  <a:pt x="404" y="665"/>
                </a:moveTo>
                <a:cubicBezTo>
                  <a:pt x="435" y="721"/>
                  <a:pt x="435" y="721"/>
                  <a:pt x="435" y="721"/>
                </a:cubicBezTo>
                <a:cubicBezTo>
                  <a:pt x="480" y="709"/>
                  <a:pt x="480" y="709"/>
                  <a:pt x="480" y="709"/>
                </a:cubicBezTo>
                <a:cubicBezTo>
                  <a:pt x="479" y="645"/>
                  <a:pt x="479" y="645"/>
                  <a:pt x="479" y="645"/>
                </a:cubicBezTo>
                <a:cubicBezTo>
                  <a:pt x="491" y="640"/>
                  <a:pt x="503" y="634"/>
                  <a:pt x="514" y="628"/>
                </a:cubicBezTo>
                <a:cubicBezTo>
                  <a:pt x="564" y="668"/>
                  <a:pt x="564" y="668"/>
                  <a:pt x="564" y="668"/>
                </a:cubicBezTo>
                <a:cubicBezTo>
                  <a:pt x="601" y="640"/>
                  <a:pt x="601" y="640"/>
                  <a:pt x="601" y="640"/>
                </a:cubicBezTo>
                <a:cubicBezTo>
                  <a:pt x="577" y="581"/>
                  <a:pt x="577" y="581"/>
                  <a:pt x="577" y="581"/>
                </a:cubicBezTo>
                <a:cubicBezTo>
                  <a:pt x="587" y="571"/>
                  <a:pt x="597" y="560"/>
                  <a:pt x="605" y="548"/>
                </a:cubicBezTo>
                <a:cubicBezTo>
                  <a:pt x="668" y="566"/>
                  <a:pt x="668" y="566"/>
                  <a:pt x="668" y="566"/>
                </a:cubicBezTo>
                <a:cubicBezTo>
                  <a:pt x="691" y="526"/>
                  <a:pt x="691" y="526"/>
                  <a:pt x="691" y="526"/>
                </a:cubicBezTo>
                <a:cubicBezTo>
                  <a:pt x="645" y="481"/>
                  <a:pt x="645" y="481"/>
                  <a:pt x="645" y="481"/>
                </a:cubicBezTo>
                <a:cubicBezTo>
                  <a:pt x="650" y="468"/>
                  <a:pt x="654" y="456"/>
                  <a:pt x="657" y="444"/>
                </a:cubicBezTo>
                <a:cubicBezTo>
                  <a:pt x="721" y="436"/>
                  <a:pt x="721" y="436"/>
                  <a:pt x="721" y="436"/>
                </a:cubicBezTo>
                <a:cubicBezTo>
                  <a:pt x="727" y="390"/>
                  <a:pt x="727" y="390"/>
                  <a:pt x="727" y="390"/>
                </a:cubicBezTo>
                <a:cubicBezTo>
                  <a:pt x="668" y="366"/>
                  <a:pt x="668" y="366"/>
                  <a:pt x="668" y="366"/>
                </a:cubicBezTo>
                <a:cubicBezTo>
                  <a:pt x="668" y="352"/>
                  <a:pt x="667" y="337"/>
                  <a:pt x="666" y="323"/>
                </a:cubicBezTo>
                <a:cubicBezTo>
                  <a:pt x="721" y="292"/>
                  <a:pt x="721" y="292"/>
                  <a:pt x="721" y="292"/>
                </a:cubicBezTo>
                <a:cubicBezTo>
                  <a:pt x="709" y="247"/>
                  <a:pt x="709" y="247"/>
                  <a:pt x="709" y="247"/>
                </a:cubicBezTo>
                <a:cubicBezTo>
                  <a:pt x="645" y="247"/>
                  <a:pt x="645" y="247"/>
                  <a:pt x="645" y="247"/>
                </a:cubicBezTo>
                <a:cubicBezTo>
                  <a:pt x="640" y="235"/>
                  <a:pt x="635" y="224"/>
                  <a:pt x="628" y="212"/>
                </a:cubicBezTo>
                <a:cubicBezTo>
                  <a:pt x="668" y="162"/>
                  <a:pt x="668" y="162"/>
                  <a:pt x="668" y="162"/>
                </a:cubicBezTo>
                <a:cubicBezTo>
                  <a:pt x="640" y="125"/>
                  <a:pt x="640" y="125"/>
                  <a:pt x="640" y="125"/>
                </a:cubicBezTo>
                <a:cubicBezTo>
                  <a:pt x="581" y="150"/>
                  <a:pt x="581" y="150"/>
                  <a:pt x="581" y="150"/>
                </a:cubicBezTo>
                <a:cubicBezTo>
                  <a:pt x="571" y="140"/>
                  <a:pt x="560" y="130"/>
                  <a:pt x="549" y="121"/>
                </a:cubicBezTo>
                <a:cubicBezTo>
                  <a:pt x="566" y="59"/>
                  <a:pt x="566" y="59"/>
                  <a:pt x="566" y="59"/>
                </a:cubicBezTo>
                <a:cubicBezTo>
                  <a:pt x="526" y="36"/>
                  <a:pt x="526" y="36"/>
                  <a:pt x="526" y="36"/>
                </a:cubicBezTo>
                <a:cubicBezTo>
                  <a:pt x="481" y="82"/>
                  <a:pt x="481" y="82"/>
                  <a:pt x="481" y="82"/>
                </a:cubicBezTo>
                <a:cubicBezTo>
                  <a:pt x="469" y="77"/>
                  <a:pt x="456" y="73"/>
                  <a:pt x="444" y="69"/>
                </a:cubicBezTo>
                <a:cubicBezTo>
                  <a:pt x="436" y="6"/>
                  <a:pt x="436" y="6"/>
                  <a:pt x="436" y="6"/>
                </a:cubicBezTo>
                <a:cubicBezTo>
                  <a:pt x="391" y="0"/>
                  <a:pt x="391" y="0"/>
                  <a:pt x="391" y="0"/>
                </a:cubicBezTo>
                <a:cubicBezTo>
                  <a:pt x="366" y="58"/>
                  <a:pt x="366" y="58"/>
                  <a:pt x="366" y="58"/>
                </a:cubicBezTo>
                <a:cubicBezTo>
                  <a:pt x="352" y="58"/>
                  <a:pt x="337" y="59"/>
                  <a:pt x="323" y="61"/>
                </a:cubicBezTo>
                <a:cubicBezTo>
                  <a:pt x="292" y="6"/>
                  <a:pt x="292" y="6"/>
                  <a:pt x="292" y="6"/>
                </a:cubicBezTo>
                <a:cubicBezTo>
                  <a:pt x="247" y="18"/>
                  <a:pt x="247" y="18"/>
                  <a:pt x="247" y="18"/>
                </a:cubicBezTo>
                <a:cubicBezTo>
                  <a:pt x="247" y="81"/>
                  <a:pt x="247" y="81"/>
                  <a:pt x="247" y="81"/>
                </a:cubicBezTo>
                <a:cubicBezTo>
                  <a:pt x="235" y="86"/>
                  <a:pt x="224" y="92"/>
                  <a:pt x="212" y="98"/>
                </a:cubicBezTo>
                <a:cubicBezTo>
                  <a:pt x="162" y="59"/>
                  <a:pt x="162" y="59"/>
                  <a:pt x="162" y="59"/>
                </a:cubicBezTo>
                <a:cubicBezTo>
                  <a:pt x="125" y="87"/>
                  <a:pt x="125" y="87"/>
                  <a:pt x="125" y="87"/>
                </a:cubicBezTo>
                <a:cubicBezTo>
                  <a:pt x="150" y="146"/>
                  <a:pt x="150" y="146"/>
                  <a:pt x="150" y="146"/>
                </a:cubicBezTo>
                <a:cubicBezTo>
                  <a:pt x="140" y="156"/>
                  <a:pt x="130" y="166"/>
                  <a:pt x="121" y="178"/>
                </a:cubicBezTo>
                <a:cubicBezTo>
                  <a:pt x="59" y="161"/>
                  <a:pt x="59" y="161"/>
                  <a:pt x="59" y="161"/>
                </a:cubicBezTo>
                <a:cubicBezTo>
                  <a:pt x="36" y="201"/>
                  <a:pt x="36" y="201"/>
                  <a:pt x="36" y="201"/>
                </a:cubicBezTo>
                <a:cubicBezTo>
                  <a:pt x="82" y="246"/>
                  <a:pt x="82" y="246"/>
                  <a:pt x="82" y="246"/>
                </a:cubicBezTo>
                <a:cubicBezTo>
                  <a:pt x="77" y="258"/>
                  <a:pt x="73" y="270"/>
                  <a:pt x="69" y="283"/>
                </a:cubicBezTo>
                <a:cubicBezTo>
                  <a:pt x="6" y="290"/>
                  <a:pt x="6" y="290"/>
                  <a:pt x="6" y="290"/>
                </a:cubicBezTo>
                <a:cubicBezTo>
                  <a:pt x="0" y="336"/>
                  <a:pt x="0" y="336"/>
                  <a:pt x="0" y="336"/>
                </a:cubicBezTo>
                <a:cubicBezTo>
                  <a:pt x="59" y="361"/>
                  <a:pt x="59" y="361"/>
                  <a:pt x="59" y="361"/>
                </a:cubicBezTo>
                <a:cubicBezTo>
                  <a:pt x="59" y="375"/>
                  <a:pt x="59" y="389"/>
                  <a:pt x="61" y="403"/>
                </a:cubicBezTo>
                <a:cubicBezTo>
                  <a:pt x="6" y="435"/>
                  <a:pt x="6" y="435"/>
                  <a:pt x="6" y="435"/>
                </a:cubicBezTo>
                <a:cubicBezTo>
                  <a:pt x="18" y="480"/>
                  <a:pt x="18" y="480"/>
                  <a:pt x="18" y="480"/>
                </a:cubicBezTo>
                <a:cubicBezTo>
                  <a:pt x="82" y="479"/>
                  <a:pt x="82" y="479"/>
                  <a:pt x="82" y="479"/>
                </a:cubicBezTo>
                <a:cubicBezTo>
                  <a:pt x="87" y="491"/>
                  <a:pt x="92" y="503"/>
                  <a:pt x="99" y="514"/>
                </a:cubicBezTo>
                <a:cubicBezTo>
                  <a:pt x="59" y="564"/>
                  <a:pt x="59" y="564"/>
                  <a:pt x="59" y="564"/>
                </a:cubicBezTo>
                <a:cubicBezTo>
                  <a:pt x="87" y="601"/>
                  <a:pt x="87" y="601"/>
                  <a:pt x="87" y="601"/>
                </a:cubicBezTo>
                <a:cubicBezTo>
                  <a:pt x="146" y="577"/>
                  <a:pt x="146" y="577"/>
                  <a:pt x="146" y="577"/>
                </a:cubicBezTo>
                <a:cubicBezTo>
                  <a:pt x="156" y="587"/>
                  <a:pt x="167" y="596"/>
                  <a:pt x="178" y="605"/>
                </a:cubicBezTo>
                <a:cubicBezTo>
                  <a:pt x="161" y="667"/>
                  <a:pt x="161" y="667"/>
                  <a:pt x="161" y="667"/>
                </a:cubicBezTo>
                <a:cubicBezTo>
                  <a:pt x="201" y="691"/>
                  <a:pt x="201" y="691"/>
                  <a:pt x="201" y="691"/>
                </a:cubicBezTo>
                <a:cubicBezTo>
                  <a:pt x="246" y="645"/>
                  <a:pt x="246" y="645"/>
                  <a:pt x="246" y="645"/>
                </a:cubicBezTo>
                <a:cubicBezTo>
                  <a:pt x="258" y="650"/>
                  <a:pt x="271" y="654"/>
                  <a:pt x="283" y="657"/>
                </a:cubicBezTo>
                <a:cubicBezTo>
                  <a:pt x="290" y="721"/>
                  <a:pt x="290" y="721"/>
                  <a:pt x="290" y="721"/>
                </a:cubicBezTo>
                <a:cubicBezTo>
                  <a:pt x="336" y="727"/>
                  <a:pt x="336" y="727"/>
                  <a:pt x="336" y="727"/>
                </a:cubicBezTo>
                <a:cubicBezTo>
                  <a:pt x="361" y="668"/>
                  <a:pt x="361" y="668"/>
                  <a:pt x="361" y="668"/>
                </a:cubicBezTo>
                <a:cubicBezTo>
                  <a:pt x="375" y="668"/>
                  <a:pt x="389" y="667"/>
                  <a:pt x="404" y="665"/>
                </a:cubicBezTo>
                <a:close/>
                <a:moveTo>
                  <a:pt x="246" y="566"/>
                </a:moveTo>
                <a:cubicBezTo>
                  <a:pt x="134" y="501"/>
                  <a:pt x="96" y="358"/>
                  <a:pt x="160" y="246"/>
                </a:cubicBezTo>
                <a:cubicBezTo>
                  <a:pt x="225" y="134"/>
                  <a:pt x="369" y="95"/>
                  <a:pt x="481" y="160"/>
                </a:cubicBezTo>
                <a:cubicBezTo>
                  <a:pt x="593" y="225"/>
                  <a:pt x="631" y="368"/>
                  <a:pt x="566" y="481"/>
                </a:cubicBezTo>
                <a:cubicBezTo>
                  <a:pt x="502" y="593"/>
                  <a:pt x="358" y="631"/>
                  <a:pt x="246" y="566"/>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4" name="Freeform 24">
            <a:extLst>
              <a:ext uri="{FF2B5EF4-FFF2-40B4-BE49-F238E27FC236}">
                <a16:creationId xmlns:a16="http://schemas.microsoft.com/office/drawing/2014/main" id="{319DCEB5-50BF-435D-881D-068528A557D0}"/>
              </a:ext>
              <a:ext uri="{C183D7F6-B498-43B3-948B-1728B52AA6E4}">
                <adec:decorative xmlns:adec="http://schemas.microsoft.com/office/drawing/2017/decorative" val="1"/>
              </a:ext>
            </a:extLst>
          </p:cNvPr>
          <p:cNvSpPr>
            <a:spLocks noEditPoints="1"/>
          </p:cNvSpPr>
          <p:nvPr/>
        </p:nvSpPr>
        <p:spPr bwMode="auto">
          <a:xfrm>
            <a:off x="1216648" y="2359853"/>
            <a:ext cx="1547283" cy="1550301"/>
          </a:xfrm>
          <a:custGeom>
            <a:avLst/>
            <a:gdLst>
              <a:gd name="T0" fmla="*/ 435 w 727"/>
              <a:gd name="T1" fmla="*/ 722 h 728"/>
              <a:gd name="T2" fmla="*/ 479 w 727"/>
              <a:gd name="T3" fmla="*/ 646 h 728"/>
              <a:gd name="T4" fmla="*/ 565 w 727"/>
              <a:gd name="T5" fmla="*/ 668 h 728"/>
              <a:gd name="T6" fmla="*/ 577 w 727"/>
              <a:gd name="T7" fmla="*/ 582 h 728"/>
              <a:gd name="T8" fmla="*/ 668 w 727"/>
              <a:gd name="T9" fmla="*/ 567 h 728"/>
              <a:gd name="T10" fmla="*/ 645 w 727"/>
              <a:gd name="T11" fmla="*/ 481 h 728"/>
              <a:gd name="T12" fmla="*/ 721 w 727"/>
              <a:gd name="T13" fmla="*/ 437 h 728"/>
              <a:gd name="T14" fmla="*/ 668 w 727"/>
              <a:gd name="T15" fmla="*/ 367 h 728"/>
              <a:gd name="T16" fmla="*/ 721 w 727"/>
              <a:gd name="T17" fmla="*/ 293 h 728"/>
              <a:gd name="T18" fmla="*/ 645 w 727"/>
              <a:gd name="T19" fmla="*/ 248 h 728"/>
              <a:gd name="T20" fmla="*/ 668 w 727"/>
              <a:gd name="T21" fmla="*/ 163 h 728"/>
              <a:gd name="T22" fmla="*/ 581 w 727"/>
              <a:gd name="T23" fmla="*/ 151 h 728"/>
              <a:gd name="T24" fmla="*/ 566 w 727"/>
              <a:gd name="T25" fmla="*/ 60 h 728"/>
              <a:gd name="T26" fmla="*/ 481 w 727"/>
              <a:gd name="T27" fmla="*/ 83 h 728"/>
              <a:gd name="T28" fmla="*/ 436 w 727"/>
              <a:gd name="T29" fmla="*/ 7 h 728"/>
              <a:gd name="T30" fmla="*/ 366 w 727"/>
              <a:gd name="T31" fmla="*/ 59 h 728"/>
              <a:gd name="T32" fmla="*/ 292 w 727"/>
              <a:gd name="T33" fmla="*/ 7 h 728"/>
              <a:gd name="T34" fmla="*/ 247 w 727"/>
              <a:gd name="T35" fmla="*/ 82 h 728"/>
              <a:gd name="T36" fmla="*/ 162 w 727"/>
              <a:gd name="T37" fmla="*/ 60 h 728"/>
              <a:gd name="T38" fmla="*/ 150 w 727"/>
              <a:gd name="T39" fmla="*/ 147 h 728"/>
              <a:gd name="T40" fmla="*/ 59 w 727"/>
              <a:gd name="T41" fmla="*/ 162 h 728"/>
              <a:gd name="T42" fmla="*/ 82 w 727"/>
              <a:gd name="T43" fmla="*/ 247 h 728"/>
              <a:gd name="T44" fmla="*/ 6 w 727"/>
              <a:gd name="T45" fmla="*/ 291 h 728"/>
              <a:gd name="T46" fmla="*/ 59 w 727"/>
              <a:gd name="T47" fmla="*/ 361 h 728"/>
              <a:gd name="T48" fmla="*/ 6 w 727"/>
              <a:gd name="T49" fmla="*/ 436 h 728"/>
              <a:gd name="T50" fmla="*/ 82 w 727"/>
              <a:gd name="T51" fmla="*/ 480 h 728"/>
              <a:gd name="T52" fmla="*/ 59 w 727"/>
              <a:gd name="T53" fmla="*/ 565 h 728"/>
              <a:gd name="T54" fmla="*/ 146 w 727"/>
              <a:gd name="T55" fmla="*/ 578 h 728"/>
              <a:gd name="T56" fmla="*/ 161 w 727"/>
              <a:gd name="T57" fmla="*/ 668 h 728"/>
              <a:gd name="T58" fmla="*/ 246 w 727"/>
              <a:gd name="T59" fmla="*/ 645 h 728"/>
              <a:gd name="T60" fmla="*/ 290 w 727"/>
              <a:gd name="T61" fmla="*/ 721 h 728"/>
              <a:gd name="T62" fmla="*/ 361 w 727"/>
              <a:gd name="T63" fmla="*/ 669 h 728"/>
              <a:gd name="T64" fmla="*/ 246 w 727"/>
              <a:gd name="T65" fmla="*/ 567 h 728"/>
              <a:gd name="T66" fmla="*/ 481 w 727"/>
              <a:gd name="T67" fmla="*/ 161 h 728"/>
              <a:gd name="T68" fmla="*/ 246 w 727"/>
              <a:gd name="T69" fmla="*/ 56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27" h="728">
                <a:moveTo>
                  <a:pt x="404" y="666"/>
                </a:moveTo>
                <a:cubicBezTo>
                  <a:pt x="435" y="722"/>
                  <a:pt x="435" y="722"/>
                  <a:pt x="435" y="722"/>
                </a:cubicBezTo>
                <a:cubicBezTo>
                  <a:pt x="480" y="710"/>
                  <a:pt x="480" y="710"/>
                  <a:pt x="480" y="710"/>
                </a:cubicBezTo>
                <a:cubicBezTo>
                  <a:pt x="479" y="646"/>
                  <a:pt x="479" y="646"/>
                  <a:pt x="479" y="646"/>
                </a:cubicBezTo>
                <a:cubicBezTo>
                  <a:pt x="491" y="641"/>
                  <a:pt x="503" y="635"/>
                  <a:pt x="514" y="629"/>
                </a:cubicBezTo>
                <a:cubicBezTo>
                  <a:pt x="565" y="668"/>
                  <a:pt x="565" y="668"/>
                  <a:pt x="565" y="668"/>
                </a:cubicBezTo>
                <a:cubicBezTo>
                  <a:pt x="601" y="640"/>
                  <a:pt x="601" y="640"/>
                  <a:pt x="601" y="640"/>
                </a:cubicBezTo>
                <a:cubicBezTo>
                  <a:pt x="577" y="582"/>
                  <a:pt x="577" y="582"/>
                  <a:pt x="577" y="582"/>
                </a:cubicBezTo>
                <a:cubicBezTo>
                  <a:pt x="587" y="572"/>
                  <a:pt x="597" y="561"/>
                  <a:pt x="605" y="549"/>
                </a:cubicBezTo>
                <a:cubicBezTo>
                  <a:pt x="668" y="567"/>
                  <a:pt x="668" y="567"/>
                  <a:pt x="668" y="567"/>
                </a:cubicBezTo>
                <a:cubicBezTo>
                  <a:pt x="691" y="527"/>
                  <a:pt x="691" y="527"/>
                  <a:pt x="691" y="527"/>
                </a:cubicBezTo>
                <a:cubicBezTo>
                  <a:pt x="645" y="481"/>
                  <a:pt x="645" y="481"/>
                  <a:pt x="645" y="481"/>
                </a:cubicBezTo>
                <a:cubicBezTo>
                  <a:pt x="650" y="469"/>
                  <a:pt x="654" y="457"/>
                  <a:pt x="657" y="445"/>
                </a:cubicBezTo>
                <a:cubicBezTo>
                  <a:pt x="721" y="437"/>
                  <a:pt x="721" y="437"/>
                  <a:pt x="721" y="437"/>
                </a:cubicBezTo>
                <a:cubicBezTo>
                  <a:pt x="727" y="391"/>
                  <a:pt x="727" y="391"/>
                  <a:pt x="727" y="391"/>
                </a:cubicBezTo>
                <a:cubicBezTo>
                  <a:pt x="668" y="367"/>
                  <a:pt x="668" y="367"/>
                  <a:pt x="668" y="367"/>
                </a:cubicBezTo>
                <a:cubicBezTo>
                  <a:pt x="668" y="352"/>
                  <a:pt x="667" y="338"/>
                  <a:pt x="666" y="324"/>
                </a:cubicBezTo>
                <a:cubicBezTo>
                  <a:pt x="721" y="293"/>
                  <a:pt x="721" y="293"/>
                  <a:pt x="721" y="293"/>
                </a:cubicBezTo>
                <a:cubicBezTo>
                  <a:pt x="709" y="248"/>
                  <a:pt x="709" y="248"/>
                  <a:pt x="709" y="248"/>
                </a:cubicBezTo>
                <a:cubicBezTo>
                  <a:pt x="645" y="248"/>
                  <a:pt x="645" y="248"/>
                  <a:pt x="645" y="248"/>
                </a:cubicBezTo>
                <a:cubicBezTo>
                  <a:pt x="640" y="236"/>
                  <a:pt x="635" y="224"/>
                  <a:pt x="628" y="213"/>
                </a:cubicBezTo>
                <a:cubicBezTo>
                  <a:pt x="668" y="163"/>
                  <a:pt x="668" y="163"/>
                  <a:pt x="668" y="163"/>
                </a:cubicBezTo>
                <a:cubicBezTo>
                  <a:pt x="640" y="126"/>
                  <a:pt x="640" y="126"/>
                  <a:pt x="640" y="126"/>
                </a:cubicBezTo>
                <a:cubicBezTo>
                  <a:pt x="581" y="151"/>
                  <a:pt x="581" y="151"/>
                  <a:pt x="581" y="151"/>
                </a:cubicBezTo>
                <a:cubicBezTo>
                  <a:pt x="571" y="140"/>
                  <a:pt x="560" y="131"/>
                  <a:pt x="549" y="122"/>
                </a:cubicBezTo>
                <a:cubicBezTo>
                  <a:pt x="566" y="60"/>
                  <a:pt x="566" y="60"/>
                  <a:pt x="566" y="60"/>
                </a:cubicBezTo>
                <a:cubicBezTo>
                  <a:pt x="526" y="37"/>
                  <a:pt x="526" y="37"/>
                  <a:pt x="526" y="37"/>
                </a:cubicBezTo>
                <a:cubicBezTo>
                  <a:pt x="481" y="83"/>
                  <a:pt x="481" y="83"/>
                  <a:pt x="481" y="83"/>
                </a:cubicBezTo>
                <a:cubicBezTo>
                  <a:pt x="469" y="78"/>
                  <a:pt x="456" y="74"/>
                  <a:pt x="444" y="70"/>
                </a:cubicBezTo>
                <a:cubicBezTo>
                  <a:pt x="436" y="7"/>
                  <a:pt x="436" y="7"/>
                  <a:pt x="436" y="7"/>
                </a:cubicBezTo>
                <a:cubicBezTo>
                  <a:pt x="391" y="0"/>
                  <a:pt x="391" y="0"/>
                  <a:pt x="391" y="0"/>
                </a:cubicBezTo>
                <a:cubicBezTo>
                  <a:pt x="366" y="59"/>
                  <a:pt x="366" y="59"/>
                  <a:pt x="366" y="59"/>
                </a:cubicBezTo>
                <a:cubicBezTo>
                  <a:pt x="352" y="59"/>
                  <a:pt x="338" y="60"/>
                  <a:pt x="323" y="62"/>
                </a:cubicBezTo>
                <a:cubicBezTo>
                  <a:pt x="292" y="7"/>
                  <a:pt x="292" y="7"/>
                  <a:pt x="292" y="7"/>
                </a:cubicBezTo>
                <a:cubicBezTo>
                  <a:pt x="247" y="18"/>
                  <a:pt x="247" y="18"/>
                  <a:pt x="247" y="18"/>
                </a:cubicBezTo>
                <a:cubicBezTo>
                  <a:pt x="247" y="82"/>
                  <a:pt x="247" y="82"/>
                  <a:pt x="247" y="82"/>
                </a:cubicBezTo>
                <a:cubicBezTo>
                  <a:pt x="236" y="87"/>
                  <a:pt x="224" y="93"/>
                  <a:pt x="212" y="99"/>
                </a:cubicBezTo>
                <a:cubicBezTo>
                  <a:pt x="162" y="60"/>
                  <a:pt x="162" y="60"/>
                  <a:pt x="162" y="60"/>
                </a:cubicBezTo>
                <a:cubicBezTo>
                  <a:pt x="125" y="88"/>
                  <a:pt x="125" y="88"/>
                  <a:pt x="125" y="88"/>
                </a:cubicBezTo>
                <a:cubicBezTo>
                  <a:pt x="150" y="147"/>
                  <a:pt x="150" y="147"/>
                  <a:pt x="150" y="147"/>
                </a:cubicBezTo>
                <a:cubicBezTo>
                  <a:pt x="140" y="157"/>
                  <a:pt x="130" y="167"/>
                  <a:pt x="121" y="179"/>
                </a:cubicBezTo>
                <a:cubicBezTo>
                  <a:pt x="59" y="162"/>
                  <a:pt x="59" y="162"/>
                  <a:pt x="59" y="162"/>
                </a:cubicBezTo>
                <a:cubicBezTo>
                  <a:pt x="36" y="202"/>
                  <a:pt x="36" y="202"/>
                  <a:pt x="36" y="202"/>
                </a:cubicBezTo>
                <a:cubicBezTo>
                  <a:pt x="82" y="247"/>
                  <a:pt x="82" y="247"/>
                  <a:pt x="82" y="247"/>
                </a:cubicBezTo>
                <a:cubicBezTo>
                  <a:pt x="77" y="259"/>
                  <a:pt x="73" y="271"/>
                  <a:pt x="69" y="284"/>
                </a:cubicBezTo>
                <a:cubicBezTo>
                  <a:pt x="6" y="291"/>
                  <a:pt x="6" y="291"/>
                  <a:pt x="6" y="291"/>
                </a:cubicBezTo>
                <a:cubicBezTo>
                  <a:pt x="0" y="337"/>
                  <a:pt x="0" y="337"/>
                  <a:pt x="0" y="337"/>
                </a:cubicBezTo>
                <a:cubicBezTo>
                  <a:pt x="59" y="361"/>
                  <a:pt x="59" y="361"/>
                  <a:pt x="59" y="361"/>
                </a:cubicBezTo>
                <a:cubicBezTo>
                  <a:pt x="59" y="376"/>
                  <a:pt x="59" y="390"/>
                  <a:pt x="61" y="404"/>
                </a:cubicBezTo>
                <a:cubicBezTo>
                  <a:pt x="6" y="436"/>
                  <a:pt x="6" y="436"/>
                  <a:pt x="6" y="436"/>
                </a:cubicBezTo>
                <a:cubicBezTo>
                  <a:pt x="18" y="481"/>
                  <a:pt x="18" y="481"/>
                  <a:pt x="18" y="481"/>
                </a:cubicBezTo>
                <a:cubicBezTo>
                  <a:pt x="82" y="480"/>
                  <a:pt x="82" y="480"/>
                  <a:pt x="82" y="480"/>
                </a:cubicBezTo>
                <a:cubicBezTo>
                  <a:pt x="87" y="492"/>
                  <a:pt x="92" y="504"/>
                  <a:pt x="99" y="515"/>
                </a:cubicBezTo>
                <a:cubicBezTo>
                  <a:pt x="59" y="565"/>
                  <a:pt x="59" y="565"/>
                  <a:pt x="59" y="565"/>
                </a:cubicBezTo>
                <a:cubicBezTo>
                  <a:pt x="87" y="602"/>
                  <a:pt x="87" y="602"/>
                  <a:pt x="87" y="602"/>
                </a:cubicBezTo>
                <a:cubicBezTo>
                  <a:pt x="146" y="578"/>
                  <a:pt x="146" y="578"/>
                  <a:pt x="146" y="578"/>
                </a:cubicBezTo>
                <a:cubicBezTo>
                  <a:pt x="156" y="588"/>
                  <a:pt x="167" y="597"/>
                  <a:pt x="178" y="606"/>
                </a:cubicBezTo>
                <a:cubicBezTo>
                  <a:pt x="161" y="668"/>
                  <a:pt x="161" y="668"/>
                  <a:pt x="161" y="668"/>
                </a:cubicBezTo>
                <a:cubicBezTo>
                  <a:pt x="201" y="691"/>
                  <a:pt x="201" y="691"/>
                  <a:pt x="201" y="691"/>
                </a:cubicBezTo>
                <a:cubicBezTo>
                  <a:pt x="246" y="645"/>
                  <a:pt x="246" y="645"/>
                  <a:pt x="246" y="645"/>
                </a:cubicBezTo>
                <a:cubicBezTo>
                  <a:pt x="258" y="650"/>
                  <a:pt x="271" y="655"/>
                  <a:pt x="283" y="658"/>
                </a:cubicBezTo>
                <a:cubicBezTo>
                  <a:pt x="290" y="721"/>
                  <a:pt x="290" y="721"/>
                  <a:pt x="290" y="721"/>
                </a:cubicBezTo>
                <a:cubicBezTo>
                  <a:pt x="336" y="728"/>
                  <a:pt x="336" y="728"/>
                  <a:pt x="336" y="728"/>
                </a:cubicBezTo>
                <a:cubicBezTo>
                  <a:pt x="361" y="669"/>
                  <a:pt x="361" y="669"/>
                  <a:pt x="361" y="669"/>
                </a:cubicBezTo>
                <a:cubicBezTo>
                  <a:pt x="375" y="669"/>
                  <a:pt x="389" y="668"/>
                  <a:pt x="404" y="666"/>
                </a:cubicBezTo>
                <a:close/>
                <a:moveTo>
                  <a:pt x="246" y="567"/>
                </a:moveTo>
                <a:cubicBezTo>
                  <a:pt x="134" y="502"/>
                  <a:pt x="96" y="359"/>
                  <a:pt x="161" y="247"/>
                </a:cubicBezTo>
                <a:cubicBezTo>
                  <a:pt x="225" y="135"/>
                  <a:pt x="369" y="96"/>
                  <a:pt x="481" y="161"/>
                </a:cubicBezTo>
                <a:cubicBezTo>
                  <a:pt x="593" y="226"/>
                  <a:pt x="631" y="369"/>
                  <a:pt x="566" y="481"/>
                </a:cubicBezTo>
                <a:cubicBezTo>
                  <a:pt x="502" y="594"/>
                  <a:pt x="358" y="632"/>
                  <a:pt x="246" y="567"/>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5" name="Freeform 26">
            <a:extLst>
              <a:ext uri="{FF2B5EF4-FFF2-40B4-BE49-F238E27FC236}">
                <a16:creationId xmlns:a16="http://schemas.microsoft.com/office/drawing/2014/main" id="{76DDF9C6-F991-4FB2-BA03-3A99EC17ADD9}"/>
              </a:ext>
              <a:ext uri="{C183D7F6-B498-43B3-948B-1728B52AA6E4}">
                <adec:decorative xmlns:adec="http://schemas.microsoft.com/office/drawing/2017/decorative" val="1"/>
              </a:ext>
            </a:extLst>
          </p:cNvPr>
          <p:cNvSpPr>
            <a:spLocks noEditPoints="1"/>
          </p:cNvSpPr>
          <p:nvPr/>
        </p:nvSpPr>
        <p:spPr bwMode="auto">
          <a:xfrm>
            <a:off x="907190" y="3946383"/>
            <a:ext cx="1203107" cy="1204617"/>
          </a:xfrm>
          <a:custGeom>
            <a:avLst/>
            <a:gdLst>
              <a:gd name="T0" fmla="*/ 269 w 565"/>
              <a:gd name="T1" fmla="*/ 0 h 566"/>
              <a:gd name="T2" fmla="*/ 226 w 565"/>
              <a:gd name="T3" fmla="*/ 53 h 566"/>
              <a:gd name="T4" fmla="*/ 160 w 565"/>
              <a:gd name="T5" fmla="*/ 27 h 566"/>
              <a:gd name="T6" fmla="*/ 141 w 565"/>
              <a:gd name="T7" fmla="*/ 93 h 566"/>
              <a:gd name="T8" fmla="*/ 73 w 565"/>
              <a:gd name="T9" fmla="*/ 92 h 566"/>
              <a:gd name="T10" fmla="*/ 80 w 565"/>
              <a:gd name="T11" fmla="*/ 160 h 566"/>
              <a:gd name="T12" fmla="*/ 14 w 565"/>
              <a:gd name="T13" fmla="*/ 188 h 566"/>
              <a:gd name="T14" fmla="*/ 48 w 565"/>
              <a:gd name="T15" fmla="*/ 248 h 566"/>
              <a:gd name="T16" fmla="*/ 0 w 565"/>
              <a:gd name="T17" fmla="*/ 296 h 566"/>
              <a:gd name="T18" fmla="*/ 53 w 565"/>
              <a:gd name="T19" fmla="*/ 339 h 566"/>
              <a:gd name="T20" fmla="*/ 27 w 565"/>
              <a:gd name="T21" fmla="*/ 405 h 566"/>
              <a:gd name="T22" fmla="*/ 93 w 565"/>
              <a:gd name="T23" fmla="*/ 424 h 566"/>
              <a:gd name="T24" fmla="*/ 92 w 565"/>
              <a:gd name="T25" fmla="*/ 492 h 566"/>
              <a:gd name="T26" fmla="*/ 160 w 565"/>
              <a:gd name="T27" fmla="*/ 485 h 566"/>
              <a:gd name="T28" fmla="*/ 188 w 565"/>
              <a:gd name="T29" fmla="*/ 550 h 566"/>
              <a:gd name="T30" fmla="*/ 248 w 565"/>
              <a:gd name="T31" fmla="*/ 517 h 566"/>
              <a:gd name="T32" fmla="*/ 296 w 565"/>
              <a:gd name="T33" fmla="*/ 566 h 566"/>
              <a:gd name="T34" fmla="*/ 339 w 565"/>
              <a:gd name="T35" fmla="*/ 513 h 566"/>
              <a:gd name="T36" fmla="*/ 405 w 565"/>
              <a:gd name="T37" fmla="*/ 538 h 566"/>
              <a:gd name="T38" fmla="*/ 424 w 565"/>
              <a:gd name="T39" fmla="*/ 473 h 566"/>
              <a:gd name="T40" fmla="*/ 492 w 565"/>
              <a:gd name="T41" fmla="*/ 473 h 566"/>
              <a:gd name="T42" fmla="*/ 485 w 565"/>
              <a:gd name="T43" fmla="*/ 405 h 566"/>
              <a:gd name="T44" fmla="*/ 550 w 565"/>
              <a:gd name="T45" fmla="*/ 377 h 566"/>
              <a:gd name="T46" fmla="*/ 517 w 565"/>
              <a:gd name="T47" fmla="*/ 317 h 566"/>
              <a:gd name="T48" fmla="*/ 565 w 565"/>
              <a:gd name="T49" fmla="*/ 269 h 566"/>
              <a:gd name="T50" fmla="*/ 512 w 565"/>
              <a:gd name="T51" fmla="*/ 226 h 566"/>
              <a:gd name="T52" fmla="*/ 538 w 565"/>
              <a:gd name="T53" fmla="*/ 160 h 566"/>
              <a:gd name="T54" fmla="*/ 472 w 565"/>
              <a:gd name="T55" fmla="*/ 141 h 566"/>
              <a:gd name="T56" fmla="*/ 473 w 565"/>
              <a:gd name="T57" fmla="*/ 73 h 566"/>
              <a:gd name="T58" fmla="*/ 405 w 565"/>
              <a:gd name="T59" fmla="*/ 80 h 566"/>
              <a:gd name="T60" fmla="*/ 377 w 565"/>
              <a:gd name="T61" fmla="*/ 15 h 566"/>
              <a:gd name="T62" fmla="*/ 317 w 565"/>
              <a:gd name="T63" fmla="*/ 48 h 566"/>
              <a:gd name="T64" fmla="*/ 328 w 565"/>
              <a:gd name="T65" fmla="*/ 121 h 566"/>
              <a:gd name="T66" fmla="*/ 237 w 565"/>
              <a:gd name="T67" fmla="*/ 445 h 566"/>
              <a:gd name="T68" fmla="*/ 328 w 565"/>
              <a:gd name="T69" fmla="*/ 12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5" h="566">
                <a:moveTo>
                  <a:pt x="287" y="46"/>
                </a:moveTo>
                <a:cubicBezTo>
                  <a:pt x="269" y="0"/>
                  <a:pt x="269" y="0"/>
                  <a:pt x="269" y="0"/>
                </a:cubicBezTo>
                <a:cubicBezTo>
                  <a:pt x="233" y="4"/>
                  <a:pt x="233" y="4"/>
                  <a:pt x="233" y="4"/>
                </a:cubicBezTo>
                <a:cubicBezTo>
                  <a:pt x="226" y="53"/>
                  <a:pt x="226" y="53"/>
                  <a:pt x="226" y="53"/>
                </a:cubicBezTo>
                <a:cubicBezTo>
                  <a:pt x="215" y="55"/>
                  <a:pt x="205" y="59"/>
                  <a:pt x="194" y="63"/>
                </a:cubicBezTo>
                <a:cubicBezTo>
                  <a:pt x="160" y="27"/>
                  <a:pt x="160" y="27"/>
                  <a:pt x="160" y="27"/>
                </a:cubicBezTo>
                <a:cubicBezTo>
                  <a:pt x="129" y="45"/>
                  <a:pt x="129" y="45"/>
                  <a:pt x="129" y="45"/>
                </a:cubicBezTo>
                <a:cubicBezTo>
                  <a:pt x="141" y="93"/>
                  <a:pt x="141" y="93"/>
                  <a:pt x="141" y="93"/>
                </a:cubicBezTo>
                <a:cubicBezTo>
                  <a:pt x="133" y="99"/>
                  <a:pt x="125" y="105"/>
                  <a:pt x="118" y="112"/>
                </a:cubicBezTo>
                <a:cubicBezTo>
                  <a:pt x="73" y="92"/>
                  <a:pt x="73" y="92"/>
                  <a:pt x="73" y="92"/>
                </a:cubicBezTo>
                <a:cubicBezTo>
                  <a:pt x="50" y="120"/>
                  <a:pt x="50" y="120"/>
                  <a:pt x="50" y="120"/>
                </a:cubicBezTo>
                <a:cubicBezTo>
                  <a:pt x="80" y="160"/>
                  <a:pt x="80" y="160"/>
                  <a:pt x="80" y="160"/>
                </a:cubicBezTo>
                <a:cubicBezTo>
                  <a:pt x="74" y="169"/>
                  <a:pt x="69" y="179"/>
                  <a:pt x="65" y="190"/>
                </a:cubicBezTo>
                <a:cubicBezTo>
                  <a:pt x="14" y="188"/>
                  <a:pt x="14" y="188"/>
                  <a:pt x="14" y="188"/>
                </a:cubicBezTo>
                <a:cubicBezTo>
                  <a:pt x="5" y="223"/>
                  <a:pt x="5" y="223"/>
                  <a:pt x="5" y="223"/>
                </a:cubicBezTo>
                <a:cubicBezTo>
                  <a:pt x="48" y="248"/>
                  <a:pt x="48" y="248"/>
                  <a:pt x="48" y="248"/>
                </a:cubicBezTo>
                <a:cubicBezTo>
                  <a:pt x="47" y="258"/>
                  <a:pt x="46" y="268"/>
                  <a:pt x="46" y="278"/>
                </a:cubicBezTo>
                <a:cubicBezTo>
                  <a:pt x="0" y="296"/>
                  <a:pt x="0" y="296"/>
                  <a:pt x="0" y="296"/>
                </a:cubicBezTo>
                <a:cubicBezTo>
                  <a:pt x="4" y="332"/>
                  <a:pt x="4" y="332"/>
                  <a:pt x="4" y="332"/>
                </a:cubicBezTo>
                <a:cubicBezTo>
                  <a:pt x="53" y="339"/>
                  <a:pt x="53" y="339"/>
                  <a:pt x="53" y="339"/>
                </a:cubicBezTo>
                <a:cubicBezTo>
                  <a:pt x="55" y="350"/>
                  <a:pt x="59" y="360"/>
                  <a:pt x="63" y="371"/>
                </a:cubicBezTo>
                <a:cubicBezTo>
                  <a:pt x="27" y="405"/>
                  <a:pt x="27" y="405"/>
                  <a:pt x="27" y="405"/>
                </a:cubicBezTo>
                <a:cubicBezTo>
                  <a:pt x="45" y="436"/>
                  <a:pt x="45" y="436"/>
                  <a:pt x="45" y="436"/>
                </a:cubicBezTo>
                <a:cubicBezTo>
                  <a:pt x="93" y="424"/>
                  <a:pt x="93" y="424"/>
                  <a:pt x="93" y="424"/>
                </a:cubicBezTo>
                <a:cubicBezTo>
                  <a:pt x="99" y="432"/>
                  <a:pt x="105" y="440"/>
                  <a:pt x="112" y="447"/>
                </a:cubicBezTo>
                <a:cubicBezTo>
                  <a:pt x="92" y="492"/>
                  <a:pt x="92" y="492"/>
                  <a:pt x="92" y="492"/>
                </a:cubicBezTo>
                <a:cubicBezTo>
                  <a:pt x="120" y="515"/>
                  <a:pt x="120" y="515"/>
                  <a:pt x="120" y="515"/>
                </a:cubicBezTo>
                <a:cubicBezTo>
                  <a:pt x="160" y="485"/>
                  <a:pt x="160" y="485"/>
                  <a:pt x="160" y="485"/>
                </a:cubicBezTo>
                <a:cubicBezTo>
                  <a:pt x="169" y="491"/>
                  <a:pt x="179" y="496"/>
                  <a:pt x="189" y="500"/>
                </a:cubicBezTo>
                <a:cubicBezTo>
                  <a:pt x="188" y="550"/>
                  <a:pt x="188" y="550"/>
                  <a:pt x="188" y="550"/>
                </a:cubicBezTo>
                <a:cubicBezTo>
                  <a:pt x="223" y="560"/>
                  <a:pt x="223" y="560"/>
                  <a:pt x="223" y="560"/>
                </a:cubicBezTo>
                <a:cubicBezTo>
                  <a:pt x="248" y="517"/>
                  <a:pt x="248" y="517"/>
                  <a:pt x="248" y="517"/>
                </a:cubicBezTo>
                <a:cubicBezTo>
                  <a:pt x="258" y="518"/>
                  <a:pt x="268" y="519"/>
                  <a:pt x="278" y="519"/>
                </a:cubicBezTo>
                <a:cubicBezTo>
                  <a:pt x="296" y="566"/>
                  <a:pt x="296" y="566"/>
                  <a:pt x="296" y="566"/>
                </a:cubicBezTo>
                <a:cubicBezTo>
                  <a:pt x="332" y="562"/>
                  <a:pt x="332" y="562"/>
                  <a:pt x="332" y="562"/>
                </a:cubicBezTo>
                <a:cubicBezTo>
                  <a:pt x="339" y="513"/>
                  <a:pt x="339" y="513"/>
                  <a:pt x="339" y="513"/>
                </a:cubicBezTo>
                <a:cubicBezTo>
                  <a:pt x="350" y="510"/>
                  <a:pt x="360" y="507"/>
                  <a:pt x="371" y="502"/>
                </a:cubicBezTo>
                <a:cubicBezTo>
                  <a:pt x="405" y="538"/>
                  <a:pt x="405" y="538"/>
                  <a:pt x="405" y="538"/>
                </a:cubicBezTo>
                <a:cubicBezTo>
                  <a:pt x="436" y="521"/>
                  <a:pt x="436" y="521"/>
                  <a:pt x="436" y="521"/>
                </a:cubicBezTo>
                <a:cubicBezTo>
                  <a:pt x="424" y="473"/>
                  <a:pt x="424" y="473"/>
                  <a:pt x="424" y="473"/>
                </a:cubicBezTo>
                <a:cubicBezTo>
                  <a:pt x="432" y="467"/>
                  <a:pt x="440" y="460"/>
                  <a:pt x="447" y="453"/>
                </a:cubicBezTo>
                <a:cubicBezTo>
                  <a:pt x="492" y="473"/>
                  <a:pt x="492" y="473"/>
                  <a:pt x="492" y="473"/>
                </a:cubicBezTo>
                <a:cubicBezTo>
                  <a:pt x="515" y="445"/>
                  <a:pt x="515" y="445"/>
                  <a:pt x="515" y="445"/>
                </a:cubicBezTo>
                <a:cubicBezTo>
                  <a:pt x="485" y="405"/>
                  <a:pt x="485" y="405"/>
                  <a:pt x="485" y="405"/>
                </a:cubicBezTo>
                <a:cubicBezTo>
                  <a:pt x="491" y="396"/>
                  <a:pt x="496" y="386"/>
                  <a:pt x="500" y="376"/>
                </a:cubicBezTo>
                <a:cubicBezTo>
                  <a:pt x="550" y="377"/>
                  <a:pt x="550" y="377"/>
                  <a:pt x="550" y="377"/>
                </a:cubicBezTo>
                <a:cubicBezTo>
                  <a:pt x="560" y="342"/>
                  <a:pt x="560" y="342"/>
                  <a:pt x="560" y="342"/>
                </a:cubicBezTo>
                <a:cubicBezTo>
                  <a:pt x="517" y="317"/>
                  <a:pt x="517" y="317"/>
                  <a:pt x="517" y="317"/>
                </a:cubicBezTo>
                <a:cubicBezTo>
                  <a:pt x="518" y="307"/>
                  <a:pt x="519" y="297"/>
                  <a:pt x="519" y="287"/>
                </a:cubicBezTo>
                <a:cubicBezTo>
                  <a:pt x="565" y="269"/>
                  <a:pt x="565" y="269"/>
                  <a:pt x="565" y="269"/>
                </a:cubicBezTo>
                <a:cubicBezTo>
                  <a:pt x="561" y="233"/>
                  <a:pt x="561" y="233"/>
                  <a:pt x="561" y="233"/>
                </a:cubicBezTo>
                <a:cubicBezTo>
                  <a:pt x="512" y="226"/>
                  <a:pt x="512" y="226"/>
                  <a:pt x="512" y="226"/>
                </a:cubicBezTo>
                <a:cubicBezTo>
                  <a:pt x="510" y="216"/>
                  <a:pt x="506" y="205"/>
                  <a:pt x="502" y="195"/>
                </a:cubicBezTo>
                <a:cubicBezTo>
                  <a:pt x="538" y="160"/>
                  <a:pt x="538" y="160"/>
                  <a:pt x="538" y="160"/>
                </a:cubicBezTo>
                <a:cubicBezTo>
                  <a:pt x="520" y="129"/>
                  <a:pt x="520" y="129"/>
                  <a:pt x="520" y="129"/>
                </a:cubicBezTo>
                <a:cubicBezTo>
                  <a:pt x="472" y="141"/>
                  <a:pt x="472" y="141"/>
                  <a:pt x="472" y="141"/>
                </a:cubicBezTo>
                <a:cubicBezTo>
                  <a:pt x="466" y="133"/>
                  <a:pt x="460" y="126"/>
                  <a:pt x="453" y="118"/>
                </a:cubicBezTo>
                <a:cubicBezTo>
                  <a:pt x="473" y="73"/>
                  <a:pt x="473" y="73"/>
                  <a:pt x="473" y="73"/>
                </a:cubicBezTo>
                <a:cubicBezTo>
                  <a:pt x="445" y="51"/>
                  <a:pt x="445" y="51"/>
                  <a:pt x="445" y="51"/>
                </a:cubicBezTo>
                <a:cubicBezTo>
                  <a:pt x="405" y="80"/>
                  <a:pt x="405" y="80"/>
                  <a:pt x="405" y="80"/>
                </a:cubicBezTo>
                <a:cubicBezTo>
                  <a:pt x="396" y="75"/>
                  <a:pt x="386" y="69"/>
                  <a:pt x="376" y="65"/>
                </a:cubicBezTo>
                <a:cubicBezTo>
                  <a:pt x="377" y="15"/>
                  <a:pt x="377" y="15"/>
                  <a:pt x="377" y="15"/>
                </a:cubicBezTo>
                <a:cubicBezTo>
                  <a:pt x="342" y="5"/>
                  <a:pt x="342" y="5"/>
                  <a:pt x="342" y="5"/>
                </a:cubicBezTo>
                <a:cubicBezTo>
                  <a:pt x="317" y="48"/>
                  <a:pt x="317" y="48"/>
                  <a:pt x="317" y="48"/>
                </a:cubicBezTo>
                <a:cubicBezTo>
                  <a:pt x="307" y="47"/>
                  <a:pt x="297" y="46"/>
                  <a:pt x="287" y="46"/>
                </a:cubicBezTo>
                <a:close/>
                <a:moveTo>
                  <a:pt x="328" y="121"/>
                </a:moveTo>
                <a:cubicBezTo>
                  <a:pt x="418" y="146"/>
                  <a:pt x="470" y="239"/>
                  <a:pt x="444" y="328"/>
                </a:cubicBezTo>
                <a:cubicBezTo>
                  <a:pt x="419" y="418"/>
                  <a:pt x="326" y="470"/>
                  <a:pt x="237" y="445"/>
                </a:cubicBezTo>
                <a:cubicBezTo>
                  <a:pt x="147" y="419"/>
                  <a:pt x="95" y="326"/>
                  <a:pt x="121" y="237"/>
                </a:cubicBezTo>
                <a:cubicBezTo>
                  <a:pt x="146" y="148"/>
                  <a:pt x="239" y="96"/>
                  <a:pt x="328" y="121"/>
                </a:cubicBezTo>
                <a:close/>
              </a:path>
            </a:pathLst>
          </a:custGeom>
          <a:solidFill>
            <a:srgbClr val="DADFE1"/>
          </a:solidFill>
          <a:ln>
            <a:noFill/>
          </a:ln>
          <a:effec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nvGrpSpPr>
          <p:cNvPr id="76" name="Group 75" descr="This image is an icon of pen and paper. ">
            <a:extLst>
              <a:ext uri="{FF2B5EF4-FFF2-40B4-BE49-F238E27FC236}">
                <a16:creationId xmlns:a16="http://schemas.microsoft.com/office/drawing/2014/main" id="{88E9F74A-489B-411B-B288-3FA1291CA688}"/>
              </a:ext>
            </a:extLst>
          </p:cNvPr>
          <p:cNvGrpSpPr/>
          <p:nvPr/>
        </p:nvGrpSpPr>
        <p:grpSpPr>
          <a:xfrm>
            <a:off x="1817124" y="2962797"/>
            <a:ext cx="346328" cy="344414"/>
            <a:chOff x="7018338" y="4656138"/>
            <a:chExt cx="287337" cy="285750"/>
          </a:xfrm>
          <a:solidFill>
            <a:schemeClr val="accent1"/>
          </a:solidFill>
          <a:effectLst/>
        </p:grpSpPr>
        <p:sp>
          <p:nvSpPr>
            <p:cNvPr id="77" name="Freeform 4604">
              <a:extLst>
                <a:ext uri="{FF2B5EF4-FFF2-40B4-BE49-F238E27FC236}">
                  <a16:creationId xmlns:a16="http://schemas.microsoft.com/office/drawing/2014/main" id="{EFB37C51-AF4E-4F5F-BB51-0B96EBD0459D}"/>
                </a:ext>
              </a:extLst>
            </p:cNvPr>
            <p:cNvSpPr>
              <a:spLocks noEditPoints="1"/>
            </p:cNvSpPr>
            <p:nvPr/>
          </p:nvSpPr>
          <p:spPr bwMode="auto">
            <a:xfrm>
              <a:off x="7018338" y="4656138"/>
              <a:ext cx="230188" cy="285750"/>
            </a:xfrm>
            <a:custGeom>
              <a:avLst/>
              <a:gdLst>
                <a:gd name="T0" fmla="*/ 351 w 723"/>
                <a:gd name="T1" fmla="*/ 416 h 903"/>
                <a:gd name="T2" fmla="*/ 348 w 723"/>
                <a:gd name="T3" fmla="*/ 400 h 903"/>
                <a:gd name="T4" fmla="*/ 362 w 723"/>
                <a:gd name="T5" fmla="*/ 391 h 903"/>
                <a:gd name="T6" fmla="*/ 525 w 723"/>
                <a:gd name="T7" fmla="*/ 398 h 903"/>
                <a:gd name="T8" fmla="*/ 525 w 723"/>
                <a:gd name="T9" fmla="*/ 414 h 903"/>
                <a:gd name="T10" fmla="*/ 513 w 723"/>
                <a:gd name="T11" fmla="*/ 572 h 903"/>
                <a:gd name="T12" fmla="*/ 349 w 723"/>
                <a:gd name="T13" fmla="*/ 565 h 903"/>
                <a:gd name="T14" fmla="*/ 349 w 723"/>
                <a:gd name="T15" fmla="*/ 548 h 903"/>
                <a:gd name="T16" fmla="*/ 513 w 723"/>
                <a:gd name="T17" fmla="*/ 542 h 903"/>
                <a:gd name="T18" fmla="*/ 526 w 723"/>
                <a:gd name="T19" fmla="*/ 551 h 903"/>
                <a:gd name="T20" fmla="*/ 523 w 723"/>
                <a:gd name="T21" fmla="*/ 568 h 903"/>
                <a:gd name="T22" fmla="*/ 362 w 723"/>
                <a:gd name="T23" fmla="*/ 722 h 903"/>
                <a:gd name="T24" fmla="*/ 348 w 723"/>
                <a:gd name="T25" fmla="*/ 713 h 903"/>
                <a:gd name="T26" fmla="*/ 351 w 723"/>
                <a:gd name="T27" fmla="*/ 696 h 903"/>
                <a:gd name="T28" fmla="*/ 515 w 723"/>
                <a:gd name="T29" fmla="*/ 693 h 903"/>
                <a:gd name="T30" fmla="*/ 528 w 723"/>
                <a:gd name="T31" fmla="*/ 704 h 903"/>
                <a:gd name="T32" fmla="*/ 521 w 723"/>
                <a:gd name="T33" fmla="*/ 720 h 903"/>
                <a:gd name="T34" fmla="*/ 232 w 723"/>
                <a:gd name="T35" fmla="*/ 405 h 903"/>
                <a:gd name="T36" fmla="*/ 198 w 723"/>
                <a:gd name="T37" fmla="*/ 381 h 903"/>
                <a:gd name="T38" fmla="*/ 200 w 723"/>
                <a:gd name="T39" fmla="*/ 365 h 903"/>
                <a:gd name="T40" fmla="*/ 217 w 723"/>
                <a:gd name="T41" fmla="*/ 362 h 903"/>
                <a:gd name="T42" fmla="*/ 296 w 723"/>
                <a:gd name="T43" fmla="*/ 302 h 903"/>
                <a:gd name="T44" fmla="*/ 312 w 723"/>
                <a:gd name="T45" fmla="*/ 306 h 903"/>
                <a:gd name="T46" fmla="*/ 315 w 723"/>
                <a:gd name="T47" fmla="*/ 321 h 903"/>
                <a:gd name="T48" fmla="*/ 226 w 723"/>
                <a:gd name="T49" fmla="*/ 556 h 903"/>
                <a:gd name="T50" fmla="*/ 197 w 723"/>
                <a:gd name="T51" fmla="*/ 529 h 903"/>
                <a:gd name="T52" fmla="*/ 203 w 723"/>
                <a:gd name="T53" fmla="*/ 514 h 903"/>
                <a:gd name="T54" fmla="*/ 219 w 723"/>
                <a:gd name="T55" fmla="*/ 514 h 903"/>
                <a:gd name="T56" fmla="*/ 298 w 723"/>
                <a:gd name="T57" fmla="*/ 451 h 903"/>
                <a:gd name="T58" fmla="*/ 314 w 723"/>
                <a:gd name="T59" fmla="*/ 458 h 903"/>
                <a:gd name="T60" fmla="*/ 314 w 723"/>
                <a:gd name="T61" fmla="*/ 475 h 903"/>
                <a:gd name="T62" fmla="*/ 155 w 723"/>
                <a:gd name="T63" fmla="*/ 238 h 903"/>
                <a:gd name="T64" fmla="*/ 208 w 723"/>
                <a:gd name="T65" fmla="*/ 197 h 903"/>
                <a:gd name="T66" fmla="*/ 164 w 723"/>
                <a:gd name="T67" fmla="*/ 236 h 903"/>
                <a:gd name="T68" fmla="*/ 31 w 723"/>
                <a:gd name="T69" fmla="*/ 125 h 903"/>
                <a:gd name="T70" fmla="*/ 53 w 723"/>
                <a:gd name="T71" fmla="*/ 68 h 903"/>
                <a:gd name="T72" fmla="*/ 101 w 723"/>
                <a:gd name="T73" fmla="*/ 35 h 903"/>
                <a:gd name="T74" fmla="*/ 150 w 723"/>
                <a:gd name="T75" fmla="*/ 36 h 903"/>
                <a:gd name="T76" fmla="*/ 210 w 723"/>
                <a:gd name="T77" fmla="*/ 80 h 903"/>
                <a:gd name="T78" fmla="*/ 226 w 723"/>
                <a:gd name="T79" fmla="*/ 143 h 903"/>
                <a:gd name="T80" fmla="*/ 125 w 723"/>
                <a:gd name="T81" fmla="*/ 154 h 903"/>
                <a:gd name="T82" fmla="*/ 136 w 723"/>
                <a:gd name="T83" fmla="*/ 0 h 903"/>
                <a:gd name="T84" fmla="*/ 104 w 723"/>
                <a:gd name="T85" fmla="*/ 2 h 903"/>
                <a:gd name="T86" fmla="*/ 39 w 723"/>
                <a:gd name="T87" fmla="*/ 40 h 903"/>
                <a:gd name="T88" fmla="*/ 4 w 723"/>
                <a:gd name="T89" fmla="*/ 108 h 903"/>
                <a:gd name="T90" fmla="*/ 4 w 723"/>
                <a:gd name="T91" fmla="*/ 625 h 903"/>
                <a:gd name="T92" fmla="*/ 121 w 723"/>
                <a:gd name="T93" fmla="*/ 632 h 903"/>
                <a:gd name="T94" fmla="*/ 128 w 723"/>
                <a:gd name="T95" fmla="*/ 901 h 903"/>
                <a:gd name="T96" fmla="*/ 593 w 723"/>
                <a:gd name="T97" fmla="*/ 902 h 903"/>
                <a:gd name="T98" fmla="*/ 603 w 723"/>
                <a:gd name="T99" fmla="*/ 888 h 903"/>
                <a:gd name="T100" fmla="*/ 660 w 723"/>
                <a:gd name="T101" fmla="*/ 248 h 903"/>
                <a:gd name="T102" fmla="*/ 708 w 723"/>
                <a:gd name="T103" fmla="*/ 194 h 903"/>
                <a:gd name="T104" fmla="*/ 723 w 723"/>
                <a:gd name="T105" fmla="*/ 121 h 903"/>
                <a:gd name="T106" fmla="*/ 691 w 723"/>
                <a:gd name="T107" fmla="*/ 50 h 903"/>
                <a:gd name="T108" fmla="*/ 627 w 723"/>
                <a:gd name="T109" fmla="*/ 6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8" name="Freeform 4605">
              <a:extLst>
                <a:ext uri="{FF2B5EF4-FFF2-40B4-BE49-F238E27FC236}">
                  <a16:creationId xmlns:a16="http://schemas.microsoft.com/office/drawing/2014/main" id="{7B4C77B3-3441-40A4-BB72-2A02209D6B3D}"/>
                </a:ext>
              </a:extLst>
            </p:cNvPr>
            <p:cNvSpPr>
              <a:spLocks/>
            </p:cNvSpPr>
            <p:nvPr/>
          </p:nvSpPr>
          <p:spPr bwMode="auto">
            <a:xfrm>
              <a:off x="7239000" y="4722813"/>
              <a:ext cx="66675" cy="128588"/>
            </a:xfrm>
            <a:custGeom>
              <a:avLst/>
              <a:gdLst>
                <a:gd name="T0" fmla="*/ 123 w 210"/>
                <a:gd name="T1" fmla="*/ 1 h 407"/>
                <a:gd name="T2" fmla="*/ 101 w 210"/>
                <a:gd name="T3" fmla="*/ 8 h 407"/>
                <a:gd name="T4" fmla="*/ 82 w 210"/>
                <a:gd name="T5" fmla="*/ 21 h 407"/>
                <a:gd name="T6" fmla="*/ 67 w 210"/>
                <a:gd name="T7" fmla="*/ 37 h 407"/>
                <a:gd name="T8" fmla="*/ 50 w 210"/>
                <a:gd name="T9" fmla="*/ 47 h 407"/>
                <a:gd name="T10" fmla="*/ 33 w 210"/>
                <a:gd name="T11" fmla="*/ 54 h 407"/>
                <a:gd name="T12" fmla="*/ 23 w 210"/>
                <a:gd name="T13" fmla="*/ 61 h 407"/>
                <a:gd name="T14" fmla="*/ 14 w 210"/>
                <a:gd name="T15" fmla="*/ 70 h 407"/>
                <a:gd name="T16" fmla="*/ 7 w 210"/>
                <a:gd name="T17" fmla="*/ 81 h 407"/>
                <a:gd name="T18" fmla="*/ 2 w 210"/>
                <a:gd name="T19" fmla="*/ 95 h 407"/>
                <a:gd name="T20" fmla="*/ 0 w 210"/>
                <a:gd name="T21" fmla="*/ 110 h 407"/>
                <a:gd name="T22" fmla="*/ 0 w 210"/>
                <a:gd name="T23" fmla="*/ 393 h 407"/>
                <a:gd name="T24" fmla="*/ 1 w 210"/>
                <a:gd name="T25" fmla="*/ 398 h 407"/>
                <a:gd name="T26" fmla="*/ 3 w 210"/>
                <a:gd name="T27" fmla="*/ 403 h 407"/>
                <a:gd name="T28" fmla="*/ 9 w 210"/>
                <a:gd name="T29" fmla="*/ 406 h 407"/>
                <a:gd name="T30" fmla="*/ 14 w 210"/>
                <a:gd name="T31" fmla="*/ 407 h 407"/>
                <a:gd name="T32" fmla="*/ 20 w 210"/>
                <a:gd name="T33" fmla="*/ 406 h 407"/>
                <a:gd name="T34" fmla="*/ 24 w 210"/>
                <a:gd name="T35" fmla="*/ 403 h 407"/>
                <a:gd name="T36" fmla="*/ 28 w 210"/>
                <a:gd name="T37" fmla="*/ 398 h 407"/>
                <a:gd name="T38" fmla="*/ 29 w 210"/>
                <a:gd name="T39" fmla="*/ 393 h 407"/>
                <a:gd name="T40" fmla="*/ 30 w 210"/>
                <a:gd name="T41" fmla="*/ 110 h 407"/>
                <a:gd name="T42" fmla="*/ 35 w 210"/>
                <a:gd name="T43" fmla="*/ 95 h 407"/>
                <a:gd name="T44" fmla="*/ 42 w 210"/>
                <a:gd name="T45" fmla="*/ 84 h 407"/>
                <a:gd name="T46" fmla="*/ 54 w 210"/>
                <a:gd name="T47" fmla="*/ 78 h 407"/>
                <a:gd name="T48" fmla="*/ 59 w 210"/>
                <a:gd name="T49" fmla="*/ 331 h 407"/>
                <a:gd name="T50" fmla="*/ 210 w 210"/>
                <a:gd name="T51" fmla="*/ 60 h 407"/>
                <a:gd name="T52" fmla="*/ 209 w 210"/>
                <a:gd name="T53" fmla="*/ 49 h 407"/>
                <a:gd name="T54" fmla="*/ 203 w 210"/>
                <a:gd name="T55" fmla="*/ 39 h 407"/>
                <a:gd name="T56" fmla="*/ 186 w 210"/>
                <a:gd name="T57" fmla="*/ 20 h 407"/>
                <a:gd name="T58" fmla="*/ 162 w 210"/>
                <a:gd name="T59" fmla="*/ 5 h 407"/>
                <a:gd name="T60" fmla="*/ 149 w 210"/>
                <a:gd name="T61" fmla="*/ 1 h 407"/>
                <a:gd name="T62" fmla="*/ 135 w 210"/>
                <a:gd name="T6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9" name="Freeform 4606">
              <a:extLst>
                <a:ext uri="{FF2B5EF4-FFF2-40B4-BE49-F238E27FC236}">
                  <a16:creationId xmlns:a16="http://schemas.microsoft.com/office/drawing/2014/main" id="{98CAAF97-015F-4507-A8E3-2F95D46D12DF}"/>
                </a:ext>
              </a:extLst>
            </p:cNvPr>
            <p:cNvSpPr>
              <a:spLocks/>
            </p:cNvSpPr>
            <p:nvPr/>
          </p:nvSpPr>
          <p:spPr bwMode="auto">
            <a:xfrm>
              <a:off x="7258050" y="4913313"/>
              <a:ext cx="47625" cy="28575"/>
            </a:xfrm>
            <a:custGeom>
              <a:avLst/>
              <a:gdLst>
                <a:gd name="T0" fmla="*/ 0 w 151"/>
                <a:gd name="T1" fmla="*/ 14 h 90"/>
                <a:gd name="T2" fmla="*/ 0 w 151"/>
                <a:gd name="T3" fmla="*/ 22 h 90"/>
                <a:gd name="T4" fmla="*/ 2 w 151"/>
                <a:gd name="T5" fmla="*/ 29 h 90"/>
                <a:gd name="T6" fmla="*/ 4 w 151"/>
                <a:gd name="T7" fmla="*/ 37 h 90"/>
                <a:gd name="T8" fmla="*/ 6 w 151"/>
                <a:gd name="T9" fmla="*/ 44 h 90"/>
                <a:gd name="T10" fmla="*/ 9 w 151"/>
                <a:gd name="T11" fmla="*/ 50 h 90"/>
                <a:gd name="T12" fmla="*/ 14 w 151"/>
                <a:gd name="T13" fmla="*/ 56 h 90"/>
                <a:gd name="T14" fmla="*/ 18 w 151"/>
                <a:gd name="T15" fmla="*/ 62 h 90"/>
                <a:gd name="T16" fmla="*/ 23 w 151"/>
                <a:gd name="T17" fmla="*/ 67 h 90"/>
                <a:gd name="T18" fmla="*/ 29 w 151"/>
                <a:gd name="T19" fmla="*/ 72 h 90"/>
                <a:gd name="T20" fmla="*/ 34 w 151"/>
                <a:gd name="T21" fmla="*/ 76 h 90"/>
                <a:gd name="T22" fmla="*/ 40 w 151"/>
                <a:gd name="T23" fmla="*/ 81 h 90"/>
                <a:gd name="T24" fmla="*/ 47 w 151"/>
                <a:gd name="T25" fmla="*/ 84 h 90"/>
                <a:gd name="T26" fmla="*/ 54 w 151"/>
                <a:gd name="T27" fmla="*/ 87 h 90"/>
                <a:gd name="T28" fmla="*/ 61 w 151"/>
                <a:gd name="T29" fmla="*/ 89 h 90"/>
                <a:gd name="T30" fmla="*/ 68 w 151"/>
                <a:gd name="T31" fmla="*/ 90 h 90"/>
                <a:gd name="T32" fmla="*/ 76 w 151"/>
                <a:gd name="T33" fmla="*/ 90 h 90"/>
                <a:gd name="T34" fmla="*/ 83 w 151"/>
                <a:gd name="T35" fmla="*/ 90 h 90"/>
                <a:gd name="T36" fmla="*/ 90 w 151"/>
                <a:gd name="T37" fmla="*/ 89 h 90"/>
                <a:gd name="T38" fmla="*/ 96 w 151"/>
                <a:gd name="T39" fmla="*/ 87 h 90"/>
                <a:gd name="T40" fmla="*/ 103 w 151"/>
                <a:gd name="T41" fmla="*/ 83 h 90"/>
                <a:gd name="T42" fmla="*/ 109 w 151"/>
                <a:gd name="T43" fmla="*/ 80 h 90"/>
                <a:gd name="T44" fmla="*/ 116 w 151"/>
                <a:gd name="T45" fmla="*/ 76 h 90"/>
                <a:gd name="T46" fmla="*/ 121 w 151"/>
                <a:gd name="T47" fmla="*/ 71 h 90"/>
                <a:gd name="T48" fmla="*/ 127 w 151"/>
                <a:gd name="T49" fmla="*/ 65 h 90"/>
                <a:gd name="T50" fmla="*/ 131 w 151"/>
                <a:gd name="T51" fmla="*/ 60 h 90"/>
                <a:gd name="T52" fmla="*/ 137 w 151"/>
                <a:gd name="T53" fmla="*/ 53 h 90"/>
                <a:gd name="T54" fmla="*/ 140 w 151"/>
                <a:gd name="T55" fmla="*/ 45 h 90"/>
                <a:gd name="T56" fmla="*/ 144 w 151"/>
                <a:gd name="T57" fmla="*/ 37 h 90"/>
                <a:gd name="T58" fmla="*/ 147 w 151"/>
                <a:gd name="T59" fmla="*/ 29 h 90"/>
                <a:gd name="T60" fmla="*/ 150 w 151"/>
                <a:gd name="T61" fmla="*/ 20 h 90"/>
                <a:gd name="T62" fmla="*/ 151 w 151"/>
                <a:gd name="T63" fmla="*/ 10 h 90"/>
                <a:gd name="T64" fmla="*/ 151 w 151"/>
                <a:gd name="T65" fmla="*/ 0 h 90"/>
                <a:gd name="T66" fmla="*/ 0 w 151"/>
                <a:gd name="T67" fmla="*/ 0 h 90"/>
                <a:gd name="T68" fmla="*/ 0 w 151"/>
                <a:gd name="T69" fmla="*/ 1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0" name="Rectangle 4607">
              <a:extLst>
                <a:ext uri="{FF2B5EF4-FFF2-40B4-BE49-F238E27FC236}">
                  <a16:creationId xmlns:a16="http://schemas.microsoft.com/office/drawing/2014/main" id="{E628A228-65DF-4721-90C3-E7F354A3E795}"/>
                </a:ext>
              </a:extLst>
            </p:cNvPr>
            <p:cNvSpPr>
              <a:spLocks noChangeArrowheads="1"/>
            </p:cNvSpPr>
            <p:nvPr/>
          </p:nvSpPr>
          <p:spPr bwMode="auto">
            <a:xfrm>
              <a:off x="7258050" y="4837113"/>
              <a:ext cx="47625"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81" name="Group 80" descr="This image is an icon of a presentation board. ">
            <a:extLst>
              <a:ext uri="{FF2B5EF4-FFF2-40B4-BE49-F238E27FC236}">
                <a16:creationId xmlns:a16="http://schemas.microsoft.com/office/drawing/2014/main" id="{9DDFE4D5-2735-4EBB-800C-37964549C284}"/>
              </a:ext>
            </a:extLst>
          </p:cNvPr>
          <p:cNvGrpSpPr/>
          <p:nvPr/>
        </p:nvGrpSpPr>
        <p:grpSpPr>
          <a:xfrm>
            <a:off x="4982512" y="2654094"/>
            <a:ext cx="333000" cy="344414"/>
            <a:chOff x="11612563" y="4081463"/>
            <a:chExt cx="277813" cy="287337"/>
          </a:xfrm>
          <a:solidFill>
            <a:schemeClr val="accent1"/>
          </a:solidFill>
          <a:effectLst/>
        </p:grpSpPr>
        <p:sp>
          <p:nvSpPr>
            <p:cNvPr id="82" name="Freeform 4632">
              <a:extLst>
                <a:ext uri="{FF2B5EF4-FFF2-40B4-BE49-F238E27FC236}">
                  <a16:creationId xmlns:a16="http://schemas.microsoft.com/office/drawing/2014/main" id="{BA70E613-576C-4DA1-A366-176A127978C2}"/>
                </a:ext>
              </a:extLst>
            </p:cNvPr>
            <p:cNvSpPr>
              <a:spLocks noEditPoints="1"/>
            </p:cNvSpPr>
            <p:nvPr/>
          </p:nvSpPr>
          <p:spPr bwMode="auto">
            <a:xfrm>
              <a:off x="11626850" y="4081463"/>
              <a:ext cx="249238" cy="173038"/>
            </a:xfrm>
            <a:custGeom>
              <a:avLst/>
              <a:gdLst>
                <a:gd name="T0" fmla="*/ 452 w 784"/>
                <a:gd name="T1" fmla="*/ 120 h 542"/>
                <a:gd name="T2" fmla="*/ 302 w 784"/>
                <a:gd name="T3" fmla="*/ 150 h 542"/>
                <a:gd name="T4" fmla="*/ 16 w 784"/>
                <a:gd name="T5" fmla="*/ 542 h 542"/>
                <a:gd name="T6" fmla="*/ 772 w 784"/>
                <a:gd name="T7" fmla="*/ 542 h 542"/>
                <a:gd name="T8" fmla="*/ 777 w 784"/>
                <a:gd name="T9" fmla="*/ 539 h 542"/>
                <a:gd name="T10" fmla="*/ 781 w 784"/>
                <a:gd name="T11" fmla="*/ 535 h 542"/>
                <a:gd name="T12" fmla="*/ 783 w 784"/>
                <a:gd name="T13" fmla="*/ 529 h 542"/>
                <a:gd name="T14" fmla="*/ 784 w 784"/>
                <a:gd name="T15" fmla="*/ 135 h 542"/>
                <a:gd name="T16" fmla="*/ 783 w 784"/>
                <a:gd name="T17" fmla="*/ 129 h 542"/>
                <a:gd name="T18" fmla="*/ 780 w 784"/>
                <a:gd name="T19" fmla="*/ 125 h 542"/>
                <a:gd name="T20" fmla="*/ 775 w 784"/>
                <a:gd name="T21" fmla="*/ 121 h 542"/>
                <a:gd name="T22" fmla="*/ 768 w 784"/>
                <a:gd name="T23" fmla="*/ 120 h 542"/>
                <a:gd name="T24" fmla="*/ 483 w 784"/>
                <a:gd name="T25" fmla="*/ 105 h 542"/>
                <a:gd name="T26" fmla="*/ 481 w 784"/>
                <a:gd name="T27" fmla="*/ 99 h 542"/>
                <a:gd name="T28" fmla="*/ 478 w 784"/>
                <a:gd name="T29" fmla="*/ 94 h 542"/>
                <a:gd name="T30" fmla="*/ 474 w 784"/>
                <a:gd name="T31" fmla="*/ 91 h 542"/>
                <a:gd name="T32" fmla="*/ 468 w 784"/>
                <a:gd name="T33" fmla="*/ 90 h 542"/>
                <a:gd name="T34" fmla="*/ 392 w 784"/>
                <a:gd name="T35" fmla="*/ 14 h 542"/>
                <a:gd name="T36" fmla="*/ 391 w 784"/>
                <a:gd name="T37" fmla="*/ 9 h 542"/>
                <a:gd name="T38" fmla="*/ 388 w 784"/>
                <a:gd name="T39" fmla="*/ 4 h 542"/>
                <a:gd name="T40" fmla="*/ 383 w 784"/>
                <a:gd name="T41" fmla="*/ 1 h 542"/>
                <a:gd name="T42" fmla="*/ 378 w 784"/>
                <a:gd name="T43" fmla="*/ 0 h 542"/>
                <a:gd name="T44" fmla="*/ 371 w 784"/>
                <a:gd name="T45" fmla="*/ 1 h 542"/>
                <a:gd name="T46" fmla="*/ 366 w 784"/>
                <a:gd name="T47" fmla="*/ 4 h 542"/>
                <a:gd name="T48" fmla="*/ 363 w 784"/>
                <a:gd name="T49" fmla="*/ 9 h 542"/>
                <a:gd name="T50" fmla="*/ 362 w 784"/>
                <a:gd name="T51" fmla="*/ 14 h 542"/>
                <a:gd name="T52" fmla="*/ 287 w 784"/>
                <a:gd name="T53" fmla="*/ 90 h 542"/>
                <a:gd name="T54" fmla="*/ 282 w 784"/>
                <a:gd name="T55" fmla="*/ 91 h 542"/>
                <a:gd name="T56" fmla="*/ 276 w 784"/>
                <a:gd name="T57" fmla="*/ 94 h 542"/>
                <a:gd name="T58" fmla="*/ 273 w 784"/>
                <a:gd name="T59" fmla="*/ 99 h 542"/>
                <a:gd name="T60" fmla="*/ 271 w 784"/>
                <a:gd name="T61" fmla="*/ 105 h 542"/>
                <a:gd name="T62" fmla="*/ 16 w 784"/>
                <a:gd name="T63" fmla="*/ 120 h 542"/>
                <a:gd name="T64" fmla="*/ 11 w 784"/>
                <a:gd name="T65" fmla="*/ 121 h 542"/>
                <a:gd name="T66" fmla="*/ 5 w 784"/>
                <a:gd name="T67" fmla="*/ 125 h 542"/>
                <a:gd name="T68" fmla="*/ 1 w 784"/>
                <a:gd name="T69" fmla="*/ 129 h 542"/>
                <a:gd name="T70" fmla="*/ 0 w 784"/>
                <a:gd name="T71" fmla="*/ 135 h 542"/>
                <a:gd name="T72" fmla="*/ 1 w 784"/>
                <a:gd name="T73" fmla="*/ 529 h 542"/>
                <a:gd name="T74" fmla="*/ 4 w 784"/>
                <a:gd name="T75" fmla="*/ 535 h 542"/>
                <a:gd name="T76" fmla="*/ 7 w 784"/>
                <a:gd name="T77" fmla="*/ 539 h 542"/>
                <a:gd name="T78" fmla="*/ 13 w 784"/>
                <a:gd name="T79" fmla="*/ 542 h 542"/>
                <a:gd name="T80" fmla="*/ 16 w 784"/>
                <a:gd name="T81" fmla="*/ 542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4" h="542">
                  <a:moveTo>
                    <a:pt x="302" y="120"/>
                  </a:moveTo>
                  <a:lnTo>
                    <a:pt x="452" y="120"/>
                  </a:lnTo>
                  <a:lnTo>
                    <a:pt x="452" y="150"/>
                  </a:lnTo>
                  <a:lnTo>
                    <a:pt x="302" y="150"/>
                  </a:lnTo>
                  <a:lnTo>
                    <a:pt x="302" y="120"/>
                  </a:lnTo>
                  <a:close/>
                  <a:moveTo>
                    <a:pt x="16" y="542"/>
                  </a:moveTo>
                  <a:lnTo>
                    <a:pt x="768" y="542"/>
                  </a:lnTo>
                  <a:lnTo>
                    <a:pt x="772" y="542"/>
                  </a:lnTo>
                  <a:lnTo>
                    <a:pt x="775" y="540"/>
                  </a:lnTo>
                  <a:lnTo>
                    <a:pt x="777" y="539"/>
                  </a:lnTo>
                  <a:lnTo>
                    <a:pt x="780" y="537"/>
                  </a:lnTo>
                  <a:lnTo>
                    <a:pt x="781" y="535"/>
                  </a:lnTo>
                  <a:lnTo>
                    <a:pt x="783" y="533"/>
                  </a:lnTo>
                  <a:lnTo>
                    <a:pt x="783" y="529"/>
                  </a:lnTo>
                  <a:lnTo>
                    <a:pt x="784" y="527"/>
                  </a:lnTo>
                  <a:lnTo>
                    <a:pt x="784" y="135"/>
                  </a:lnTo>
                  <a:lnTo>
                    <a:pt x="783" y="132"/>
                  </a:lnTo>
                  <a:lnTo>
                    <a:pt x="783" y="129"/>
                  </a:lnTo>
                  <a:lnTo>
                    <a:pt x="781" y="127"/>
                  </a:lnTo>
                  <a:lnTo>
                    <a:pt x="780" y="125"/>
                  </a:lnTo>
                  <a:lnTo>
                    <a:pt x="777" y="123"/>
                  </a:lnTo>
                  <a:lnTo>
                    <a:pt x="775" y="121"/>
                  </a:lnTo>
                  <a:lnTo>
                    <a:pt x="772" y="120"/>
                  </a:lnTo>
                  <a:lnTo>
                    <a:pt x="768" y="120"/>
                  </a:lnTo>
                  <a:lnTo>
                    <a:pt x="483" y="120"/>
                  </a:lnTo>
                  <a:lnTo>
                    <a:pt x="483" y="105"/>
                  </a:lnTo>
                  <a:lnTo>
                    <a:pt x="483" y="102"/>
                  </a:lnTo>
                  <a:lnTo>
                    <a:pt x="481" y="99"/>
                  </a:lnTo>
                  <a:lnTo>
                    <a:pt x="480" y="97"/>
                  </a:lnTo>
                  <a:lnTo>
                    <a:pt x="478" y="94"/>
                  </a:lnTo>
                  <a:lnTo>
                    <a:pt x="476" y="92"/>
                  </a:lnTo>
                  <a:lnTo>
                    <a:pt x="474" y="91"/>
                  </a:lnTo>
                  <a:lnTo>
                    <a:pt x="470" y="90"/>
                  </a:lnTo>
                  <a:lnTo>
                    <a:pt x="468" y="90"/>
                  </a:lnTo>
                  <a:lnTo>
                    <a:pt x="392" y="90"/>
                  </a:lnTo>
                  <a:lnTo>
                    <a:pt x="392" y="14"/>
                  </a:lnTo>
                  <a:lnTo>
                    <a:pt x="392" y="12"/>
                  </a:lnTo>
                  <a:lnTo>
                    <a:pt x="391" y="9"/>
                  </a:lnTo>
                  <a:lnTo>
                    <a:pt x="390" y="6"/>
                  </a:lnTo>
                  <a:lnTo>
                    <a:pt x="388" y="4"/>
                  </a:lnTo>
                  <a:lnTo>
                    <a:pt x="385" y="2"/>
                  </a:lnTo>
                  <a:lnTo>
                    <a:pt x="383" y="1"/>
                  </a:lnTo>
                  <a:lnTo>
                    <a:pt x="380" y="0"/>
                  </a:lnTo>
                  <a:lnTo>
                    <a:pt x="378" y="0"/>
                  </a:lnTo>
                  <a:lnTo>
                    <a:pt x="374" y="0"/>
                  </a:lnTo>
                  <a:lnTo>
                    <a:pt x="371" y="1"/>
                  </a:lnTo>
                  <a:lnTo>
                    <a:pt x="369" y="2"/>
                  </a:lnTo>
                  <a:lnTo>
                    <a:pt x="366" y="4"/>
                  </a:lnTo>
                  <a:lnTo>
                    <a:pt x="365" y="6"/>
                  </a:lnTo>
                  <a:lnTo>
                    <a:pt x="363" y="9"/>
                  </a:lnTo>
                  <a:lnTo>
                    <a:pt x="363" y="12"/>
                  </a:lnTo>
                  <a:lnTo>
                    <a:pt x="362" y="14"/>
                  </a:lnTo>
                  <a:lnTo>
                    <a:pt x="362" y="90"/>
                  </a:lnTo>
                  <a:lnTo>
                    <a:pt x="287" y="90"/>
                  </a:lnTo>
                  <a:lnTo>
                    <a:pt x="284" y="90"/>
                  </a:lnTo>
                  <a:lnTo>
                    <a:pt x="282" y="91"/>
                  </a:lnTo>
                  <a:lnTo>
                    <a:pt x="278" y="92"/>
                  </a:lnTo>
                  <a:lnTo>
                    <a:pt x="276" y="94"/>
                  </a:lnTo>
                  <a:lnTo>
                    <a:pt x="275" y="97"/>
                  </a:lnTo>
                  <a:lnTo>
                    <a:pt x="273" y="99"/>
                  </a:lnTo>
                  <a:lnTo>
                    <a:pt x="273" y="102"/>
                  </a:lnTo>
                  <a:lnTo>
                    <a:pt x="271" y="105"/>
                  </a:lnTo>
                  <a:lnTo>
                    <a:pt x="271" y="120"/>
                  </a:lnTo>
                  <a:lnTo>
                    <a:pt x="16" y="120"/>
                  </a:lnTo>
                  <a:lnTo>
                    <a:pt x="13" y="120"/>
                  </a:lnTo>
                  <a:lnTo>
                    <a:pt x="11" y="121"/>
                  </a:lnTo>
                  <a:lnTo>
                    <a:pt x="7" y="123"/>
                  </a:lnTo>
                  <a:lnTo>
                    <a:pt x="5" y="125"/>
                  </a:lnTo>
                  <a:lnTo>
                    <a:pt x="4" y="127"/>
                  </a:lnTo>
                  <a:lnTo>
                    <a:pt x="1" y="129"/>
                  </a:lnTo>
                  <a:lnTo>
                    <a:pt x="1" y="132"/>
                  </a:lnTo>
                  <a:lnTo>
                    <a:pt x="0" y="135"/>
                  </a:lnTo>
                  <a:lnTo>
                    <a:pt x="0" y="527"/>
                  </a:lnTo>
                  <a:lnTo>
                    <a:pt x="1" y="529"/>
                  </a:lnTo>
                  <a:lnTo>
                    <a:pt x="1" y="533"/>
                  </a:lnTo>
                  <a:lnTo>
                    <a:pt x="4" y="535"/>
                  </a:lnTo>
                  <a:lnTo>
                    <a:pt x="5" y="537"/>
                  </a:lnTo>
                  <a:lnTo>
                    <a:pt x="7" y="539"/>
                  </a:lnTo>
                  <a:lnTo>
                    <a:pt x="11" y="540"/>
                  </a:lnTo>
                  <a:lnTo>
                    <a:pt x="13" y="542"/>
                  </a:lnTo>
                  <a:lnTo>
                    <a:pt x="16" y="542"/>
                  </a:lnTo>
                  <a:lnTo>
                    <a:pt x="16" y="5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3" name="Freeform 4633">
              <a:extLst>
                <a:ext uri="{FF2B5EF4-FFF2-40B4-BE49-F238E27FC236}">
                  <a16:creationId xmlns:a16="http://schemas.microsoft.com/office/drawing/2014/main" id="{EA108E67-3940-4E4F-AC05-4C482B556E2F}"/>
                </a:ext>
              </a:extLst>
            </p:cNvPr>
            <p:cNvSpPr>
              <a:spLocks/>
            </p:cNvSpPr>
            <p:nvPr/>
          </p:nvSpPr>
          <p:spPr bwMode="auto">
            <a:xfrm>
              <a:off x="11612563" y="4264025"/>
              <a:ext cx="277813" cy="104775"/>
            </a:xfrm>
            <a:custGeom>
              <a:avLst/>
              <a:gdLst>
                <a:gd name="T0" fmla="*/ 45 w 874"/>
                <a:gd name="T1" fmla="*/ 0 h 331"/>
                <a:gd name="T2" fmla="*/ 26 w 874"/>
                <a:gd name="T3" fmla="*/ 2 h 331"/>
                <a:gd name="T4" fmla="*/ 13 w 874"/>
                <a:gd name="T5" fmla="*/ 11 h 331"/>
                <a:gd name="T6" fmla="*/ 4 w 874"/>
                <a:gd name="T7" fmla="*/ 26 h 331"/>
                <a:gd name="T8" fmla="*/ 0 w 874"/>
                <a:gd name="T9" fmla="*/ 45 h 331"/>
                <a:gd name="T10" fmla="*/ 4 w 874"/>
                <a:gd name="T11" fmla="*/ 64 h 331"/>
                <a:gd name="T12" fmla="*/ 13 w 874"/>
                <a:gd name="T13" fmla="*/ 78 h 331"/>
                <a:gd name="T14" fmla="*/ 26 w 874"/>
                <a:gd name="T15" fmla="*/ 87 h 331"/>
                <a:gd name="T16" fmla="*/ 45 w 874"/>
                <a:gd name="T17" fmla="*/ 90 h 331"/>
                <a:gd name="T18" fmla="*/ 105 w 874"/>
                <a:gd name="T19" fmla="*/ 310 h 331"/>
                <a:gd name="T20" fmla="*/ 103 w 874"/>
                <a:gd name="T21" fmla="*/ 315 h 331"/>
                <a:gd name="T22" fmla="*/ 104 w 874"/>
                <a:gd name="T23" fmla="*/ 321 h 331"/>
                <a:gd name="T24" fmla="*/ 106 w 874"/>
                <a:gd name="T25" fmla="*/ 325 h 331"/>
                <a:gd name="T26" fmla="*/ 112 w 874"/>
                <a:gd name="T27" fmla="*/ 330 h 331"/>
                <a:gd name="T28" fmla="*/ 119 w 874"/>
                <a:gd name="T29" fmla="*/ 331 h 331"/>
                <a:gd name="T30" fmla="*/ 127 w 874"/>
                <a:gd name="T31" fmla="*/ 329 h 331"/>
                <a:gd name="T32" fmla="*/ 132 w 874"/>
                <a:gd name="T33" fmla="*/ 323 h 331"/>
                <a:gd name="T34" fmla="*/ 407 w 874"/>
                <a:gd name="T35" fmla="*/ 90 h 331"/>
                <a:gd name="T36" fmla="*/ 408 w 874"/>
                <a:gd name="T37" fmla="*/ 319 h 331"/>
                <a:gd name="T38" fmla="*/ 410 w 874"/>
                <a:gd name="T39" fmla="*/ 324 h 331"/>
                <a:gd name="T40" fmla="*/ 414 w 874"/>
                <a:gd name="T41" fmla="*/ 329 h 331"/>
                <a:gd name="T42" fmla="*/ 419 w 874"/>
                <a:gd name="T43" fmla="*/ 331 h 331"/>
                <a:gd name="T44" fmla="*/ 425 w 874"/>
                <a:gd name="T45" fmla="*/ 331 h 331"/>
                <a:gd name="T46" fmla="*/ 430 w 874"/>
                <a:gd name="T47" fmla="*/ 329 h 331"/>
                <a:gd name="T48" fmla="*/ 435 w 874"/>
                <a:gd name="T49" fmla="*/ 324 h 331"/>
                <a:gd name="T50" fmla="*/ 437 w 874"/>
                <a:gd name="T51" fmla="*/ 319 h 331"/>
                <a:gd name="T52" fmla="*/ 437 w 874"/>
                <a:gd name="T53" fmla="*/ 90 h 331"/>
                <a:gd name="T54" fmla="*/ 713 w 874"/>
                <a:gd name="T55" fmla="*/ 323 h 331"/>
                <a:gd name="T56" fmla="*/ 718 w 874"/>
                <a:gd name="T57" fmla="*/ 329 h 331"/>
                <a:gd name="T58" fmla="*/ 726 w 874"/>
                <a:gd name="T59" fmla="*/ 331 h 331"/>
                <a:gd name="T60" fmla="*/ 733 w 874"/>
                <a:gd name="T61" fmla="*/ 330 h 331"/>
                <a:gd name="T62" fmla="*/ 738 w 874"/>
                <a:gd name="T63" fmla="*/ 325 h 331"/>
                <a:gd name="T64" fmla="*/ 740 w 874"/>
                <a:gd name="T65" fmla="*/ 321 h 331"/>
                <a:gd name="T66" fmla="*/ 741 w 874"/>
                <a:gd name="T67" fmla="*/ 315 h 331"/>
                <a:gd name="T68" fmla="*/ 739 w 874"/>
                <a:gd name="T69" fmla="*/ 310 h 331"/>
                <a:gd name="T70" fmla="*/ 829 w 874"/>
                <a:gd name="T71" fmla="*/ 90 h 331"/>
                <a:gd name="T72" fmla="*/ 848 w 874"/>
                <a:gd name="T73" fmla="*/ 87 h 331"/>
                <a:gd name="T74" fmla="*/ 862 w 874"/>
                <a:gd name="T75" fmla="*/ 78 h 331"/>
                <a:gd name="T76" fmla="*/ 871 w 874"/>
                <a:gd name="T77" fmla="*/ 64 h 331"/>
                <a:gd name="T78" fmla="*/ 874 w 874"/>
                <a:gd name="T79" fmla="*/ 45 h 331"/>
                <a:gd name="T80" fmla="*/ 871 w 874"/>
                <a:gd name="T81" fmla="*/ 26 h 331"/>
                <a:gd name="T82" fmla="*/ 862 w 874"/>
                <a:gd name="T83" fmla="*/ 11 h 331"/>
                <a:gd name="T84" fmla="*/ 848 w 874"/>
                <a:gd name="T85" fmla="*/ 2 h 331"/>
                <a:gd name="T86" fmla="*/ 829 w 874"/>
                <a:gd name="T8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4" h="331">
                  <a:moveTo>
                    <a:pt x="829" y="0"/>
                  </a:moveTo>
                  <a:lnTo>
                    <a:pt x="45" y="0"/>
                  </a:lnTo>
                  <a:lnTo>
                    <a:pt x="35" y="0"/>
                  </a:lnTo>
                  <a:lnTo>
                    <a:pt x="26" y="2"/>
                  </a:lnTo>
                  <a:lnTo>
                    <a:pt x="18" y="6"/>
                  </a:lnTo>
                  <a:lnTo>
                    <a:pt x="13" y="11"/>
                  </a:lnTo>
                  <a:lnTo>
                    <a:pt x="7" y="18"/>
                  </a:lnTo>
                  <a:lnTo>
                    <a:pt x="4" y="26"/>
                  </a:lnTo>
                  <a:lnTo>
                    <a:pt x="1" y="35"/>
                  </a:lnTo>
                  <a:lnTo>
                    <a:pt x="0" y="45"/>
                  </a:lnTo>
                  <a:lnTo>
                    <a:pt x="1" y="55"/>
                  </a:lnTo>
                  <a:lnTo>
                    <a:pt x="4" y="64"/>
                  </a:lnTo>
                  <a:lnTo>
                    <a:pt x="7" y="72"/>
                  </a:lnTo>
                  <a:lnTo>
                    <a:pt x="13" y="78"/>
                  </a:lnTo>
                  <a:lnTo>
                    <a:pt x="18" y="84"/>
                  </a:lnTo>
                  <a:lnTo>
                    <a:pt x="26" y="87"/>
                  </a:lnTo>
                  <a:lnTo>
                    <a:pt x="35" y="89"/>
                  </a:lnTo>
                  <a:lnTo>
                    <a:pt x="45" y="90"/>
                  </a:lnTo>
                  <a:lnTo>
                    <a:pt x="217" y="90"/>
                  </a:lnTo>
                  <a:lnTo>
                    <a:pt x="105" y="310"/>
                  </a:lnTo>
                  <a:lnTo>
                    <a:pt x="104" y="312"/>
                  </a:lnTo>
                  <a:lnTo>
                    <a:pt x="103" y="315"/>
                  </a:lnTo>
                  <a:lnTo>
                    <a:pt x="103" y="317"/>
                  </a:lnTo>
                  <a:lnTo>
                    <a:pt x="104" y="321"/>
                  </a:lnTo>
                  <a:lnTo>
                    <a:pt x="105" y="323"/>
                  </a:lnTo>
                  <a:lnTo>
                    <a:pt x="106" y="325"/>
                  </a:lnTo>
                  <a:lnTo>
                    <a:pt x="109" y="328"/>
                  </a:lnTo>
                  <a:lnTo>
                    <a:pt x="112" y="330"/>
                  </a:lnTo>
                  <a:lnTo>
                    <a:pt x="115" y="331"/>
                  </a:lnTo>
                  <a:lnTo>
                    <a:pt x="119" y="331"/>
                  </a:lnTo>
                  <a:lnTo>
                    <a:pt x="122" y="331"/>
                  </a:lnTo>
                  <a:lnTo>
                    <a:pt x="127" y="329"/>
                  </a:lnTo>
                  <a:lnTo>
                    <a:pt x="129" y="326"/>
                  </a:lnTo>
                  <a:lnTo>
                    <a:pt x="132" y="323"/>
                  </a:lnTo>
                  <a:lnTo>
                    <a:pt x="251" y="90"/>
                  </a:lnTo>
                  <a:lnTo>
                    <a:pt x="407" y="90"/>
                  </a:lnTo>
                  <a:lnTo>
                    <a:pt x="407" y="316"/>
                  </a:lnTo>
                  <a:lnTo>
                    <a:pt x="408" y="319"/>
                  </a:lnTo>
                  <a:lnTo>
                    <a:pt x="408" y="322"/>
                  </a:lnTo>
                  <a:lnTo>
                    <a:pt x="410" y="324"/>
                  </a:lnTo>
                  <a:lnTo>
                    <a:pt x="411" y="326"/>
                  </a:lnTo>
                  <a:lnTo>
                    <a:pt x="414" y="329"/>
                  </a:lnTo>
                  <a:lnTo>
                    <a:pt x="416" y="330"/>
                  </a:lnTo>
                  <a:lnTo>
                    <a:pt x="419" y="331"/>
                  </a:lnTo>
                  <a:lnTo>
                    <a:pt x="423" y="331"/>
                  </a:lnTo>
                  <a:lnTo>
                    <a:pt x="425" y="331"/>
                  </a:lnTo>
                  <a:lnTo>
                    <a:pt x="428" y="330"/>
                  </a:lnTo>
                  <a:lnTo>
                    <a:pt x="430" y="329"/>
                  </a:lnTo>
                  <a:lnTo>
                    <a:pt x="433" y="326"/>
                  </a:lnTo>
                  <a:lnTo>
                    <a:pt x="435" y="324"/>
                  </a:lnTo>
                  <a:lnTo>
                    <a:pt x="436" y="322"/>
                  </a:lnTo>
                  <a:lnTo>
                    <a:pt x="437" y="319"/>
                  </a:lnTo>
                  <a:lnTo>
                    <a:pt x="437" y="316"/>
                  </a:lnTo>
                  <a:lnTo>
                    <a:pt x="437" y="90"/>
                  </a:lnTo>
                  <a:lnTo>
                    <a:pt x="594" y="90"/>
                  </a:lnTo>
                  <a:lnTo>
                    <a:pt x="713" y="323"/>
                  </a:lnTo>
                  <a:lnTo>
                    <a:pt x="715" y="326"/>
                  </a:lnTo>
                  <a:lnTo>
                    <a:pt x="718" y="329"/>
                  </a:lnTo>
                  <a:lnTo>
                    <a:pt x="722" y="331"/>
                  </a:lnTo>
                  <a:lnTo>
                    <a:pt x="726" y="331"/>
                  </a:lnTo>
                  <a:lnTo>
                    <a:pt x="730" y="331"/>
                  </a:lnTo>
                  <a:lnTo>
                    <a:pt x="733" y="330"/>
                  </a:lnTo>
                  <a:lnTo>
                    <a:pt x="735" y="328"/>
                  </a:lnTo>
                  <a:lnTo>
                    <a:pt x="738" y="325"/>
                  </a:lnTo>
                  <a:lnTo>
                    <a:pt x="739" y="323"/>
                  </a:lnTo>
                  <a:lnTo>
                    <a:pt x="740" y="321"/>
                  </a:lnTo>
                  <a:lnTo>
                    <a:pt x="741" y="317"/>
                  </a:lnTo>
                  <a:lnTo>
                    <a:pt x="741" y="315"/>
                  </a:lnTo>
                  <a:lnTo>
                    <a:pt x="740" y="312"/>
                  </a:lnTo>
                  <a:lnTo>
                    <a:pt x="739" y="310"/>
                  </a:lnTo>
                  <a:lnTo>
                    <a:pt x="627" y="90"/>
                  </a:lnTo>
                  <a:lnTo>
                    <a:pt x="829" y="90"/>
                  </a:lnTo>
                  <a:lnTo>
                    <a:pt x="839" y="89"/>
                  </a:lnTo>
                  <a:lnTo>
                    <a:pt x="848" y="87"/>
                  </a:lnTo>
                  <a:lnTo>
                    <a:pt x="856" y="84"/>
                  </a:lnTo>
                  <a:lnTo>
                    <a:pt x="862" y="78"/>
                  </a:lnTo>
                  <a:lnTo>
                    <a:pt x="868" y="72"/>
                  </a:lnTo>
                  <a:lnTo>
                    <a:pt x="871" y="64"/>
                  </a:lnTo>
                  <a:lnTo>
                    <a:pt x="873" y="55"/>
                  </a:lnTo>
                  <a:lnTo>
                    <a:pt x="874" y="45"/>
                  </a:lnTo>
                  <a:lnTo>
                    <a:pt x="873" y="35"/>
                  </a:lnTo>
                  <a:lnTo>
                    <a:pt x="871" y="26"/>
                  </a:lnTo>
                  <a:lnTo>
                    <a:pt x="868" y="18"/>
                  </a:lnTo>
                  <a:lnTo>
                    <a:pt x="862" y="11"/>
                  </a:lnTo>
                  <a:lnTo>
                    <a:pt x="856" y="7"/>
                  </a:lnTo>
                  <a:lnTo>
                    <a:pt x="848" y="2"/>
                  </a:lnTo>
                  <a:lnTo>
                    <a:pt x="839" y="0"/>
                  </a:lnTo>
                  <a:lnTo>
                    <a:pt x="829" y="0"/>
                  </a:lnTo>
                  <a:lnTo>
                    <a:pt x="8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84" name="Group 83" descr="This image is an icon coins and paper money. ">
            <a:extLst>
              <a:ext uri="{FF2B5EF4-FFF2-40B4-BE49-F238E27FC236}">
                <a16:creationId xmlns:a16="http://schemas.microsoft.com/office/drawing/2014/main" id="{70190257-6E9B-4A91-B96F-7A4F96482776}"/>
              </a:ext>
            </a:extLst>
          </p:cNvPr>
          <p:cNvGrpSpPr/>
          <p:nvPr/>
        </p:nvGrpSpPr>
        <p:grpSpPr>
          <a:xfrm>
            <a:off x="2888016" y="4275595"/>
            <a:ext cx="333003" cy="334852"/>
            <a:chOff x="3746500" y="1344613"/>
            <a:chExt cx="285750" cy="287338"/>
          </a:xfrm>
          <a:solidFill>
            <a:schemeClr val="accent1"/>
          </a:solidFill>
          <a:effectLst/>
        </p:grpSpPr>
        <p:sp>
          <p:nvSpPr>
            <p:cNvPr id="85" name="Freeform 497">
              <a:extLst>
                <a:ext uri="{FF2B5EF4-FFF2-40B4-BE49-F238E27FC236}">
                  <a16:creationId xmlns:a16="http://schemas.microsoft.com/office/drawing/2014/main" id="{401A185B-54BB-4003-AC2C-6ED382C3F7CE}"/>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6" name="Freeform 498">
              <a:extLst>
                <a:ext uri="{FF2B5EF4-FFF2-40B4-BE49-F238E27FC236}">
                  <a16:creationId xmlns:a16="http://schemas.microsoft.com/office/drawing/2014/main" id="{CE0B976E-14BA-4C7E-AFC6-2CC7C4351C2D}"/>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14" name="Freeform 499">
              <a:extLst>
                <a:ext uri="{FF2B5EF4-FFF2-40B4-BE49-F238E27FC236}">
                  <a16:creationId xmlns:a16="http://schemas.microsoft.com/office/drawing/2014/main" id="{13A92302-F0CA-44AA-9EF1-A8E1DCAF4207}"/>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15" name="Freeform 500">
              <a:extLst>
                <a:ext uri="{FF2B5EF4-FFF2-40B4-BE49-F238E27FC236}">
                  <a16:creationId xmlns:a16="http://schemas.microsoft.com/office/drawing/2014/main" id="{4AE1AD0D-61CC-42DE-B3FE-FD081F1AA530}"/>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16" name="Freeform 501">
              <a:extLst>
                <a:ext uri="{FF2B5EF4-FFF2-40B4-BE49-F238E27FC236}">
                  <a16:creationId xmlns:a16="http://schemas.microsoft.com/office/drawing/2014/main" id="{A414F18A-F4E5-493B-ADF6-3CA29ACD7826}"/>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18" name="Freeform 502">
              <a:extLst>
                <a:ext uri="{FF2B5EF4-FFF2-40B4-BE49-F238E27FC236}">
                  <a16:creationId xmlns:a16="http://schemas.microsoft.com/office/drawing/2014/main" id="{FEF5E9B3-3884-4535-90BB-D50507FAA68E}"/>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19" name="Freeform 503">
              <a:extLst>
                <a:ext uri="{FF2B5EF4-FFF2-40B4-BE49-F238E27FC236}">
                  <a16:creationId xmlns:a16="http://schemas.microsoft.com/office/drawing/2014/main" id="{55379948-9876-45D6-B25E-B22A146F948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20" name="Freeform 504">
              <a:extLst>
                <a:ext uri="{FF2B5EF4-FFF2-40B4-BE49-F238E27FC236}">
                  <a16:creationId xmlns:a16="http://schemas.microsoft.com/office/drawing/2014/main" id="{ED8B3318-89C1-4B94-AB88-E15DC5D6609C}"/>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121" name="Group 120" descr="This image is an icon of binoculars. ">
            <a:extLst>
              <a:ext uri="{FF2B5EF4-FFF2-40B4-BE49-F238E27FC236}">
                <a16:creationId xmlns:a16="http://schemas.microsoft.com/office/drawing/2014/main" id="{ABA740D9-6184-46F3-AEA4-54F62A974AF6}"/>
              </a:ext>
            </a:extLst>
          </p:cNvPr>
          <p:cNvGrpSpPr/>
          <p:nvPr/>
        </p:nvGrpSpPr>
        <p:grpSpPr>
          <a:xfrm>
            <a:off x="3433476" y="2859391"/>
            <a:ext cx="371223" cy="344414"/>
            <a:chOff x="9879013" y="2500313"/>
            <a:chExt cx="285750" cy="265113"/>
          </a:xfrm>
          <a:solidFill>
            <a:schemeClr val="accent1"/>
          </a:solidFill>
          <a:effectLst/>
        </p:grpSpPr>
        <p:sp>
          <p:nvSpPr>
            <p:cNvPr id="122" name="Freeform 3859">
              <a:extLst>
                <a:ext uri="{FF2B5EF4-FFF2-40B4-BE49-F238E27FC236}">
                  <a16:creationId xmlns:a16="http://schemas.microsoft.com/office/drawing/2014/main" id="{C4B6C848-3A28-4078-BDD9-E7EF085ECA0B}"/>
                </a:ext>
              </a:extLst>
            </p:cNvPr>
            <p:cNvSpPr>
              <a:spLocks noEditPoints="1"/>
            </p:cNvSpPr>
            <p:nvPr/>
          </p:nvSpPr>
          <p:spPr bwMode="auto">
            <a:xfrm>
              <a:off x="10031413" y="2500313"/>
              <a:ext cx="133350" cy="265113"/>
            </a:xfrm>
            <a:custGeom>
              <a:avLst/>
              <a:gdLst>
                <a:gd name="T0" fmla="*/ 156 w 420"/>
                <a:gd name="T1" fmla="*/ 795 h 832"/>
                <a:gd name="T2" fmla="*/ 95 w 420"/>
                <a:gd name="T3" fmla="*/ 761 h 832"/>
                <a:gd name="T4" fmla="*/ 51 w 420"/>
                <a:gd name="T5" fmla="*/ 708 h 832"/>
                <a:gd name="T6" fmla="*/ 31 w 420"/>
                <a:gd name="T7" fmla="*/ 640 h 832"/>
                <a:gd name="T8" fmla="*/ 38 w 420"/>
                <a:gd name="T9" fmla="*/ 576 h 832"/>
                <a:gd name="T10" fmla="*/ 73 w 420"/>
                <a:gd name="T11" fmla="*/ 517 h 832"/>
                <a:gd name="T12" fmla="*/ 128 w 420"/>
                <a:gd name="T13" fmla="*/ 469 h 832"/>
                <a:gd name="T14" fmla="*/ 186 w 420"/>
                <a:gd name="T15" fmla="*/ 446 h 832"/>
                <a:gd name="T16" fmla="*/ 224 w 420"/>
                <a:gd name="T17" fmla="*/ 444 h 832"/>
                <a:gd name="T18" fmla="*/ 263 w 420"/>
                <a:gd name="T19" fmla="*/ 451 h 832"/>
                <a:gd name="T20" fmla="*/ 300 w 420"/>
                <a:gd name="T21" fmla="*/ 470 h 832"/>
                <a:gd name="T22" fmla="*/ 344 w 420"/>
                <a:gd name="T23" fmla="*/ 505 h 832"/>
                <a:gd name="T24" fmla="*/ 378 w 420"/>
                <a:gd name="T25" fmla="*/ 556 h 832"/>
                <a:gd name="T26" fmla="*/ 390 w 420"/>
                <a:gd name="T27" fmla="*/ 609 h 832"/>
                <a:gd name="T28" fmla="*/ 383 w 420"/>
                <a:gd name="T29" fmla="*/ 676 h 832"/>
                <a:gd name="T30" fmla="*/ 350 w 420"/>
                <a:gd name="T31" fmla="*/ 737 h 832"/>
                <a:gd name="T32" fmla="*/ 296 w 420"/>
                <a:gd name="T33" fmla="*/ 781 h 832"/>
                <a:gd name="T34" fmla="*/ 228 w 420"/>
                <a:gd name="T35" fmla="*/ 802 h 832"/>
                <a:gd name="T36" fmla="*/ 388 w 420"/>
                <a:gd name="T37" fmla="*/ 508 h 832"/>
                <a:gd name="T38" fmla="*/ 208 w 420"/>
                <a:gd name="T39" fmla="*/ 178 h 832"/>
                <a:gd name="T40" fmla="*/ 145 w 420"/>
                <a:gd name="T41" fmla="*/ 20 h 832"/>
                <a:gd name="T42" fmla="*/ 109 w 420"/>
                <a:gd name="T43" fmla="*/ 4 h 832"/>
                <a:gd name="T44" fmla="*/ 66 w 420"/>
                <a:gd name="T45" fmla="*/ 0 h 832"/>
                <a:gd name="T46" fmla="*/ 27 w 420"/>
                <a:gd name="T47" fmla="*/ 11 h 832"/>
                <a:gd name="T48" fmla="*/ 2 w 420"/>
                <a:gd name="T49" fmla="*/ 28 h 832"/>
                <a:gd name="T50" fmla="*/ 0 w 420"/>
                <a:gd name="T51" fmla="*/ 263 h 832"/>
                <a:gd name="T52" fmla="*/ 55 w 420"/>
                <a:gd name="T53" fmla="*/ 273 h 832"/>
                <a:gd name="T54" fmla="*/ 97 w 420"/>
                <a:gd name="T55" fmla="*/ 293 h 832"/>
                <a:gd name="T56" fmla="*/ 125 w 420"/>
                <a:gd name="T57" fmla="*/ 320 h 832"/>
                <a:gd name="T58" fmla="*/ 135 w 420"/>
                <a:gd name="T59" fmla="*/ 352 h 832"/>
                <a:gd name="T60" fmla="*/ 131 w 420"/>
                <a:gd name="T61" fmla="*/ 362 h 832"/>
                <a:gd name="T62" fmla="*/ 120 w 420"/>
                <a:gd name="T63" fmla="*/ 367 h 832"/>
                <a:gd name="T64" fmla="*/ 109 w 420"/>
                <a:gd name="T65" fmla="*/ 362 h 832"/>
                <a:gd name="T66" fmla="*/ 105 w 420"/>
                <a:gd name="T67" fmla="*/ 352 h 832"/>
                <a:gd name="T68" fmla="*/ 97 w 420"/>
                <a:gd name="T69" fmla="*/ 333 h 832"/>
                <a:gd name="T70" fmla="*/ 76 w 420"/>
                <a:gd name="T71" fmla="*/ 315 h 832"/>
                <a:gd name="T72" fmla="*/ 0 w 420"/>
                <a:gd name="T73" fmla="*/ 293 h 832"/>
                <a:gd name="T74" fmla="*/ 2 w 420"/>
                <a:gd name="T75" fmla="*/ 648 h 832"/>
                <a:gd name="T76" fmla="*/ 27 w 420"/>
                <a:gd name="T77" fmla="*/ 725 h 832"/>
                <a:gd name="T78" fmla="*/ 78 w 420"/>
                <a:gd name="T79" fmla="*/ 786 h 832"/>
                <a:gd name="T80" fmla="*/ 149 w 420"/>
                <a:gd name="T81" fmla="*/ 823 h 832"/>
                <a:gd name="T82" fmla="*/ 221 w 420"/>
                <a:gd name="T83" fmla="*/ 832 h 832"/>
                <a:gd name="T84" fmla="*/ 272 w 420"/>
                <a:gd name="T85" fmla="*/ 823 h 832"/>
                <a:gd name="T86" fmla="*/ 344 w 420"/>
                <a:gd name="T87" fmla="*/ 785 h 832"/>
                <a:gd name="T88" fmla="*/ 396 w 420"/>
                <a:gd name="T89" fmla="*/ 723 h 832"/>
                <a:gd name="T90" fmla="*/ 418 w 420"/>
                <a:gd name="T91" fmla="*/ 654 h 832"/>
                <a:gd name="T92" fmla="*/ 420 w 420"/>
                <a:gd name="T93" fmla="*/ 608 h 832"/>
                <a:gd name="T94" fmla="*/ 408 w 420"/>
                <a:gd name="T95" fmla="*/ 552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0" h="832">
                  <a:moveTo>
                    <a:pt x="210" y="802"/>
                  </a:moveTo>
                  <a:lnTo>
                    <a:pt x="192" y="802"/>
                  </a:lnTo>
                  <a:lnTo>
                    <a:pt x="174" y="799"/>
                  </a:lnTo>
                  <a:lnTo>
                    <a:pt x="156" y="795"/>
                  </a:lnTo>
                  <a:lnTo>
                    <a:pt x="140" y="788"/>
                  </a:lnTo>
                  <a:lnTo>
                    <a:pt x="124" y="781"/>
                  </a:lnTo>
                  <a:lnTo>
                    <a:pt x="109" y="772"/>
                  </a:lnTo>
                  <a:lnTo>
                    <a:pt x="95" y="761"/>
                  </a:lnTo>
                  <a:lnTo>
                    <a:pt x="82" y="749"/>
                  </a:lnTo>
                  <a:lnTo>
                    <a:pt x="71" y="737"/>
                  </a:lnTo>
                  <a:lnTo>
                    <a:pt x="61" y="723"/>
                  </a:lnTo>
                  <a:lnTo>
                    <a:pt x="51" y="708"/>
                  </a:lnTo>
                  <a:lnTo>
                    <a:pt x="44" y="693"/>
                  </a:lnTo>
                  <a:lnTo>
                    <a:pt x="38" y="676"/>
                  </a:lnTo>
                  <a:lnTo>
                    <a:pt x="33" y="658"/>
                  </a:lnTo>
                  <a:lnTo>
                    <a:pt x="31" y="640"/>
                  </a:lnTo>
                  <a:lnTo>
                    <a:pt x="30" y="622"/>
                  </a:lnTo>
                  <a:lnTo>
                    <a:pt x="31" y="607"/>
                  </a:lnTo>
                  <a:lnTo>
                    <a:pt x="34" y="592"/>
                  </a:lnTo>
                  <a:lnTo>
                    <a:pt x="38" y="576"/>
                  </a:lnTo>
                  <a:lnTo>
                    <a:pt x="45" y="561"/>
                  </a:lnTo>
                  <a:lnTo>
                    <a:pt x="52" y="546"/>
                  </a:lnTo>
                  <a:lnTo>
                    <a:pt x="62" y="531"/>
                  </a:lnTo>
                  <a:lnTo>
                    <a:pt x="73" y="517"/>
                  </a:lnTo>
                  <a:lnTo>
                    <a:pt x="85" y="503"/>
                  </a:lnTo>
                  <a:lnTo>
                    <a:pt x="97" y="490"/>
                  </a:lnTo>
                  <a:lnTo>
                    <a:pt x="112" y="479"/>
                  </a:lnTo>
                  <a:lnTo>
                    <a:pt x="128" y="469"/>
                  </a:lnTo>
                  <a:lnTo>
                    <a:pt x="144" y="460"/>
                  </a:lnTo>
                  <a:lnTo>
                    <a:pt x="161" y="454"/>
                  </a:lnTo>
                  <a:lnTo>
                    <a:pt x="178" y="448"/>
                  </a:lnTo>
                  <a:lnTo>
                    <a:pt x="186" y="446"/>
                  </a:lnTo>
                  <a:lnTo>
                    <a:pt x="196" y="445"/>
                  </a:lnTo>
                  <a:lnTo>
                    <a:pt x="205" y="444"/>
                  </a:lnTo>
                  <a:lnTo>
                    <a:pt x="214" y="444"/>
                  </a:lnTo>
                  <a:lnTo>
                    <a:pt x="224" y="444"/>
                  </a:lnTo>
                  <a:lnTo>
                    <a:pt x="234" y="445"/>
                  </a:lnTo>
                  <a:lnTo>
                    <a:pt x="243" y="447"/>
                  </a:lnTo>
                  <a:lnTo>
                    <a:pt x="253" y="449"/>
                  </a:lnTo>
                  <a:lnTo>
                    <a:pt x="263" y="451"/>
                  </a:lnTo>
                  <a:lnTo>
                    <a:pt x="272" y="456"/>
                  </a:lnTo>
                  <a:lnTo>
                    <a:pt x="281" y="459"/>
                  </a:lnTo>
                  <a:lnTo>
                    <a:pt x="291" y="464"/>
                  </a:lnTo>
                  <a:lnTo>
                    <a:pt x="300" y="470"/>
                  </a:lnTo>
                  <a:lnTo>
                    <a:pt x="309" y="475"/>
                  </a:lnTo>
                  <a:lnTo>
                    <a:pt x="317" y="481"/>
                  </a:lnTo>
                  <a:lnTo>
                    <a:pt x="327" y="489"/>
                  </a:lnTo>
                  <a:lnTo>
                    <a:pt x="344" y="505"/>
                  </a:lnTo>
                  <a:lnTo>
                    <a:pt x="360" y="522"/>
                  </a:lnTo>
                  <a:lnTo>
                    <a:pt x="367" y="534"/>
                  </a:lnTo>
                  <a:lnTo>
                    <a:pt x="373" y="545"/>
                  </a:lnTo>
                  <a:lnTo>
                    <a:pt x="378" y="556"/>
                  </a:lnTo>
                  <a:lnTo>
                    <a:pt x="383" y="569"/>
                  </a:lnTo>
                  <a:lnTo>
                    <a:pt x="386" y="582"/>
                  </a:lnTo>
                  <a:lnTo>
                    <a:pt x="388" y="595"/>
                  </a:lnTo>
                  <a:lnTo>
                    <a:pt x="390" y="609"/>
                  </a:lnTo>
                  <a:lnTo>
                    <a:pt x="390" y="622"/>
                  </a:lnTo>
                  <a:lnTo>
                    <a:pt x="389" y="640"/>
                  </a:lnTo>
                  <a:lnTo>
                    <a:pt x="387" y="658"/>
                  </a:lnTo>
                  <a:lnTo>
                    <a:pt x="383" y="676"/>
                  </a:lnTo>
                  <a:lnTo>
                    <a:pt x="376" y="693"/>
                  </a:lnTo>
                  <a:lnTo>
                    <a:pt x="369" y="708"/>
                  </a:lnTo>
                  <a:lnTo>
                    <a:pt x="359" y="723"/>
                  </a:lnTo>
                  <a:lnTo>
                    <a:pt x="350" y="737"/>
                  </a:lnTo>
                  <a:lnTo>
                    <a:pt x="338" y="749"/>
                  </a:lnTo>
                  <a:lnTo>
                    <a:pt x="325" y="761"/>
                  </a:lnTo>
                  <a:lnTo>
                    <a:pt x="311" y="772"/>
                  </a:lnTo>
                  <a:lnTo>
                    <a:pt x="296" y="781"/>
                  </a:lnTo>
                  <a:lnTo>
                    <a:pt x="280" y="788"/>
                  </a:lnTo>
                  <a:lnTo>
                    <a:pt x="264" y="795"/>
                  </a:lnTo>
                  <a:lnTo>
                    <a:pt x="247" y="799"/>
                  </a:lnTo>
                  <a:lnTo>
                    <a:pt x="228" y="802"/>
                  </a:lnTo>
                  <a:lnTo>
                    <a:pt x="210" y="802"/>
                  </a:lnTo>
                  <a:close/>
                  <a:moveTo>
                    <a:pt x="390" y="515"/>
                  </a:moveTo>
                  <a:lnTo>
                    <a:pt x="389" y="511"/>
                  </a:lnTo>
                  <a:lnTo>
                    <a:pt x="388" y="508"/>
                  </a:lnTo>
                  <a:lnTo>
                    <a:pt x="269" y="240"/>
                  </a:lnTo>
                  <a:lnTo>
                    <a:pt x="268" y="238"/>
                  </a:lnTo>
                  <a:lnTo>
                    <a:pt x="266" y="236"/>
                  </a:lnTo>
                  <a:lnTo>
                    <a:pt x="208" y="178"/>
                  </a:lnTo>
                  <a:lnTo>
                    <a:pt x="154" y="31"/>
                  </a:lnTo>
                  <a:lnTo>
                    <a:pt x="153" y="28"/>
                  </a:lnTo>
                  <a:lnTo>
                    <a:pt x="151" y="26"/>
                  </a:lnTo>
                  <a:lnTo>
                    <a:pt x="145" y="20"/>
                  </a:lnTo>
                  <a:lnTo>
                    <a:pt x="137" y="15"/>
                  </a:lnTo>
                  <a:lnTo>
                    <a:pt x="129" y="11"/>
                  </a:lnTo>
                  <a:lnTo>
                    <a:pt x="119" y="6"/>
                  </a:lnTo>
                  <a:lnTo>
                    <a:pt x="109" y="4"/>
                  </a:lnTo>
                  <a:lnTo>
                    <a:pt x="100" y="2"/>
                  </a:lnTo>
                  <a:lnTo>
                    <a:pt x="89" y="0"/>
                  </a:lnTo>
                  <a:lnTo>
                    <a:pt x="77" y="0"/>
                  </a:lnTo>
                  <a:lnTo>
                    <a:pt x="66" y="0"/>
                  </a:lnTo>
                  <a:lnTo>
                    <a:pt x="56" y="2"/>
                  </a:lnTo>
                  <a:lnTo>
                    <a:pt x="45" y="4"/>
                  </a:lnTo>
                  <a:lnTo>
                    <a:pt x="35" y="6"/>
                  </a:lnTo>
                  <a:lnTo>
                    <a:pt x="27" y="11"/>
                  </a:lnTo>
                  <a:lnTo>
                    <a:pt x="18" y="15"/>
                  </a:lnTo>
                  <a:lnTo>
                    <a:pt x="11" y="20"/>
                  </a:lnTo>
                  <a:lnTo>
                    <a:pt x="4" y="26"/>
                  </a:lnTo>
                  <a:lnTo>
                    <a:pt x="2" y="28"/>
                  </a:lnTo>
                  <a:lnTo>
                    <a:pt x="1" y="31"/>
                  </a:lnTo>
                  <a:lnTo>
                    <a:pt x="0" y="33"/>
                  </a:lnTo>
                  <a:lnTo>
                    <a:pt x="0" y="36"/>
                  </a:lnTo>
                  <a:lnTo>
                    <a:pt x="0" y="263"/>
                  </a:lnTo>
                  <a:lnTo>
                    <a:pt x="14" y="265"/>
                  </a:lnTo>
                  <a:lnTo>
                    <a:pt x="28" y="267"/>
                  </a:lnTo>
                  <a:lnTo>
                    <a:pt x="42" y="270"/>
                  </a:lnTo>
                  <a:lnTo>
                    <a:pt x="55" y="273"/>
                  </a:lnTo>
                  <a:lnTo>
                    <a:pt x="66" y="278"/>
                  </a:lnTo>
                  <a:lnTo>
                    <a:pt x="77" y="282"/>
                  </a:lnTo>
                  <a:lnTo>
                    <a:pt x="88" y="287"/>
                  </a:lnTo>
                  <a:lnTo>
                    <a:pt x="97" y="293"/>
                  </a:lnTo>
                  <a:lnTo>
                    <a:pt x="106" y="299"/>
                  </a:lnTo>
                  <a:lnTo>
                    <a:pt x="114" y="306"/>
                  </a:lnTo>
                  <a:lnTo>
                    <a:pt x="120" y="312"/>
                  </a:lnTo>
                  <a:lnTo>
                    <a:pt x="125" y="320"/>
                  </a:lnTo>
                  <a:lnTo>
                    <a:pt x="130" y="327"/>
                  </a:lnTo>
                  <a:lnTo>
                    <a:pt x="133" y="336"/>
                  </a:lnTo>
                  <a:lnTo>
                    <a:pt x="134" y="343"/>
                  </a:lnTo>
                  <a:lnTo>
                    <a:pt x="135" y="352"/>
                  </a:lnTo>
                  <a:lnTo>
                    <a:pt x="135" y="355"/>
                  </a:lnTo>
                  <a:lnTo>
                    <a:pt x="134" y="358"/>
                  </a:lnTo>
                  <a:lnTo>
                    <a:pt x="133" y="360"/>
                  </a:lnTo>
                  <a:lnTo>
                    <a:pt x="131" y="362"/>
                  </a:lnTo>
                  <a:lnTo>
                    <a:pt x="129" y="365"/>
                  </a:lnTo>
                  <a:lnTo>
                    <a:pt x="125" y="366"/>
                  </a:lnTo>
                  <a:lnTo>
                    <a:pt x="123" y="367"/>
                  </a:lnTo>
                  <a:lnTo>
                    <a:pt x="120" y="367"/>
                  </a:lnTo>
                  <a:lnTo>
                    <a:pt x="117" y="367"/>
                  </a:lnTo>
                  <a:lnTo>
                    <a:pt x="115" y="366"/>
                  </a:lnTo>
                  <a:lnTo>
                    <a:pt x="111" y="365"/>
                  </a:lnTo>
                  <a:lnTo>
                    <a:pt x="109" y="362"/>
                  </a:lnTo>
                  <a:lnTo>
                    <a:pt x="107" y="360"/>
                  </a:lnTo>
                  <a:lnTo>
                    <a:pt x="106" y="358"/>
                  </a:lnTo>
                  <a:lnTo>
                    <a:pt x="105" y="355"/>
                  </a:lnTo>
                  <a:lnTo>
                    <a:pt x="105" y="352"/>
                  </a:lnTo>
                  <a:lnTo>
                    <a:pt x="105" y="347"/>
                  </a:lnTo>
                  <a:lnTo>
                    <a:pt x="103" y="342"/>
                  </a:lnTo>
                  <a:lnTo>
                    <a:pt x="101" y="338"/>
                  </a:lnTo>
                  <a:lnTo>
                    <a:pt x="97" y="333"/>
                  </a:lnTo>
                  <a:lnTo>
                    <a:pt x="93" y="328"/>
                  </a:lnTo>
                  <a:lnTo>
                    <a:pt x="89" y="324"/>
                  </a:lnTo>
                  <a:lnTo>
                    <a:pt x="82" y="320"/>
                  </a:lnTo>
                  <a:lnTo>
                    <a:pt x="76" y="315"/>
                  </a:lnTo>
                  <a:lnTo>
                    <a:pt x="61" y="308"/>
                  </a:lnTo>
                  <a:lnTo>
                    <a:pt x="43" y="301"/>
                  </a:lnTo>
                  <a:lnTo>
                    <a:pt x="22" y="297"/>
                  </a:lnTo>
                  <a:lnTo>
                    <a:pt x="0" y="293"/>
                  </a:lnTo>
                  <a:lnTo>
                    <a:pt x="0" y="626"/>
                  </a:lnTo>
                  <a:lnTo>
                    <a:pt x="0" y="626"/>
                  </a:lnTo>
                  <a:lnTo>
                    <a:pt x="0" y="627"/>
                  </a:lnTo>
                  <a:lnTo>
                    <a:pt x="2" y="648"/>
                  </a:lnTo>
                  <a:lnTo>
                    <a:pt x="5" y="669"/>
                  </a:lnTo>
                  <a:lnTo>
                    <a:pt x="11" y="688"/>
                  </a:lnTo>
                  <a:lnTo>
                    <a:pt x="18" y="707"/>
                  </a:lnTo>
                  <a:lnTo>
                    <a:pt x="27" y="725"/>
                  </a:lnTo>
                  <a:lnTo>
                    <a:pt x="37" y="742"/>
                  </a:lnTo>
                  <a:lnTo>
                    <a:pt x="49" y="758"/>
                  </a:lnTo>
                  <a:lnTo>
                    <a:pt x="63" y="772"/>
                  </a:lnTo>
                  <a:lnTo>
                    <a:pt x="78" y="786"/>
                  </a:lnTo>
                  <a:lnTo>
                    <a:pt x="94" y="798"/>
                  </a:lnTo>
                  <a:lnTo>
                    <a:pt x="111" y="807"/>
                  </a:lnTo>
                  <a:lnTo>
                    <a:pt x="130" y="816"/>
                  </a:lnTo>
                  <a:lnTo>
                    <a:pt x="149" y="823"/>
                  </a:lnTo>
                  <a:lnTo>
                    <a:pt x="168" y="829"/>
                  </a:lnTo>
                  <a:lnTo>
                    <a:pt x="189" y="831"/>
                  </a:lnTo>
                  <a:lnTo>
                    <a:pt x="210" y="832"/>
                  </a:lnTo>
                  <a:lnTo>
                    <a:pt x="221" y="832"/>
                  </a:lnTo>
                  <a:lnTo>
                    <a:pt x="232" y="831"/>
                  </a:lnTo>
                  <a:lnTo>
                    <a:pt x="242" y="830"/>
                  </a:lnTo>
                  <a:lnTo>
                    <a:pt x="253" y="828"/>
                  </a:lnTo>
                  <a:lnTo>
                    <a:pt x="272" y="823"/>
                  </a:lnTo>
                  <a:lnTo>
                    <a:pt x="292" y="816"/>
                  </a:lnTo>
                  <a:lnTo>
                    <a:pt x="311" y="807"/>
                  </a:lnTo>
                  <a:lnTo>
                    <a:pt x="328" y="797"/>
                  </a:lnTo>
                  <a:lnTo>
                    <a:pt x="344" y="785"/>
                  </a:lnTo>
                  <a:lnTo>
                    <a:pt x="359" y="771"/>
                  </a:lnTo>
                  <a:lnTo>
                    <a:pt x="372" y="756"/>
                  </a:lnTo>
                  <a:lnTo>
                    <a:pt x="385" y="740"/>
                  </a:lnTo>
                  <a:lnTo>
                    <a:pt x="396" y="723"/>
                  </a:lnTo>
                  <a:lnTo>
                    <a:pt x="404" y="704"/>
                  </a:lnTo>
                  <a:lnTo>
                    <a:pt x="411" y="685"/>
                  </a:lnTo>
                  <a:lnTo>
                    <a:pt x="416" y="665"/>
                  </a:lnTo>
                  <a:lnTo>
                    <a:pt x="418" y="654"/>
                  </a:lnTo>
                  <a:lnTo>
                    <a:pt x="419" y="643"/>
                  </a:lnTo>
                  <a:lnTo>
                    <a:pt x="420" y="633"/>
                  </a:lnTo>
                  <a:lnTo>
                    <a:pt x="420" y="622"/>
                  </a:lnTo>
                  <a:lnTo>
                    <a:pt x="420" y="608"/>
                  </a:lnTo>
                  <a:lnTo>
                    <a:pt x="418" y="593"/>
                  </a:lnTo>
                  <a:lnTo>
                    <a:pt x="416" y="579"/>
                  </a:lnTo>
                  <a:lnTo>
                    <a:pt x="413" y="565"/>
                  </a:lnTo>
                  <a:lnTo>
                    <a:pt x="408" y="552"/>
                  </a:lnTo>
                  <a:lnTo>
                    <a:pt x="403" y="539"/>
                  </a:lnTo>
                  <a:lnTo>
                    <a:pt x="397" y="526"/>
                  </a:lnTo>
                  <a:lnTo>
                    <a:pt x="390" y="5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23" name="Freeform 3860">
              <a:extLst>
                <a:ext uri="{FF2B5EF4-FFF2-40B4-BE49-F238E27FC236}">
                  <a16:creationId xmlns:a16="http://schemas.microsoft.com/office/drawing/2014/main" id="{66BC00C1-682B-4D0A-8016-AF3E110175F5}"/>
                </a:ext>
              </a:extLst>
            </p:cNvPr>
            <p:cNvSpPr>
              <a:spLocks noEditPoints="1"/>
            </p:cNvSpPr>
            <p:nvPr/>
          </p:nvSpPr>
          <p:spPr bwMode="auto">
            <a:xfrm>
              <a:off x="9879013" y="2500313"/>
              <a:ext cx="133350" cy="265113"/>
            </a:xfrm>
            <a:custGeom>
              <a:avLst/>
              <a:gdLst>
                <a:gd name="T0" fmla="*/ 382 w 421"/>
                <a:gd name="T1" fmla="*/ 676 h 832"/>
                <a:gd name="T2" fmla="*/ 349 w 421"/>
                <a:gd name="T3" fmla="*/ 737 h 832"/>
                <a:gd name="T4" fmla="*/ 296 w 421"/>
                <a:gd name="T5" fmla="*/ 781 h 832"/>
                <a:gd name="T6" fmla="*/ 229 w 421"/>
                <a:gd name="T7" fmla="*/ 802 h 832"/>
                <a:gd name="T8" fmla="*/ 157 w 421"/>
                <a:gd name="T9" fmla="*/ 795 h 832"/>
                <a:gd name="T10" fmla="*/ 96 w 421"/>
                <a:gd name="T11" fmla="*/ 761 h 832"/>
                <a:gd name="T12" fmla="*/ 52 w 421"/>
                <a:gd name="T13" fmla="*/ 708 h 832"/>
                <a:gd name="T14" fmla="*/ 30 w 421"/>
                <a:gd name="T15" fmla="*/ 640 h 832"/>
                <a:gd name="T16" fmla="*/ 35 w 421"/>
                <a:gd name="T17" fmla="*/ 582 h 832"/>
                <a:gd name="T18" fmla="*/ 53 w 421"/>
                <a:gd name="T19" fmla="*/ 534 h 832"/>
                <a:gd name="T20" fmla="*/ 103 w 421"/>
                <a:gd name="T21" fmla="*/ 481 h 832"/>
                <a:gd name="T22" fmla="*/ 139 w 421"/>
                <a:gd name="T23" fmla="*/ 459 h 832"/>
                <a:gd name="T24" fmla="*/ 177 w 421"/>
                <a:gd name="T25" fmla="*/ 447 h 832"/>
                <a:gd name="T26" fmla="*/ 216 w 421"/>
                <a:gd name="T27" fmla="*/ 444 h 832"/>
                <a:gd name="T28" fmla="*/ 260 w 421"/>
                <a:gd name="T29" fmla="*/ 454 h 832"/>
                <a:gd name="T30" fmla="*/ 322 w 421"/>
                <a:gd name="T31" fmla="*/ 490 h 832"/>
                <a:gd name="T32" fmla="*/ 368 w 421"/>
                <a:gd name="T33" fmla="*/ 546 h 832"/>
                <a:gd name="T34" fmla="*/ 390 w 421"/>
                <a:gd name="T35" fmla="*/ 607 h 832"/>
                <a:gd name="T36" fmla="*/ 332 w 421"/>
                <a:gd name="T37" fmla="*/ 0 h 832"/>
                <a:gd name="T38" fmla="*/ 292 w 421"/>
                <a:gd name="T39" fmla="*/ 11 h 832"/>
                <a:gd name="T40" fmla="*/ 267 w 421"/>
                <a:gd name="T41" fmla="*/ 28 h 832"/>
                <a:gd name="T42" fmla="*/ 153 w 421"/>
                <a:gd name="T43" fmla="*/ 238 h 832"/>
                <a:gd name="T44" fmla="*/ 30 w 421"/>
                <a:gd name="T45" fmla="*/ 514 h 832"/>
                <a:gd name="T46" fmla="*/ 8 w 421"/>
                <a:gd name="T47" fmla="*/ 565 h 832"/>
                <a:gd name="T48" fmla="*/ 0 w 421"/>
                <a:gd name="T49" fmla="*/ 622 h 832"/>
                <a:gd name="T50" fmla="*/ 5 w 421"/>
                <a:gd name="T51" fmla="*/ 665 h 832"/>
                <a:gd name="T52" fmla="*/ 36 w 421"/>
                <a:gd name="T53" fmla="*/ 740 h 832"/>
                <a:gd name="T54" fmla="*/ 93 w 421"/>
                <a:gd name="T55" fmla="*/ 797 h 832"/>
                <a:gd name="T56" fmla="*/ 168 w 421"/>
                <a:gd name="T57" fmla="*/ 828 h 832"/>
                <a:gd name="T58" fmla="*/ 211 w 421"/>
                <a:gd name="T59" fmla="*/ 832 h 832"/>
                <a:gd name="T60" fmla="*/ 291 w 421"/>
                <a:gd name="T61" fmla="*/ 816 h 832"/>
                <a:gd name="T62" fmla="*/ 358 w 421"/>
                <a:gd name="T63" fmla="*/ 772 h 832"/>
                <a:gd name="T64" fmla="*/ 403 w 421"/>
                <a:gd name="T65" fmla="*/ 708 h 832"/>
                <a:gd name="T66" fmla="*/ 421 w 421"/>
                <a:gd name="T67" fmla="*/ 627 h 832"/>
                <a:gd name="T68" fmla="*/ 398 w 421"/>
                <a:gd name="T69" fmla="*/ 297 h 832"/>
                <a:gd name="T70" fmla="*/ 337 w 421"/>
                <a:gd name="T71" fmla="*/ 320 h 832"/>
                <a:gd name="T72" fmla="*/ 320 w 421"/>
                <a:gd name="T73" fmla="*/ 338 h 832"/>
                <a:gd name="T74" fmla="*/ 316 w 421"/>
                <a:gd name="T75" fmla="*/ 355 h 832"/>
                <a:gd name="T76" fmla="*/ 309 w 421"/>
                <a:gd name="T77" fmla="*/ 365 h 832"/>
                <a:gd name="T78" fmla="*/ 297 w 421"/>
                <a:gd name="T79" fmla="*/ 367 h 832"/>
                <a:gd name="T80" fmla="*/ 288 w 421"/>
                <a:gd name="T81" fmla="*/ 360 h 832"/>
                <a:gd name="T82" fmla="*/ 286 w 421"/>
                <a:gd name="T83" fmla="*/ 343 h 832"/>
                <a:gd name="T84" fmla="*/ 301 w 421"/>
                <a:gd name="T85" fmla="*/ 312 h 832"/>
                <a:gd name="T86" fmla="*/ 333 w 421"/>
                <a:gd name="T87" fmla="*/ 287 h 832"/>
                <a:gd name="T88" fmla="*/ 379 w 421"/>
                <a:gd name="T89" fmla="*/ 270 h 832"/>
                <a:gd name="T90" fmla="*/ 421 w 421"/>
                <a:gd name="T91" fmla="*/ 36 h 832"/>
                <a:gd name="T92" fmla="*/ 417 w 421"/>
                <a:gd name="T93" fmla="*/ 26 h 832"/>
                <a:gd name="T94" fmla="*/ 384 w 421"/>
                <a:gd name="T95" fmla="*/ 6 h 832"/>
                <a:gd name="T96" fmla="*/ 343 w 421"/>
                <a:gd name="T97"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21" h="832">
                  <a:moveTo>
                    <a:pt x="391" y="622"/>
                  </a:moveTo>
                  <a:lnTo>
                    <a:pt x="390" y="640"/>
                  </a:lnTo>
                  <a:lnTo>
                    <a:pt x="386" y="658"/>
                  </a:lnTo>
                  <a:lnTo>
                    <a:pt x="382" y="676"/>
                  </a:lnTo>
                  <a:lnTo>
                    <a:pt x="377" y="693"/>
                  </a:lnTo>
                  <a:lnTo>
                    <a:pt x="369" y="708"/>
                  </a:lnTo>
                  <a:lnTo>
                    <a:pt x="360" y="723"/>
                  </a:lnTo>
                  <a:lnTo>
                    <a:pt x="349" y="737"/>
                  </a:lnTo>
                  <a:lnTo>
                    <a:pt x="338" y="749"/>
                  </a:lnTo>
                  <a:lnTo>
                    <a:pt x="325" y="761"/>
                  </a:lnTo>
                  <a:lnTo>
                    <a:pt x="311" y="772"/>
                  </a:lnTo>
                  <a:lnTo>
                    <a:pt x="296" y="781"/>
                  </a:lnTo>
                  <a:lnTo>
                    <a:pt x="280" y="788"/>
                  </a:lnTo>
                  <a:lnTo>
                    <a:pt x="264" y="795"/>
                  </a:lnTo>
                  <a:lnTo>
                    <a:pt x="247" y="799"/>
                  </a:lnTo>
                  <a:lnTo>
                    <a:pt x="229" y="802"/>
                  </a:lnTo>
                  <a:lnTo>
                    <a:pt x="211" y="802"/>
                  </a:lnTo>
                  <a:lnTo>
                    <a:pt x="192" y="802"/>
                  </a:lnTo>
                  <a:lnTo>
                    <a:pt x="174" y="799"/>
                  </a:lnTo>
                  <a:lnTo>
                    <a:pt x="157" y="795"/>
                  </a:lnTo>
                  <a:lnTo>
                    <a:pt x="140" y="788"/>
                  </a:lnTo>
                  <a:lnTo>
                    <a:pt x="125" y="781"/>
                  </a:lnTo>
                  <a:lnTo>
                    <a:pt x="110" y="772"/>
                  </a:lnTo>
                  <a:lnTo>
                    <a:pt x="96" y="761"/>
                  </a:lnTo>
                  <a:lnTo>
                    <a:pt x="83" y="749"/>
                  </a:lnTo>
                  <a:lnTo>
                    <a:pt x="71" y="737"/>
                  </a:lnTo>
                  <a:lnTo>
                    <a:pt x="60" y="723"/>
                  </a:lnTo>
                  <a:lnTo>
                    <a:pt x="52" y="708"/>
                  </a:lnTo>
                  <a:lnTo>
                    <a:pt x="44" y="693"/>
                  </a:lnTo>
                  <a:lnTo>
                    <a:pt x="38" y="676"/>
                  </a:lnTo>
                  <a:lnTo>
                    <a:pt x="34" y="658"/>
                  </a:lnTo>
                  <a:lnTo>
                    <a:pt x="30" y="640"/>
                  </a:lnTo>
                  <a:lnTo>
                    <a:pt x="30" y="622"/>
                  </a:lnTo>
                  <a:lnTo>
                    <a:pt x="30" y="609"/>
                  </a:lnTo>
                  <a:lnTo>
                    <a:pt x="33" y="595"/>
                  </a:lnTo>
                  <a:lnTo>
                    <a:pt x="35" y="582"/>
                  </a:lnTo>
                  <a:lnTo>
                    <a:pt x="38" y="569"/>
                  </a:lnTo>
                  <a:lnTo>
                    <a:pt x="42" y="556"/>
                  </a:lnTo>
                  <a:lnTo>
                    <a:pt x="48" y="545"/>
                  </a:lnTo>
                  <a:lnTo>
                    <a:pt x="53" y="534"/>
                  </a:lnTo>
                  <a:lnTo>
                    <a:pt x="60" y="522"/>
                  </a:lnTo>
                  <a:lnTo>
                    <a:pt x="77" y="505"/>
                  </a:lnTo>
                  <a:lnTo>
                    <a:pt x="94" y="489"/>
                  </a:lnTo>
                  <a:lnTo>
                    <a:pt x="103" y="481"/>
                  </a:lnTo>
                  <a:lnTo>
                    <a:pt x="112" y="475"/>
                  </a:lnTo>
                  <a:lnTo>
                    <a:pt x="121" y="470"/>
                  </a:lnTo>
                  <a:lnTo>
                    <a:pt x="130" y="464"/>
                  </a:lnTo>
                  <a:lnTo>
                    <a:pt x="139" y="459"/>
                  </a:lnTo>
                  <a:lnTo>
                    <a:pt x="148" y="456"/>
                  </a:lnTo>
                  <a:lnTo>
                    <a:pt x="158" y="451"/>
                  </a:lnTo>
                  <a:lnTo>
                    <a:pt x="168" y="449"/>
                  </a:lnTo>
                  <a:lnTo>
                    <a:pt x="177" y="447"/>
                  </a:lnTo>
                  <a:lnTo>
                    <a:pt x="187" y="445"/>
                  </a:lnTo>
                  <a:lnTo>
                    <a:pt x="197" y="444"/>
                  </a:lnTo>
                  <a:lnTo>
                    <a:pt x="206" y="444"/>
                  </a:lnTo>
                  <a:lnTo>
                    <a:pt x="216" y="444"/>
                  </a:lnTo>
                  <a:lnTo>
                    <a:pt x="225" y="445"/>
                  </a:lnTo>
                  <a:lnTo>
                    <a:pt x="234" y="446"/>
                  </a:lnTo>
                  <a:lnTo>
                    <a:pt x="243" y="448"/>
                  </a:lnTo>
                  <a:lnTo>
                    <a:pt x="260" y="454"/>
                  </a:lnTo>
                  <a:lnTo>
                    <a:pt x="277" y="460"/>
                  </a:lnTo>
                  <a:lnTo>
                    <a:pt x="293" y="469"/>
                  </a:lnTo>
                  <a:lnTo>
                    <a:pt x="308" y="479"/>
                  </a:lnTo>
                  <a:lnTo>
                    <a:pt x="322" y="490"/>
                  </a:lnTo>
                  <a:lnTo>
                    <a:pt x="336" y="503"/>
                  </a:lnTo>
                  <a:lnTo>
                    <a:pt x="348" y="517"/>
                  </a:lnTo>
                  <a:lnTo>
                    <a:pt x="359" y="531"/>
                  </a:lnTo>
                  <a:lnTo>
                    <a:pt x="368" y="546"/>
                  </a:lnTo>
                  <a:lnTo>
                    <a:pt x="376" y="561"/>
                  </a:lnTo>
                  <a:lnTo>
                    <a:pt x="382" y="576"/>
                  </a:lnTo>
                  <a:lnTo>
                    <a:pt x="386" y="592"/>
                  </a:lnTo>
                  <a:lnTo>
                    <a:pt x="390" y="607"/>
                  </a:lnTo>
                  <a:lnTo>
                    <a:pt x="391" y="622"/>
                  </a:lnTo>
                  <a:lnTo>
                    <a:pt x="391" y="622"/>
                  </a:lnTo>
                  <a:close/>
                  <a:moveTo>
                    <a:pt x="343" y="0"/>
                  </a:moveTo>
                  <a:lnTo>
                    <a:pt x="332" y="0"/>
                  </a:lnTo>
                  <a:lnTo>
                    <a:pt x="321" y="2"/>
                  </a:lnTo>
                  <a:lnTo>
                    <a:pt x="310" y="4"/>
                  </a:lnTo>
                  <a:lnTo>
                    <a:pt x="301" y="6"/>
                  </a:lnTo>
                  <a:lnTo>
                    <a:pt x="292" y="11"/>
                  </a:lnTo>
                  <a:lnTo>
                    <a:pt x="284" y="15"/>
                  </a:lnTo>
                  <a:lnTo>
                    <a:pt x="276" y="20"/>
                  </a:lnTo>
                  <a:lnTo>
                    <a:pt x="270" y="26"/>
                  </a:lnTo>
                  <a:lnTo>
                    <a:pt x="267" y="28"/>
                  </a:lnTo>
                  <a:lnTo>
                    <a:pt x="266" y="31"/>
                  </a:lnTo>
                  <a:lnTo>
                    <a:pt x="213" y="178"/>
                  </a:lnTo>
                  <a:lnTo>
                    <a:pt x="155" y="236"/>
                  </a:lnTo>
                  <a:lnTo>
                    <a:pt x="153" y="238"/>
                  </a:lnTo>
                  <a:lnTo>
                    <a:pt x="152" y="240"/>
                  </a:lnTo>
                  <a:lnTo>
                    <a:pt x="31" y="510"/>
                  </a:lnTo>
                  <a:lnTo>
                    <a:pt x="31" y="513"/>
                  </a:lnTo>
                  <a:lnTo>
                    <a:pt x="30" y="514"/>
                  </a:lnTo>
                  <a:lnTo>
                    <a:pt x="24" y="525"/>
                  </a:lnTo>
                  <a:lnTo>
                    <a:pt x="18" y="538"/>
                  </a:lnTo>
                  <a:lnTo>
                    <a:pt x="12" y="551"/>
                  </a:lnTo>
                  <a:lnTo>
                    <a:pt x="8" y="565"/>
                  </a:lnTo>
                  <a:lnTo>
                    <a:pt x="5" y="579"/>
                  </a:lnTo>
                  <a:lnTo>
                    <a:pt x="3" y="593"/>
                  </a:lnTo>
                  <a:lnTo>
                    <a:pt x="0" y="607"/>
                  </a:lnTo>
                  <a:lnTo>
                    <a:pt x="0" y="622"/>
                  </a:lnTo>
                  <a:lnTo>
                    <a:pt x="0" y="633"/>
                  </a:lnTo>
                  <a:lnTo>
                    <a:pt x="1" y="643"/>
                  </a:lnTo>
                  <a:lnTo>
                    <a:pt x="3" y="654"/>
                  </a:lnTo>
                  <a:lnTo>
                    <a:pt x="5" y="665"/>
                  </a:lnTo>
                  <a:lnTo>
                    <a:pt x="9" y="685"/>
                  </a:lnTo>
                  <a:lnTo>
                    <a:pt x="16" y="704"/>
                  </a:lnTo>
                  <a:lnTo>
                    <a:pt x="25" y="723"/>
                  </a:lnTo>
                  <a:lnTo>
                    <a:pt x="36" y="740"/>
                  </a:lnTo>
                  <a:lnTo>
                    <a:pt x="48" y="756"/>
                  </a:lnTo>
                  <a:lnTo>
                    <a:pt x="62" y="771"/>
                  </a:lnTo>
                  <a:lnTo>
                    <a:pt x="77" y="785"/>
                  </a:lnTo>
                  <a:lnTo>
                    <a:pt x="93" y="797"/>
                  </a:lnTo>
                  <a:lnTo>
                    <a:pt x="110" y="807"/>
                  </a:lnTo>
                  <a:lnTo>
                    <a:pt x="128" y="816"/>
                  </a:lnTo>
                  <a:lnTo>
                    <a:pt x="147" y="823"/>
                  </a:lnTo>
                  <a:lnTo>
                    <a:pt x="168" y="828"/>
                  </a:lnTo>
                  <a:lnTo>
                    <a:pt x="178" y="830"/>
                  </a:lnTo>
                  <a:lnTo>
                    <a:pt x="189" y="831"/>
                  </a:lnTo>
                  <a:lnTo>
                    <a:pt x="200" y="832"/>
                  </a:lnTo>
                  <a:lnTo>
                    <a:pt x="211" y="832"/>
                  </a:lnTo>
                  <a:lnTo>
                    <a:pt x="232" y="831"/>
                  </a:lnTo>
                  <a:lnTo>
                    <a:pt x="252" y="829"/>
                  </a:lnTo>
                  <a:lnTo>
                    <a:pt x="272" y="823"/>
                  </a:lnTo>
                  <a:lnTo>
                    <a:pt x="291" y="816"/>
                  </a:lnTo>
                  <a:lnTo>
                    <a:pt x="309" y="807"/>
                  </a:lnTo>
                  <a:lnTo>
                    <a:pt x="326" y="798"/>
                  </a:lnTo>
                  <a:lnTo>
                    <a:pt x="343" y="786"/>
                  </a:lnTo>
                  <a:lnTo>
                    <a:pt x="358" y="772"/>
                  </a:lnTo>
                  <a:lnTo>
                    <a:pt x="370" y="758"/>
                  </a:lnTo>
                  <a:lnTo>
                    <a:pt x="383" y="742"/>
                  </a:lnTo>
                  <a:lnTo>
                    <a:pt x="394" y="725"/>
                  </a:lnTo>
                  <a:lnTo>
                    <a:pt x="403" y="708"/>
                  </a:lnTo>
                  <a:lnTo>
                    <a:pt x="410" y="688"/>
                  </a:lnTo>
                  <a:lnTo>
                    <a:pt x="415" y="669"/>
                  </a:lnTo>
                  <a:lnTo>
                    <a:pt x="419" y="648"/>
                  </a:lnTo>
                  <a:lnTo>
                    <a:pt x="421" y="627"/>
                  </a:lnTo>
                  <a:lnTo>
                    <a:pt x="421" y="626"/>
                  </a:lnTo>
                  <a:lnTo>
                    <a:pt x="421" y="626"/>
                  </a:lnTo>
                  <a:lnTo>
                    <a:pt x="421" y="293"/>
                  </a:lnTo>
                  <a:lnTo>
                    <a:pt x="398" y="297"/>
                  </a:lnTo>
                  <a:lnTo>
                    <a:pt x="377" y="301"/>
                  </a:lnTo>
                  <a:lnTo>
                    <a:pt x="360" y="308"/>
                  </a:lnTo>
                  <a:lnTo>
                    <a:pt x="344" y="315"/>
                  </a:lnTo>
                  <a:lnTo>
                    <a:pt x="337" y="320"/>
                  </a:lnTo>
                  <a:lnTo>
                    <a:pt x="332" y="324"/>
                  </a:lnTo>
                  <a:lnTo>
                    <a:pt x="328" y="328"/>
                  </a:lnTo>
                  <a:lnTo>
                    <a:pt x="323" y="333"/>
                  </a:lnTo>
                  <a:lnTo>
                    <a:pt x="320" y="338"/>
                  </a:lnTo>
                  <a:lnTo>
                    <a:pt x="318" y="342"/>
                  </a:lnTo>
                  <a:lnTo>
                    <a:pt x="316" y="347"/>
                  </a:lnTo>
                  <a:lnTo>
                    <a:pt x="316" y="352"/>
                  </a:lnTo>
                  <a:lnTo>
                    <a:pt x="316" y="355"/>
                  </a:lnTo>
                  <a:lnTo>
                    <a:pt x="315" y="358"/>
                  </a:lnTo>
                  <a:lnTo>
                    <a:pt x="312" y="360"/>
                  </a:lnTo>
                  <a:lnTo>
                    <a:pt x="311" y="362"/>
                  </a:lnTo>
                  <a:lnTo>
                    <a:pt x="309" y="365"/>
                  </a:lnTo>
                  <a:lnTo>
                    <a:pt x="306" y="366"/>
                  </a:lnTo>
                  <a:lnTo>
                    <a:pt x="304" y="367"/>
                  </a:lnTo>
                  <a:lnTo>
                    <a:pt x="301" y="367"/>
                  </a:lnTo>
                  <a:lnTo>
                    <a:pt x="297" y="367"/>
                  </a:lnTo>
                  <a:lnTo>
                    <a:pt x="294" y="366"/>
                  </a:lnTo>
                  <a:lnTo>
                    <a:pt x="292" y="365"/>
                  </a:lnTo>
                  <a:lnTo>
                    <a:pt x="290" y="362"/>
                  </a:lnTo>
                  <a:lnTo>
                    <a:pt x="288" y="360"/>
                  </a:lnTo>
                  <a:lnTo>
                    <a:pt x="287" y="358"/>
                  </a:lnTo>
                  <a:lnTo>
                    <a:pt x="286" y="355"/>
                  </a:lnTo>
                  <a:lnTo>
                    <a:pt x="286" y="352"/>
                  </a:lnTo>
                  <a:lnTo>
                    <a:pt x="286" y="343"/>
                  </a:lnTo>
                  <a:lnTo>
                    <a:pt x="288" y="336"/>
                  </a:lnTo>
                  <a:lnTo>
                    <a:pt x="291" y="327"/>
                  </a:lnTo>
                  <a:lnTo>
                    <a:pt x="295" y="320"/>
                  </a:lnTo>
                  <a:lnTo>
                    <a:pt x="301" y="312"/>
                  </a:lnTo>
                  <a:lnTo>
                    <a:pt x="307" y="306"/>
                  </a:lnTo>
                  <a:lnTo>
                    <a:pt x="315" y="299"/>
                  </a:lnTo>
                  <a:lnTo>
                    <a:pt x="323" y="293"/>
                  </a:lnTo>
                  <a:lnTo>
                    <a:pt x="333" y="287"/>
                  </a:lnTo>
                  <a:lnTo>
                    <a:pt x="344" y="282"/>
                  </a:lnTo>
                  <a:lnTo>
                    <a:pt x="354" y="278"/>
                  </a:lnTo>
                  <a:lnTo>
                    <a:pt x="366" y="273"/>
                  </a:lnTo>
                  <a:lnTo>
                    <a:pt x="379" y="270"/>
                  </a:lnTo>
                  <a:lnTo>
                    <a:pt x="392" y="267"/>
                  </a:lnTo>
                  <a:lnTo>
                    <a:pt x="406" y="265"/>
                  </a:lnTo>
                  <a:lnTo>
                    <a:pt x="421" y="263"/>
                  </a:lnTo>
                  <a:lnTo>
                    <a:pt x="421" y="36"/>
                  </a:lnTo>
                  <a:lnTo>
                    <a:pt x="421" y="33"/>
                  </a:lnTo>
                  <a:lnTo>
                    <a:pt x="420" y="31"/>
                  </a:lnTo>
                  <a:lnTo>
                    <a:pt x="419" y="28"/>
                  </a:lnTo>
                  <a:lnTo>
                    <a:pt x="417" y="26"/>
                  </a:lnTo>
                  <a:lnTo>
                    <a:pt x="410" y="20"/>
                  </a:lnTo>
                  <a:lnTo>
                    <a:pt x="403" y="15"/>
                  </a:lnTo>
                  <a:lnTo>
                    <a:pt x="394" y="11"/>
                  </a:lnTo>
                  <a:lnTo>
                    <a:pt x="384" y="6"/>
                  </a:lnTo>
                  <a:lnTo>
                    <a:pt x="375" y="4"/>
                  </a:lnTo>
                  <a:lnTo>
                    <a:pt x="365" y="2"/>
                  </a:lnTo>
                  <a:lnTo>
                    <a:pt x="354" y="0"/>
                  </a:lnTo>
                  <a:lnTo>
                    <a:pt x="343" y="0"/>
                  </a:lnTo>
                  <a:lnTo>
                    <a:pt x="3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24" name="Freeform 3861">
              <a:extLst>
                <a:ext uri="{FF2B5EF4-FFF2-40B4-BE49-F238E27FC236}">
                  <a16:creationId xmlns:a16="http://schemas.microsoft.com/office/drawing/2014/main" id="{C64B35FF-4F41-44ED-AA0F-3F627B3BCB21}"/>
                </a:ext>
              </a:extLst>
            </p:cNvPr>
            <p:cNvSpPr>
              <a:spLocks/>
            </p:cNvSpPr>
            <p:nvPr/>
          </p:nvSpPr>
          <p:spPr bwMode="auto">
            <a:xfrm>
              <a:off x="9902825" y="2659063"/>
              <a:ext cx="46038" cy="46038"/>
            </a:xfrm>
            <a:custGeom>
              <a:avLst/>
              <a:gdLst>
                <a:gd name="T0" fmla="*/ 2 w 144"/>
                <a:gd name="T1" fmla="*/ 132 h 143"/>
                <a:gd name="T2" fmla="*/ 4 w 144"/>
                <a:gd name="T3" fmla="*/ 137 h 143"/>
                <a:gd name="T4" fmla="*/ 7 w 144"/>
                <a:gd name="T5" fmla="*/ 140 h 143"/>
                <a:gd name="T6" fmla="*/ 12 w 144"/>
                <a:gd name="T7" fmla="*/ 143 h 143"/>
                <a:gd name="T8" fmla="*/ 19 w 144"/>
                <a:gd name="T9" fmla="*/ 143 h 143"/>
                <a:gd name="T10" fmla="*/ 24 w 144"/>
                <a:gd name="T11" fmla="*/ 140 h 143"/>
                <a:gd name="T12" fmla="*/ 28 w 144"/>
                <a:gd name="T13" fmla="*/ 137 h 143"/>
                <a:gd name="T14" fmla="*/ 31 w 144"/>
                <a:gd name="T15" fmla="*/ 132 h 143"/>
                <a:gd name="T16" fmla="*/ 32 w 144"/>
                <a:gd name="T17" fmla="*/ 118 h 143"/>
                <a:gd name="T18" fmla="*/ 35 w 144"/>
                <a:gd name="T19" fmla="*/ 98 h 143"/>
                <a:gd name="T20" fmla="*/ 42 w 144"/>
                <a:gd name="T21" fmla="*/ 81 h 143"/>
                <a:gd name="T22" fmla="*/ 53 w 144"/>
                <a:gd name="T23" fmla="*/ 65 h 143"/>
                <a:gd name="T24" fmla="*/ 67 w 144"/>
                <a:gd name="T25" fmla="*/ 52 h 143"/>
                <a:gd name="T26" fmla="*/ 82 w 144"/>
                <a:gd name="T27" fmla="*/ 41 h 143"/>
                <a:gd name="T28" fmla="*/ 100 w 144"/>
                <a:gd name="T29" fmla="*/ 34 h 143"/>
                <a:gd name="T30" fmla="*/ 120 w 144"/>
                <a:gd name="T31" fmla="*/ 30 h 143"/>
                <a:gd name="T32" fmla="*/ 132 w 144"/>
                <a:gd name="T33" fmla="*/ 30 h 143"/>
                <a:gd name="T34" fmla="*/ 138 w 144"/>
                <a:gd name="T35" fmla="*/ 26 h 143"/>
                <a:gd name="T36" fmla="*/ 142 w 144"/>
                <a:gd name="T37" fmla="*/ 23 h 143"/>
                <a:gd name="T38" fmla="*/ 144 w 144"/>
                <a:gd name="T39" fmla="*/ 18 h 143"/>
                <a:gd name="T40" fmla="*/ 144 w 144"/>
                <a:gd name="T41" fmla="*/ 11 h 143"/>
                <a:gd name="T42" fmla="*/ 142 w 144"/>
                <a:gd name="T43" fmla="*/ 6 h 143"/>
                <a:gd name="T44" fmla="*/ 138 w 144"/>
                <a:gd name="T45" fmla="*/ 2 h 143"/>
                <a:gd name="T46" fmla="*/ 132 w 144"/>
                <a:gd name="T47" fmla="*/ 0 h 143"/>
                <a:gd name="T48" fmla="*/ 116 w 144"/>
                <a:gd name="T49" fmla="*/ 0 h 143"/>
                <a:gd name="T50" fmla="*/ 92 w 144"/>
                <a:gd name="T51" fmla="*/ 5 h 143"/>
                <a:gd name="T52" fmla="*/ 68 w 144"/>
                <a:gd name="T53" fmla="*/ 15 h 143"/>
                <a:gd name="T54" fmla="*/ 48 w 144"/>
                <a:gd name="T55" fmla="*/ 29 h 143"/>
                <a:gd name="T56" fmla="*/ 31 w 144"/>
                <a:gd name="T57" fmla="*/ 46 h 143"/>
                <a:gd name="T58" fmla="*/ 17 w 144"/>
                <a:gd name="T59" fmla="*/ 67 h 143"/>
                <a:gd name="T60" fmla="*/ 7 w 144"/>
                <a:gd name="T61" fmla="*/ 90 h 143"/>
                <a:gd name="T62" fmla="*/ 2 w 144"/>
                <a:gd name="T63" fmla="*/ 1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43">
                  <a:moveTo>
                    <a:pt x="0" y="128"/>
                  </a:moveTo>
                  <a:lnTo>
                    <a:pt x="2" y="132"/>
                  </a:lnTo>
                  <a:lnTo>
                    <a:pt x="2" y="134"/>
                  </a:lnTo>
                  <a:lnTo>
                    <a:pt x="4" y="137"/>
                  </a:lnTo>
                  <a:lnTo>
                    <a:pt x="5" y="139"/>
                  </a:lnTo>
                  <a:lnTo>
                    <a:pt x="7" y="140"/>
                  </a:lnTo>
                  <a:lnTo>
                    <a:pt x="10" y="142"/>
                  </a:lnTo>
                  <a:lnTo>
                    <a:pt x="12" y="143"/>
                  </a:lnTo>
                  <a:lnTo>
                    <a:pt x="15" y="143"/>
                  </a:lnTo>
                  <a:lnTo>
                    <a:pt x="19" y="143"/>
                  </a:lnTo>
                  <a:lnTo>
                    <a:pt x="22" y="142"/>
                  </a:lnTo>
                  <a:lnTo>
                    <a:pt x="24" y="140"/>
                  </a:lnTo>
                  <a:lnTo>
                    <a:pt x="26" y="139"/>
                  </a:lnTo>
                  <a:lnTo>
                    <a:pt x="28" y="137"/>
                  </a:lnTo>
                  <a:lnTo>
                    <a:pt x="29" y="134"/>
                  </a:lnTo>
                  <a:lnTo>
                    <a:pt x="31" y="132"/>
                  </a:lnTo>
                  <a:lnTo>
                    <a:pt x="31" y="128"/>
                  </a:lnTo>
                  <a:lnTo>
                    <a:pt x="32" y="118"/>
                  </a:lnTo>
                  <a:lnTo>
                    <a:pt x="33" y="108"/>
                  </a:lnTo>
                  <a:lnTo>
                    <a:pt x="35" y="98"/>
                  </a:lnTo>
                  <a:lnTo>
                    <a:pt x="39" y="90"/>
                  </a:lnTo>
                  <a:lnTo>
                    <a:pt x="42" y="81"/>
                  </a:lnTo>
                  <a:lnTo>
                    <a:pt x="48" y="73"/>
                  </a:lnTo>
                  <a:lnTo>
                    <a:pt x="53" y="65"/>
                  </a:lnTo>
                  <a:lnTo>
                    <a:pt x="59" y="59"/>
                  </a:lnTo>
                  <a:lnTo>
                    <a:pt x="67" y="52"/>
                  </a:lnTo>
                  <a:lnTo>
                    <a:pt x="74" y="47"/>
                  </a:lnTo>
                  <a:lnTo>
                    <a:pt x="82" y="41"/>
                  </a:lnTo>
                  <a:lnTo>
                    <a:pt x="92" y="37"/>
                  </a:lnTo>
                  <a:lnTo>
                    <a:pt x="100" y="34"/>
                  </a:lnTo>
                  <a:lnTo>
                    <a:pt x="110" y="32"/>
                  </a:lnTo>
                  <a:lnTo>
                    <a:pt x="120" y="30"/>
                  </a:lnTo>
                  <a:lnTo>
                    <a:pt x="129" y="30"/>
                  </a:lnTo>
                  <a:lnTo>
                    <a:pt x="132" y="30"/>
                  </a:lnTo>
                  <a:lnTo>
                    <a:pt x="136" y="29"/>
                  </a:lnTo>
                  <a:lnTo>
                    <a:pt x="138" y="26"/>
                  </a:lnTo>
                  <a:lnTo>
                    <a:pt x="140" y="25"/>
                  </a:lnTo>
                  <a:lnTo>
                    <a:pt x="142" y="23"/>
                  </a:lnTo>
                  <a:lnTo>
                    <a:pt x="143" y="20"/>
                  </a:lnTo>
                  <a:lnTo>
                    <a:pt x="144" y="18"/>
                  </a:lnTo>
                  <a:lnTo>
                    <a:pt x="144" y="15"/>
                  </a:lnTo>
                  <a:lnTo>
                    <a:pt x="144" y="11"/>
                  </a:lnTo>
                  <a:lnTo>
                    <a:pt x="143" y="8"/>
                  </a:lnTo>
                  <a:lnTo>
                    <a:pt x="142" y="6"/>
                  </a:lnTo>
                  <a:lnTo>
                    <a:pt x="140" y="4"/>
                  </a:lnTo>
                  <a:lnTo>
                    <a:pt x="138" y="2"/>
                  </a:lnTo>
                  <a:lnTo>
                    <a:pt x="136" y="1"/>
                  </a:lnTo>
                  <a:lnTo>
                    <a:pt x="132" y="0"/>
                  </a:lnTo>
                  <a:lnTo>
                    <a:pt x="129" y="0"/>
                  </a:lnTo>
                  <a:lnTo>
                    <a:pt x="116" y="0"/>
                  </a:lnTo>
                  <a:lnTo>
                    <a:pt x="103" y="2"/>
                  </a:lnTo>
                  <a:lnTo>
                    <a:pt x="92" y="5"/>
                  </a:lnTo>
                  <a:lnTo>
                    <a:pt x="80" y="9"/>
                  </a:lnTo>
                  <a:lnTo>
                    <a:pt x="68" y="15"/>
                  </a:lnTo>
                  <a:lnTo>
                    <a:pt x="57" y="21"/>
                  </a:lnTo>
                  <a:lnTo>
                    <a:pt x="48" y="29"/>
                  </a:lnTo>
                  <a:lnTo>
                    <a:pt x="38" y="37"/>
                  </a:lnTo>
                  <a:lnTo>
                    <a:pt x="31" y="46"/>
                  </a:lnTo>
                  <a:lnTo>
                    <a:pt x="23" y="56"/>
                  </a:lnTo>
                  <a:lnTo>
                    <a:pt x="17" y="67"/>
                  </a:lnTo>
                  <a:lnTo>
                    <a:pt x="11" y="78"/>
                  </a:lnTo>
                  <a:lnTo>
                    <a:pt x="7" y="90"/>
                  </a:lnTo>
                  <a:lnTo>
                    <a:pt x="4" y="103"/>
                  </a:lnTo>
                  <a:lnTo>
                    <a:pt x="2" y="115"/>
                  </a:lnTo>
                  <a:lnTo>
                    <a:pt x="0"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25" name="Freeform 3862">
              <a:extLst>
                <a:ext uri="{FF2B5EF4-FFF2-40B4-BE49-F238E27FC236}">
                  <a16:creationId xmlns:a16="http://schemas.microsoft.com/office/drawing/2014/main" id="{1EE8525A-CB8A-4ACE-A02E-A8188A1B43E6}"/>
                </a:ext>
              </a:extLst>
            </p:cNvPr>
            <p:cNvSpPr>
              <a:spLocks/>
            </p:cNvSpPr>
            <p:nvPr/>
          </p:nvSpPr>
          <p:spPr bwMode="auto">
            <a:xfrm>
              <a:off x="10059988" y="2659063"/>
              <a:ext cx="44450" cy="46038"/>
            </a:xfrm>
            <a:custGeom>
              <a:avLst/>
              <a:gdLst>
                <a:gd name="T0" fmla="*/ 115 w 144"/>
                <a:gd name="T1" fmla="*/ 0 h 143"/>
                <a:gd name="T2" fmla="*/ 90 w 144"/>
                <a:gd name="T3" fmla="*/ 5 h 143"/>
                <a:gd name="T4" fmla="*/ 66 w 144"/>
                <a:gd name="T5" fmla="*/ 15 h 143"/>
                <a:gd name="T6" fmla="*/ 46 w 144"/>
                <a:gd name="T7" fmla="*/ 29 h 143"/>
                <a:gd name="T8" fmla="*/ 29 w 144"/>
                <a:gd name="T9" fmla="*/ 46 h 143"/>
                <a:gd name="T10" fmla="*/ 15 w 144"/>
                <a:gd name="T11" fmla="*/ 67 h 143"/>
                <a:gd name="T12" fmla="*/ 5 w 144"/>
                <a:gd name="T13" fmla="*/ 90 h 143"/>
                <a:gd name="T14" fmla="*/ 0 w 144"/>
                <a:gd name="T15" fmla="*/ 115 h 143"/>
                <a:gd name="T16" fmla="*/ 0 w 144"/>
                <a:gd name="T17" fmla="*/ 132 h 143"/>
                <a:gd name="T18" fmla="*/ 2 w 144"/>
                <a:gd name="T19" fmla="*/ 137 h 143"/>
                <a:gd name="T20" fmla="*/ 6 w 144"/>
                <a:gd name="T21" fmla="*/ 140 h 143"/>
                <a:gd name="T22" fmla="*/ 12 w 144"/>
                <a:gd name="T23" fmla="*/ 143 h 143"/>
                <a:gd name="T24" fmla="*/ 17 w 144"/>
                <a:gd name="T25" fmla="*/ 143 h 143"/>
                <a:gd name="T26" fmla="*/ 22 w 144"/>
                <a:gd name="T27" fmla="*/ 140 h 143"/>
                <a:gd name="T28" fmla="*/ 27 w 144"/>
                <a:gd name="T29" fmla="*/ 137 h 143"/>
                <a:gd name="T30" fmla="*/ 29 w 144"/>
                <a:gd name="T31" fmla="*/ 132 h 143"/>
                <a:gd name="T32" fmla="*/ 30 w 144"/>
                <a:gd name="T33" fmla="*/ 118 h 143"/>
                <a:gd name="T34" fmla="*/ 34 w 144"/>
                <a:gd name="T35" fmla="*/ 98 h 143"/>
                <a:gd name="T36" fmla="*/ 42 w 144"/>
                <a:gd name="T37" fmla="*/ 81 h 143"/>
                <a:gd name="T38" fmla="*/ 52 w 144"/>
                <a:gd name="T39" fmla="*/ 65 h 143"/>
                <a:gd name="T40" fmla="*/ 65 w 144"/>
                <a:gd name="T41" fmla="*/ 52 h 143"/>
                <a:gd name="T42" fmla="*/ 81 w 144"/>
                <a:gd name="T43" fmla="*/ 41 h 143"/>
                <a:gd name="T44" fmla="*/ 98 w 144"/>
                <a:gd name="T45" fmla="*/ 34 h 143"/>
                <a:gd name="T46" fmla="*/ 118 w 144"/>
                <a:gd name="T47" fmla="*/ 30 h 143"/>
                <a:gd name="T48" fmla="*/ 131 w 144"/>
                <a:gd name="T49" fmla="*/ 30 h 143"/>
                <a:gd name="T50" fmla="*/ 136 w 144"/>
                <a:gd name="T51" fmla="*/ 26 h 143"/>
                <a:gd name="T52" fmla="*/ 140 w 144"/>
                <a:gd name="T53" fmla="*/ 23 h 143"/>
                <a:gd name="T54" fmla="*/ 142 w 144"/>
                <a:gd name="T55" fmla="*/ 18 h 143"/>
                <a:gd name="T56" fmla="*/ 142 w 144"/>
                <a:gd name="T57" fmla="*/ 11 h 143"/>
                <a:gd name="T58" fmla="*/ 140 w 144"/>
                <a:gd name="T59" fmla="*/ 6 h 143"/>
                <a:gd name="T60" fmla="*/ 136 w 144"/>
                <a:gd name="T61" fmla="*/ 2 h 143"/>
                <a:gd name="T62" fmla="*/ 131 w 144"/>
                <a:gd name="T63" fmla="*/ 0 h 143"/>
                <a:gd name="T64" fmla="*/ 129 w 144"/>
                <a:gd name="T6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4" h="143">
                  <a:moveTo>
                    <a:pt x="129" y="0"/>
                  </a:moveTo>
                  <a:lnTo>
                    <a:pt x="115" y="0"/>
                  </a:lnTo>
                  <a:lnTo>
                    <a:pt x="102" y="2"/>
                  </a:lnTo>
                  <a:lnTo>
                    <a:pt x="90" y="5"/>
                  </a:lnTo>
                  <a:lnTo>
                    <a:pt x="78" y="9"/>
                  </a:lnTo>
                  <a:lnTo>
                    <a:pt x="66" y="15"/>
                  </a:lnTo>
                  <a:lnTo>
                    <a:pt x="57" y="21"/>
                  </a:lnTo>
                  <a:lnTo>
                    <a:pt x="46" y="29"/>
                  </a:lnTo>
                  <a:lnTo>
                    <a:pt x="37" y="37"/>
                  </a:lnTo>
                  <a:lnTo>
                    <a:pt x="29" y="46"/>
                  </a:lnTo>
                  <a:lnTo>
                    <a:pt x="21" y="56"/>
                  </a:lnTo>
                  <a:lnTo>
                    <a:pt x="15" y="67"/>
                  </a:lnTo>
                  <a:lnTo>
                    <a:pt x="9" y="78"/>
                  </a:lnTo>
                  <a:lnTo>
                    <a:pt x="5" y="90"/>
                  </a:lnTo>
                  <a:lnTo>
                    <a:pt x="2" y="103"/>
                  </a:lnTo>
                  <a:lnTo>
                    <a:pt x="0" y="115"/>
                  </a:lnTo>
                  <a:lnTo>
                    <a:pt x="0" y="128"/>
                  </a:lnTo>
                  <a:lnTo>
                    <a:pt x="0" y="132"/>
                  </a:lnTo>
                  <a:lnTo>
                    <a:pt x="1" y="134"/>
                  </a:lnTo>
                  <a:lnTo>
                    <a:pt x="2" y="137"/>
                  </a:lnTo>
                  <a:lnTo>
                    <a:pt x="4" y="139"/>
                  </a:lnTo>
                  <a:lnTo>
                    <a:pt x="6" y="140"/>
                  </a:lnTo>
                  <a:lnTo>
                    <a:pt x="8" y="142"/>
                  </a:lnTo>
                  <a:lnTo>
                    <a:pt x="12" y="143"/>
                  </a:lnTo>
                  <a:lnTo>
                    <a:pt x="15" y="143"/>
                  </a:lnTo>
                  <a:lnTo>
                    <a:pt x="17" y="143"/>
                  </a:lnTo>
                  <a:lnTo>
                    <a:pt x="20" y="142"/>
                  </a:lnTo>
                  <a:lnTo>
                    <a:pt x="22" y="140"/>
                  </a:lnTo>
                  <a:lnTo>
                    <a:pt x="24" y="139"/>
                  </a:lnTo>
                  <a:lnTo>
                    <a:pt x="27" y="137"/>
                  </a:lnTo>
                  <a:lnTo>
                    <a:pt x="28" y="134"/>
                  </a:lnTo>
                  <a:lnTo>
                    <a:pt x="29" y="132"/>
                  </a:lnTo>
                  <a:lnTo>
                    <a:pt x="30" y="128"/>
                  </a:lnTo>
                  <a:lnTo>
                    <a:pt x="30" y="118"/>
                  </a:lnTo>
                  <a:lnTo>
                    <a:pt x="31" y="108"/>
                  </a:lnTo>
                  <a:lnTo>
                    <a:pt x="34" y="98"/>
                  </a:lnTo>
                  <a:lnTo>
                    <a:pt x="37" y="90"/>
                  </a:lnTo>
                  <a:lnTo>
                    <a:pt x="42" y="81"/>
                  </a:lnTo>
                  <a:lnTo>
                    <a:pt x="46" y="73"/>
                  </a:lnTo>
                  <a:lnTo>
                    <a:pt x="52" y="65"/>
                  </a:lnTo>
                  <a:lnTo>
                    <a:pt x="59" y="59"/>
                  </a:lnTo>
                  <a:lnTo>
                    <a:pt x="65" y="52"/>
                  </a:lnTo>
                  <a:lnTo>
                    <a:pt x="73" y="47"/>
                  </a:lnTo>
                  <a:lnTo>
                    <a:pt x="81" y="41"/>
                  </a:lnTo>
                  <a:lnTo>
                    <a:pt x="90" y="37"/>
                  </a:lnTo>
                  <a:lnTo>
                    <a:pt x="98" y="34"/>
                  </a:lnTo>
                  <a:lnTo>
                    <a:pt x="108" y="32"/>
                  </a:lnTo>
                  <a:lnTo>
                    <a:pt x="118" y="30"/>
                  </a:lnTo>
                  <a:lnTo>
                    <a:pt x="129" y="30"/>
                  </a:lnTo>
                  <a:lnTo>
                    <a:pt x="131" y="30"/>
                  </a:lnTo>
                  <a:lnTo>
                    <a:pt x="134" y="29"/>
                  </a:lnTo>
                  <a:lnTo>
                    <a:pt x="136" y="26"/>
                  </a:lnTo>
                  <a:lnTo>
                    <a:pt x="138" y="25"/>
                  </a:lnTo>
                  <a:lnTo>
                    <a:pt x="140" y="23"/>
                  </a:lnTo>
                  <a:lnTo>
                    <a:pt x="141" y="20"/>
                  </a:lnTo>
                  <a:lnTo>
                    <a:pt x="142" y="18"/>
                  </a:lnTo>
                  <a:lnTo>
                    <a:pt x="144" y="15"/>
                  </a:lnTo>
                  <a:lnTo>
                    <a:pt x="142" y="11"/>
                  </a:lnTo>
                  <a:lnTo>
                    <a:pt x="141" y="8"/>
                  </a:lnTo>
                  <a:lnTo>
                    <a:pt x="140" y="6"/>
                  </a:lnTo>
                  <a:lnTo>
                    <a:pt x="138" y="4"/>
                  </a:lnTo>
                  <a:lnTo>
                    <a:pt x="136" y="2"/>
                  </a:lnTo>
                  <a:lnTo>
                    <a:pt x="134" y="1"/>
                  </a:lnTo>
                  <a:lnTo>
                    <a:pt x="131" y="0"/>
                  </a:lnTo>
                  <a:lnTo>
                    <a:pt x="129" y="0"/>
                  </a:lnTo>
                  <a:lnTo>
                    <a:pt x="1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8" name="Diamond 7">
            <a:extLst>
              <a:ext uri="{FF2B5EF4-FFF2-40B4-BE49-F238E27FC236}">
                <a16:creationId xmlns:a16="http://schemas.microsoft.com/office/drawing/2014/main" id="{93542F45-F86D-4BFB-AD3C-F3569FF97889}"/>
              </a:ext>
              <a:ext uri="{C183D7F6-B498-43B3-948B-1728B52AA6E4}">
                <adec:decorative xmlns:adec="http://schemas.microsoft.com/office/drawing/2017/decorative" val="1"/>
              </a:ext>
            </a:extLst>
          </p:cNvPr>
          <p:cNvSpPr/>
          <p:nvPr/>
        </p:nvSpPr>
        <p:spPr>
          <a:xfrm>
            <a:off x="6856326" y="1405657"/>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2" name="Group 161" descr="This image is an icon of pen and paper. ">
            <a:extLst>
              <a:ext uri="{FF2B5EF4-FFF2-40B4-BE49-F238E27FC236}">
                <a16:creationId xmlns:a16="http://schemas.microsoft.com/office/drawing/2014/main" id="{2483BC18-0A05-4FF8-B031-03F40068091B}"/>
              </a:ext>
            </a:extLst>
          </p:cNvPr>
          <p:cNvGrpSpPr/>
          <p:nvPr/>
        </p:nvGrpSpPr>
        <p:grpSpPr>
          <a:xfrm>
            <a:off x="7183425" y="1733475"/>
            <a:ext cx="260202" cy="258764"/>
            <a:chOff x="7018338" y="4656138"/>
            <a:chExt cx="287337" cy="285750"/>
          </a:xfrm>
          <a:solidFill>
            <a:schemeClr val="bg1"/>
          </a:solidFill>
          <a:effectLst/>
        </p:grpSpPr>
        <p:sp>
          <p:nvSpPr>
            <p:cNvPr id="163" name="Freeform 4604">
              <a:extLst>
                <a:ext uri="{FF2B5EF4-FFF2-40B4-BE49-F238E27FC236}">
                  <a16:creationId xmlns:a16="http://schemas.microsoft.com/office/drawing/2014/main" id="{DA1316D7-5899-4370-95D5-FD8C6DF3ECC0}"/>
                </a:ext>
              </a:extLst>
            </p:cNvPr>
            <p:cNvSpPr>
              <a:spLocks noEditPoints="1"/>
            </p:cNvSpPr>
            <p:nvPr/>
          </p:nvSpPr>
          <p:spPr bwMode="auto">
            <a:xfrm>
              <a:off x="7018338" y="4656138"/>
              <a:ext cx="230188" cy="285750"/>
            </a:xfrm>
            <a:custGeom>
              <a:avLst/>
              <a:gdLst>
                <a:gd name="T0" fmla="*/ 351 w 723"/>
                <a:gd name="T1" fmla="*/ 416 h 903"/>
                <a:gd name="T2" fmla="*/ 348 w 723"/>
                <a:gd name="T3" fmla="*/ 400 h 903"/>
                <a:gd name="T4" fmla="*/ 362 w 723"/>
                <a:gd name="T5" fmla="*/ 391 h 903"/>
                <a:gd name="T6" fmla="*/ 525 w 723"/>
                <a:gd name="T7" fmla="*/ 398 h 903"/>
                <a:gd name="T8" fmla="*/ 525 w 723"/>
                <a:gd name="T9" fmla="*/ 414 h 903"/>
                <a:gd name="T10" fmla="*/ 513 w 723"/>
                <a:gd name="T11" fmla="*/ 572 h 903"/>
                <a:gd name="T12" fmla="*/ 349 w 723"/>
                <a:gd name="T13" fmla="*/ 565 h 903"/>
                <a:gd name="T14" fmla="*/ 349 w 723"/>
                <a:gd name="T15" fmla="*/ 548 h 903"/>
                <a:gd name="T16" fmla="*/ 513 w 723"/>
                <a:gd name="T17" fmla="*/ 542 h 903"/>
                <a:gd name="T18" fmla="*/ 526 w 723"/>
                <a:gd name="T19" fmla="*/ 551 h 903"/>
                <a:gd name="T20" fmla="*/ 523 w 723"/>
                <a:gd name="T21" fmla="*/ 568 h 903"/>
                <a:gd name="T22" fmla="*/ 362 w 723"/>
                <a:gd name="T23" fmla="*/ 722 h 903"/>
                <a:gd name="T24" fmla="*/ 348 w 723"/>
                <a:gd name="T25" fmla="*/ 713 h 903"/>
                <a:gd name="T26" fmla="*/ 351 w 723"/>
                <a:gd name="T27" fmla="*/ 696 h 903"/>
                <a:gd name="T28" fmla="*/ 515 w 723"/>
                <a:gd name="T29" fmla="*/ 693 h 903"/>
                <a:gd name="T30" fmla="*/ 528 w 723"/>
                <a:gd name="T31" fmla="*/ 704 h 903"/>
                <a:gd name="T32" fmla="*/ 521 w 723"/>
                <a:gd name="T33" fmla="*/ 720 h 903"/>
                <a:gd name="T34" fmla="*/ 232 w 723"/>
                <a:gd name="T35" fmla="*/ 405 h 903"/>
                <a:gd name="T36" fmla="*/ 198 w 723"/>
                <a:gd name="T37" fmla="*/ 381 h 903"/>
                <a:gd name="T38" fmla="*/ 200 w 723"/>
                <a:gd name="T39" fmla="*/ 365 h 903"/>
                <a:gd name="T40" fmla="*/ 217 w 723"/>
                <a:gd name="T41" fmla="*/ 362 h 903"/>
                <a:gd name="T42" fmla="*/ 296 w 723"/>
                <a:gd name="T43" fmla="*/ 302 h 903"/>
                <a:gd name="T44" fmla="*/ 312 w 723"/>
                <a:gd name="T45" fmla="*/ 306 h 903"/>
                <a:gd name="T46" fmla="*/ 315 w 723"/>
                <a:gd name="T47" fmla="*/ 321 h 903"/>
                <a:gd name="T48" fmla="*/ 226 w 723"/>
                <a:gd name="T49" fmla="*/ 556 h 903"/>
                <a:gd name="T50" fmla="*/ 197 w 723"/>
                <a:gd name="T51" fmla="*/ 529 h 903"/>
                <a:gd name="T52" fmla="*/ 203 w 723"/>
                <a:gd name="T53" fmla="*/ 514 h 903"/>
                <a:gd name="T54" fmla="*/ 219 w 723"/>
                <a:gd name="T55" fmla="*/ 514 h 903"/>
                <a:gd name="T56" fmla="*/ 298 w 723"/>
                <a:gd name="T57" fmla="*/ 451 h 903"/>
                <a:gd name="T58" fmla="*/ 314 w 723"/>
                <a:gd name="T59" fmla="*/ 458 h 903"/>
                <a:gd name="T60" fmla="*/ 314 w 723"/>
                <a:gd name="T61" fmla="*/ 475 h 903"/>
                <a:gd name="T62" fmla="*/ 155 w 723"/>
                <a:gd name="T63" fmla="*/ 238 h 903"/>
                <a:gd name="T64" fmla="*/ 208 w 723"/>
                <a:gd name="T65" fmla="*/ 197 h 903"/>
                <a:gd name="T66" fmla="*/ 164 w 723"/>
                <a:gd name="T67" fmla="*/ 236 h 903"/>
                <a:gd name="T68" fmla="*/ 31 w 723"/>
                <a:gd name="T69" fmla="*/ 125 h 903"/>
                <a:gd name="T70" fmla="*/ 53 w 723"/>
                <a:gd name="T71" fmla="*/ 68 h 903"/>
                <a:gd name="T72" fmla="*/ 101 w 723"/>
                <a:gd name="T73" fmla="*/ 35 h 903"/>
                <a:gd name="T74" fmla="*/ 150 w 723"/>
                <a:gd name="T75" fmla="*/ 36 h 903"/>
                <a:gd name="T76" fmla="*/ 210 w 723"/>
                <a:gd name="T77" fmla="*/ 80 h 903"/>
                <a:gd name="T78" fmla="*/ 226 w 723"/>
                <a:gd name="T79" fmla="*/ 143 h 903"/>
                <a:gd name="T80" fmla="*/ 125 w 723"/>
                <a:gd name="T81" fmla="*/ 154 h 903"/>
                <a:gd name="T82" fmla="*/ 136 w 723"/>
                <a:gd name="T83" fmla="*/ 0 h 903"/>
                <a:gd name="T84" fmla="*/ 104 w 723"/>
                <a:gd name="T85" fmla="*/ 2 h 903"/>
                <a:gd name="T86" fmla="*/ 39 w 723"/>
                <a:gd name="T87" fmla="*/ 40 h 903"/>
                <a:gd name="T88" fmla="*/ 4 w 723"/>
                <a:gd name="T89" fmla="*/ 108 h 903"/>
                <a:gd name="T90" fmla="*/ 4 w 723"/>
                <a:gd name="T91" fmla="*/ 625 h 903"/>
                <a:gd name="T92" fmla="*/ 121 w 723"/>
                <a:gd name="T93" fmla="*/ 632 h 903"/>
                <a:gd name="T94" fmla="*/ 128 w 723"/>
                <a:gd name="T95" fmla="*/ 901 h 903"/>
                <a:gd name="T96" fmla="*/ 593 w 723"/>
                <a:gd name="T97" fmla="*/ 902 h 903"/>
                <a:gd name="T98" fmla="*/ 603 w 723"/>
                <a:gd name="T99" fmla="*/ 888 h 903"/>
                <a:gd name="T100" fmla="*/ 660 w 723"/>
                <a:gd name="T101" fmla="*/ 248 h 903"/>
                <a:gd name="T102" fmla="*/ 708 w 723"/>
                <a:gd name="T103" fmla="*/ 194 h 903"/>
                <a:gd name="T104" fmla="*/ 723 w 723"/>
                <a:gd name="T105" fmla="*/ 121 h 903"/>
                <a:gd name="T106" fmla="*/ 691 w 723"/>
                <a:gd name="T107" fmla="*/ 50 h 903"/>
                <a:gd name="T108" fmla="*/ 627 w 723"/>
                <a:gd name="T109" fmla="*/ 6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64" name="Freeform 4605">
              <a:extLst>
                <a:ext uri="{FF2B5EF4-FFF2-40B4-BE49-F238E27FC236}">
                  <a16:creationId xmlns:a16="http://schemas.microsoft.com/office/drawing/2014/main" id="{15640447-21BA-483E-AD33-E186BD68A744}"/>
                </a:ext>
              </a:extLst>
            </p:cNvPr>
            <p:cNvSpPr>
              <a:spLocks/>
            </p:cNvSpPr>
            <p:nvPr/>
          </p:nvSpPr>
          <p:spPr bwMode="auto">
            <a:xfrm>
              <a:off x="7239000" y="4722813"/>
              <a:ext cx="66675" cy="128588"/>
            </a:xfrm>
            <a:custGeom>
              <a:avLst/>
              <a:gdLst>
                <a:gd name="T0" fmla="*/ 123 w 210"/>
                <a:gd name="T1" fmla="*/ 1 h 407"/>
                <a:gd name="T2" fmla="*/ 101 w 210"/>
                <a:gd name="T3" fmla="*/ 8 h 407"/>
                <a:gd name="T4" fmla="*/ 82 w 210"/>
                <a:gd name="T5" fmla="*/ 21 h 407"/>
                <a:gd name="T6" fmla="*/ 67 w 210"/>
                <a:gd name="T7" fmla="*/ 37 h 407"/>
                <a:gd name="T8" fmla="*/ 50 w 210"/>
                <a:gd name="T9" fmla="*/ 47 h 407"/>
                <a:gd name="T10" fmla="*/ 33 w 210"/>
                <a:gd name="T11" fmla="*/ 54 h 407"/>
                <a:gd name="T12" fmla="*/ 23 w 210"/>
                <a:gd name="T13" fmla="*/ 61 h 407"/>
                <a:gd name="T14" fmla="*/ 14 w 210"/>
                <a:gd name="T15" fmla="*/ 70 h 407"/>
                <a:gd name="T16" fmla="*/ 7 w 210"/>
                <a:gd name="T17" fmla="*/ 81 h 407"/>
                <a:gd name="T18" fmla="*/ 2 w 210"/>
                <a:gd name="T19" fmla="*/ 95 h 407"/>
                <a:gd name="T20" fmla="*/ 0 w 210"/>
                <a:gd name="T21" fmla="*/ 110 h 407"/>
                <a:gd name="T22" fmla="*/ 0 w 210"/>
                <a:gd name="T23" fmla="*/ 393 h 407"/>
                <a:gd name="T24" fmla="*/ 1 w 210"/>
                <a:gd name="T25" fmla="*/ 398 h 407"/>
                <a:gd name="T26" fmla="*/ 3 w 210"/>
                <a:gd name="T27" fmla="*/ 403 h 407"/>
                <a:gd name="T28" fmla="*/ 9 w 210"/>
                <a:gd name="T29" fmla="*/ 406 h 407"/>
                <a:gd name="T30" fmla="*/ 14 w 210"/>
                <a:gd name="T31" fmla="*/ 407 h 407"/>
                <a:gd name="T32" fmla="*/ 20 w 210"/>
                <a:gd name="T33" fmla="*/ 406 h 407"/>
                <a:gd name="T34" fmla="*/ 24 w 210"/>
                <a:gd name="T35" fmla="*/ 403 h 407"/>
                <a:gd name="T36" fmla="*/ 28 w 210"/>
                <a:gd name="T37" fmla="*/ 398 h 407"/>
                <a:gd name="T38" fmla="*/ 29 w 210"/>
                <a:gd name="T39" fmla="*/ 393 h 407"/>
                <a:gd name="T40" fmla="*/ 30 w 210"/>
                <a:gd name="T41" fmla="*/ 110 h 407"/>
                <a:gd name="T42" fmla="*/ 35 w 210"/>
                <a:gd name="T43" fmla="*/ 95 h 407"/>
                <a:gd name="T44" fmla="*/ 42 w 210"/>
                <a:gd name="T45" fmla="*/ 84 h 407"/>
                <a:gd name="T46" fmla="*/ 54 w 210"/>
                <a:gd name="T47" fmla="*/ 78 h 407"/>
                <a:gd name="T48" fmla="*/ 59 w 210"/>
                <a:gd name="T49" fmla="*/ 331 h 407"/>
                <a:gd name="T50" fmla="*/ 210 w 210"/>
                <a:gd name="T51" fmla="*/ 60 h 407"/>
                <a:gd name="T52" fmla="*/ 209 w 210"/>
                <a:gd name="T53" fmla="*/ 49 h 407"/>
                <a:gd name="T54" fmla="*/ 203 w 210"/>
                <a:gd name="T55" fmla="*/ 39 h 407"/>
                <a:gd name="T56" fmla="*/ 186 w 210"/>
                <a:gd name="T57" fmla="*/ 20 h 407"/>
                <a:gd name="T58" fmla="*/ 162 w 210"/>
                <a:gd name="T59" fmla="*/ 5 h 407"/>
                <a:gd name="T60" fmla="*/ 149 w 210"/>
                <a:gd name="T61" fmla="*/ 1 h 407"/>
                <a:gd name="T62" fmla="*/ 135 w 210"/>
                <a:gd name="T6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65" name="Freeform 4606">
              <a:extLst>
                <a:ext uri="{FF2B5EF4-FFF2-40B4-BE49-F238E27FC236}">
                  <a16:creationId xmlns:a16="http://schemas.microsoft.com/office/drawing/2014/main" id="{62C9B6C1-8369-4602-91DA-09AEC520225E}"/>
                </a:ext>
              </a:extLst>
            </p:cNvPr>
            <p:cNvSpPr>
              <a:spLocks/>
            </p:cNvSpPr>
            <p:nvPr/>
          </p:nvSpPr>
          <p:spPr bwMode="auto">
            <a:xfrm>
              <a:off x="7258050" y="4913313"/>
              <a:ext cx="47625" cy="28575"/>
            </a:xfrm>
            <a:custGeom>
              <a:avLst/>
              <a:gdLst>
                <a:gd name="T0" fmla="*/ 0 w 151"/>
                <a:gd name="T1" fmla="*/ 14 h 90"/>
                <a:gd name="T2" fmla="*/ 0 w 151"/>
                <a:gd name="T3" fmla="*/ 22 h 90"/>
                <a:gd name="T4" fmla="*/ 2 w 151"/>
                <a:gd name="T5" fmla="*/ 29 h 90"/>
                <a:gd name="T6" fmla="*/ 4 w 151"/>
                <a:gd name="T7" fmla="*/ 37 h 90"/>
                <a:gd name="T8" fmla="*/ 6 w 151"/>
                <a:gd name="T9" fmla="*/ 44 h 90"/>
                <a:gd name="T10" fmla="*/ 9 w 151"/>
                <a:gd name="T11" fmla="*/ 50 h 90"/>
                <a:gd name="T12" fmla="*/ 14 w 151"/>
                <a:gd name="T13" fmla="*/ 56 h 90"/>
                <a:gd name="T14" fmla="*/ 18 w 151"/>
                <a:gd name="T15" fmla="*/ 62 h 90"/>
                <a:gd name="T16" fmla="*/ 23 w 151"/>
                <a:gd name="T17" fmla="*/ 67 h 90"/>
                <a:gd name="T18" fmla="*/ 29 w 151"/>
                <a:gd name="T19" fmla="*/ 72 h 90"/>
                <a:gd name="T20" fmla="*/ 34 w 151"/>
                <a:gd name="T21" fmla="*/ 76 h 90"/>
                <a:gd name="T22" fmla="*/ 40 w 151"/>
                <a:gd name="T23" fmla="*/ 81 h 90"/>
                <a:gd name="T24" fmla="*/ 47 w 151"/>
                <a:gd name="T25" fmla="*/ 84 h 90"/>
                <a:gd name="T26" fmla="*/ 54 w 151"/>
                <a:gd name="T27" fmla="*/ 87 h 90"/>
                <a:gd name="T28" fmla="*/ 61 w 151"/>
                <a:gd name="T29" fmla="*/ 89 h 90"/>
                <a:gd name="T30" fmla="*/ 68 w 151"/>
                <a:gd name="T31" fmla="*/ 90 h 90"/>
                <a:gd name="T32" fmla="*/ 76 w 151"/>
                <a:gd name="T33" fmla="*/ 90 h 90"/>
                <a:gd name="T34" fmla="*/ 83 w 151"/>
                <a:gd name="T35" fmla="*/ 90 h 90"/>
                <a:gd name="T36" fmla="*/ 90 w 151"/>
                <a:gd name="T37" fmla="*/ 89 h 90"/>
                <a:gd name="T38" fmla="*/ 96 w 151"/>
                <a:gd name="T39" fmla="*/ 87 h 90"/>
                <a:gd name="T40" fmla="*/ 103 w 151"/>
                <a:gd name="T41" fmla="*/ 83 h 90"/>
                <a:gd name="T42" fmla="*/ 109 w 151"/>
                <a:gd name="T43" fmla="*/ 80 h 90"/>
                <a:gd name="T44" fmla="*/ 116 w 151"/>
                <a:gd name="T45" fmla="*/ 76 h 90"/>
                <a:gd name="T46" fmla="*/ 121 w 151"/>
                <a:gd name="T47" fmla="*/ 71 h 90"/>
                <a:gd name="T48" fmla="*/ 127 w 151"/>
                <a:gd name="T49" fmla="*/ 65 h 90"/>
                <a:gd name="T50" fmla="*/ 131 w 151"/>
                <a:gd name="T51" fmla="*/ 60 h 90"/>
                <a:gd name="T52" fmla="*/ 137 w 151"/>
                <a:gd name="T53" fmla="*/ 53 h 90"/>
                <a:gd name="T54" fmla="*/ 140 w 151"/>
                <a:gd name="T55" fmla="*/ 45 h 90"/>
                <a:gd name="T56" fmla="*/ 144 w 151"/>
                <a:gd name="T57" fmla="*/ 37 h 90"/>
                <a:gd name="T58" fmla="*/ 147 w 151"/>
                <a:gd name="T59" fmla="*/ 29 h 90"/>
                <a:gd name="T60" fmla="*/ 150 w 151"/>
                <a:gd name="T61" fmla="*/ 20 h 90"/>
                <a:gd name="T62" fmla="*/ 151 w 151"/>
                <a:gd name="T63" fmla="*/ 10 h 90"/>
                <a:gd name="T64" fmla="*/ 151 w 151"/>
                <a:gd name="T65" fmla="*/ 0 h 90"/>
                <a:gd name="T66" fmla="*/ 0 w 151"/>
                <a:gd name="T67" fmla="*/ 0 h 90"/>
                <a:gd name="T68" fmla="*/ 0 w 151"/>
                <a:gd name="T69" fmla="*/ 1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66" name="Rectangle 4607">
              <a:extLst>
                <a:ext uri="{FF2B5EF4-FFF2-40B4-BE49-F238E27FC236}">
                  <a16:creationId xmlns:a16="http://schemas.microsoft.com/office/drawing/2014/main" id="{FAFE3EE4-8EC8-4735-B429-8DFE7550BBF0}"/>
                </a:ext>
              </a:extLst>
            </p:cNvPr>
            <p:cNvSpPr>
              <a:spLocks noChangeArrowheads="1"/>
            </p:cNvSpPr>
            <p:nvPr/>
          </p:nvSpPr>
          <p:spPr bwMode="auto">
            <a:xfrm>
              <a:off x="7258050" y="4837113"/>
              <a:ext cx="47625"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168" name="TextBox 167">
            <a:extLst>
              <a:ext uri="{FF2B5EF4-FFF2-40B4-BE49-F238E27FC236}">
                <a16:creationId xmlns:a16="http://schemas.microsoft.com/office/drawing/2014/main" id="{39F335A2-FCEA-482E-AF80-46BFB511CD58}"/>
              </a:ext>
            </a:extLst>
          </p:cNvPr>
          <p:cNvSpPr txBox="1"/>
          <p:nvPr/>
        </p:nvSpPr>
        <p:spPr>
          <a:xfrm>
            <a:off x="7901716" y="1493525"/>
            <a:ext cx="3860129" cy="492443"/>
          </a:xfrm>
          <a:prstGeom prst="rect">
            <a:avLst/>
          </a:prstGeom>
          <a:noFill/>
        </p:spPr>
        <p:txBody>
          <a:bodyPr wrap="square" lIns="0" tIns="0" rIns="0" bIns="0" rtlCol="0">
            <a:spAutoFit/>
          </a:bodyPr>
          <a:lstStyle/>
          <a:p>
            <a:r>
              <a:rPr lang="en-US" sz="1600" dirty="0"/>
              <a:t>100 % In Sprint Automation and Shift Left Testing Approach </a:t>
            </a:r>
          </a:p>
        </p:txBody>
      </p:sp>
      <p:sp>
        <p:nvSpPr>
          <p:cNvPr id="169" name="Diamond 168">
            <a:extLst>
              <a:ext uri="{FF2B5EF4-FFF2-40B4-BE49-F238E27FC236}">
                <a16:creationId xmlns:a16="http://schemas.microsoft.com/office/drawing/2014/main" id="{56C7CE62-F75C-4C0A-A2D8-6FC23C3737A4}"/>
              </a:ext>
              <a:ext uri="{C183D7F6-B498-43B3-948B-1728B52AA6E4}">
                <adec:decorative xmlns:adec="http://schemas.microsoft.com/office/drawing/2017/decorative" val="1"/>
              </a:ext>
            </a:extLst>
          </p:cNvPr>
          <p:cNvSpPr/>
          <p:nvPr/>
        </p:nvSpPr>
        <p:spPr>
          <a:xfrm>
            <a:off x="6856326" y="2496078"/>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75" name="Group 174" descr="This image is an icon of binoculars. ">
            <a:extLst>
              <a:ext uri="{FF2B5EF4-FFF2-40B4-BE49-F238E27FC236}">
                <a16:creationId xmlns:a16="http://schemas.microsoft.com/office/drawing/2014/main" id="{1D175F66-0044-4EFE-A6E1-A7F83915FDA2}"/>
              </a:ext>
            </a:extLst>
          </p:cNvPr>
          <p:cNvGrpSpPr/>
          <p:nvPr/>
        </p:nvGrpSpPr>
        <p:grpSpPr>
          <a:xfrm>
            <a:off x="7199964" y="2808079"/>
            <a:ext cx="306795" cy="284640"/>
            <a:chOff x="9879013" y="2500313"/>
            <a:chExt cx="285750" cy="265113"/>
          </a:xfrm>
          <a:solidFill>
            <a:schemeClr val="bg1"/>
          </a:solidFill>
          <a:effectLst/>
        </p:grpSpPr>
        <p:sp>
          <p:nvSpPr>
            <p:cNvPr id="176" name="Freeform 3859">
              <a:extLst>
                <a:ext uri="{FF2B5EF4-FFF2-40B4-BE49-F238E27FC236}">
                  <a16:creationId xmlns:a16="http://schemas.microsoft.com/office/drawing/2014/main" id="{D59C5855-C93B-435E-AECC-A6C9C2DB4E24}"/>
                </a:ext>
              </a:extLst>
            </p:cNvPr>
            <p:cNvSpPr>
              <a:spLocks noEditPoints="1"/>
            </p:cNvSpPr>
            <p:nvPr/>
          </p:nvSpPr>
          <p:spPr bwMode="auto">
            <a:xfrm>
              <a:off x="10031413" y="2500313"/>
              <a:ext cx="133350" cy="265113"/>
            </a:xfrm>
            <a:custGeom>
              <a:avLst/>
              <a:gdLst>
                <a:gd name="T0" fmla="*/ 156 w 420"/>
                <a:gd name="T1" fmla="*/ 795 h 832"/>
                <a:gd name="T2" fmla="*/ 95 w 420"/>
                <a:gd name="T3" fmla="*/ 761 h 832"/>
                <a:gd name="T4" fmla="*/ 51 w 420"/>
                <a:gd name="T5" fmla="*/ 708 h 832"/>
                <a:gd name="T6" fmla="*/ 31 w 420"/>
                <a:gd name="T7" fmla="*/ 640 h 832"/>
                <a:gd name="T8" fmla="*/ 38 w 420"/>
                <a:gd name="T9" fmla="*/ 576 h 832"/>
                <a:gd name="T10" fmla="*/ 73 w 420"/>
                <a:gd name="T11" fmla="*/ 517 h 832"/>
                <a:gd name="T12" fmla="*/ 128 w 420"/>
                <a:gd name="T13" fmla="*/ 469 h 832"/>
                <a:gd name="T14" fmla="*/ 186 w 420"/>
                <a:gd name="T15" fmla="*/ 446 h 832"/>
                <a:gd name="T16" fmla="*/ 224 w 420"/>
                <a:gd name="T17" fmla="*/ 444 h 832"/>
                <a:gd name="T18" fmla="*/ 263 w 420"/>
                <a:gd name="T19" fmla="*/ 451 h 832"/>
                <a:gd name="T20" fmla="*/ 300 w 420"/>
                <a:gd name="T21" fmla="*/ 470 h 832"/>
                <a:gd name="T22" fmla="*/ 344 w 420"/>
                <a:gd name="T23" fmla="*/ 505 h 832"/>
                <a:gd name="T24" fmla="*/ 378 w 420"/>
                <a:gd name="T25" fmla="*/ 556 h 832"/>
                <a:gd name="T26" fmla="*/ 390 w 420"/>
                <a:gd name="T27" fmla="*/ 609 h 832"/>
                <a:gd name="T28" fmla="*/ 383 w 420"/>
                <a:gd name="T29" fmla="*/ 676 h 832"/>
                <a:gd name="T30" fmla="*/ 350 w 420"/>
                <a:gd name="T31" fmla="*/ 737 h 832"/>
                <a:gd name="T32" fmla="*/ 296 w 420"/>
                <a:gd name="T33" fmla="*/ 781 h 832"/>
                <a:gd name="T34" fmla="*/ 228 w 420"/>
                <a:gd name="T35" fmla="*/ 802 h 832"/>
                <a:gd name="T36" fmla="*/ 388 w 420"/>
                <a:gd name="T37" fmla="*/ 508 h 832"/>
                <a:gd name="T38" fmla="*/ 208 w 420"/>
                <a:gd name="T39" fmla="*/ 178 h 832"/>
                <a:gd name="T40" fmla="*/ 145 w 420"/>
                <a:gd name="T41" fmla="*/ 20 h 832"/>
                <a:gd name="T42" fmla="*/ 109 w 420"/>
                <a:gd name="T43" fmla="*/ 4 h 832"/>
                <a:gd name="T44" fmla="*/ 66 w 420"/>
                <a:gd name="T45" fmla="*/ 0 h 832"/>
                <a:gd name="T46" fmla="*/ 27 w 420"/>
                <a:gd name="T47" fmla="*/ 11 h 832"/>
                <a:gd name="T48" fmla="*/ 2 w 420"/>
                <a:gd name="T49" fmla="*/ 28 h 832"/>
                <a:gd name="T50" fmla="*/ 0 w 420"/>
                <a:gd name="T51" fmla="*/ 263 h 832"/>
                <a:gd name="T52" fmla="*/ 55 w 420"/>
                <a:gd name="T53" fmla="*/ 273 h 832"/>
                <a:gd name="T54" fmla="*/ 97 w 420"/>
                <a:gd name="T55" fmla="*/ 293 h 832"/>
                <a:gd name="T56" fmla="*/ 125 w 420"/>
                <a:gd name="T57" fmla="*/ 320 h 832"/>
                <a:gd name="T58" fmla="*/ 135 w 420"/>
                <a:gd name="T59" fmla="*/ 352 h 832"/>
                <a:gd name="T60" fmla="*/ 131 w 420"/>
                <a:gd name="T61" fmla="*/ 362 h 832"/>
                <a:gd name="T62" fmla="*/ 120 w 420"/>
                <a:gd name="T63" fmla="*/ 367 h 832"/>
                <a:gd name="T64" fmla="*/ 109 w 420"/>
                <a:gd name="T65" fmla="*/ 362 h 832"/>
                <a:gd name="T66" fmla="*/ 105 w 420"/>
                <a:gd name="T67" fmla="*/ 352 h 832"/>
                <a:gd name="T68" fmla="*/ 97 w 420"/>
                <a:gd name="T69" fmla="*/ 333 h 832"/>
                <a:gd name="T70" fmla="*/ 76 w 420"/>
                <a:gd name="T71" fmla="*/ 315 h 832"/>
                <a:gd name="T72" fmla="*/ 0 w 420"/>
                <a:gd name="T73" fmla="*/ 293 h 832"/>
                <a:gd name="T74" fmla="*/ 2 w 420"/>
                <a:gd name="T75" fmla="*/ 648 h 832"/>
                <a:gd name="T76" fmla="*/ 27 w 420"/>
                <a:gd name="T77" fmla="*/ 725 h 832"/>
                <a:gd name="T78" fmla="*/ 78 w 420"/>
                <a:gd name="T79" fmla="*/ 786 h 832"/>
                <a:gd name="T80" fmla="*/ 149 w 420"/>
                <a:gd name="T81" fmla="*/ 823 h 832"/>
                <a:gd name="T82" fmla="*/ 221 w 420"/>
                <a:gd name="T83" fmla="*/ 832 h 832"/>
                <a:gd name="T84" fmla="*/ 272 w 420"/>
                <a:gd name="T85" fmla="*/ 823 h 832"/>
                <a:gd name="T86" fmla="*/ 344 w 420"/>
                <a:gd name="T87" fmla="*/ 785 h 832"/>
                <a:gd name="T88" fmla="*/ 396 w 420"/>
                <a:gd name="T89" fmla="*/ 723 h 832"/>
                <a:gd name="T90" fmla="*/ 418 w 420"/>
                <a:gd name="T91" fmla="*/ 654 h 832"/>
                <a:gd name="T92" fmla="*/ 420 w 420"/>
                <a:gd name="T93" fmla="*/ 608 h 832"/>
                <a:gd name="T94" fmla="*/ 408 w 420"/>
                <a:gd name="T95" fmla="*/ 552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0" h="832">
                  <a:moveTo>
                    <a:pt x="210" y="802"/>
                  </a:moveTo>
                  <a:lnTo>
                    <a:pt x="192" y="802"/>
                  </a:lnTo>
                  <a:lnTo>
                    <a:pt x="174" y="799"/>
                  </a:lnTo>
                  <a:lnTo>
                    <a:pt x="156" y="795"/>
                  </a:lnTo>
                  <a:lnTo>
                    <a:pt x="140" y="788"/>
                  </a:lnTo>
                  <a:lnTo>
                    <a:pt x="124" y="781"/>
                  </a:lnTo>
                  <a:lnTo>
                    <a:pt x="109" y="772"/>
                  </a:lnTo>
                  <a:lnTo>
                    <a:pt x="95" y="761"/>
                  </a:lnTo>
                  <a:lnTo>
                    <a:pt x="82" y="749"/>
                  </a:lnTo>
                  <a:lnTo>
                    <a:pt x="71" y="737"/>
                  </a:lnTo>
                  <a:lnTo>
                    <a:pt x="61" y="723"/>
                  </a:lnTo>
                  <a:lnTo>
                    <a:pt x="51" y="708"/>
                  </a:lnTo>
                  <a:lnTo>
                    <a:pt x="44" y="693"/>
                  </a:lnTo>
                  <a:lnTo>
                    <a:pt x="38" y="676"/>
                  </a:lnTo>
                  <a:lnTo>
                    <a:pt x="33" y="658"/>
                  </a:lnTo>
                  <a:lnTo>
                    <a:pt x="31" y="640"/>
                  </a:lnTo>
                  <a:lnTo>
                    <a:pt x="30" y="622"/>
                  </a:lnTo>
                  <a:lnTo>
                    <a:pt x="31" y="607"/>
                  </a:lnTo>
                  <a:lnTo>
                    <a:pt x="34" y="592"/>
                  </a:lnTo>
                  <a:lnTo>
                    <a:pt x="38" y="576"/>
                  </a:lnTo>
                  <a:lnTo>
                    <a:pt x="45" y="561"/>
                  </a:lnTo>
                  <a:lnTo>
                    <a:pt x="52" y="546"/>
                  </a:lnTo>
                  <a:lnTo>
                    <a:pt x="62" y="531"/>
                  </a:lnTo>
                  <a:lnTo>
                    <a:pt x="73" y="517"/>
                  </a:lnTo>
                  <a:lnTo>
                    <a:pt x="85" y="503"/>
                  </a:lnTo>
                  <a:lnTo>
                    <a:pt x="97" y="490"/>
                  </a:lnTo>
                  <a:lnTo>
                    <a:pt x="112" y="479"/>
                  </a:lnTo>
                  <a:lnTo>
                    <a:pt x="128" y="469"/>
                  </a:lnTo>
                  <a:lnTo>
                    <a:pt x="144" y="460"/>
                  </a:lnTo>
                  <a:lnTo>
                    <a:pt x="161" y="454"/>
                  </a:lnTo>
                  <a:lnTo>
                    <a:pt x="178" y="448"/>
                  </a:lnTo>
                  <a:lnTo>
                    <a:pt x="186" y="446"/>
                  </a:lnTo>
                  <a:lnTo>
                    <a:pt x="196" y="445"/>
                  </a:lnTo>
                  <a:lnTo>
                    <a:pt x="205" y="444"/>
                  </a:lnTo>
                  <a:lnTo>
                    <a:pt x="214" y="444"/>
                  </a:lnTo>
                  <a:lnTo>
                    <a:pt x="224" y="444"/>
                  </a:lnTo>
                  <a:lnTo>
                    <a:pt x="234" y="445"/>
                  </a:lnTo>
                  <a:lnTo>
                    <a:pt x="243" y="447"/>
                  </a:lnTo>
                  <a:lnTo>
                    <a:pt x="253" y="449"/>
                  </a:lnTo>
                  <a:lnTo>
                    <a:pt x="263" y="451"/>
                  </a:lnTo>
                  <a:lnTo>
                    <a:pt x="272" y="456"/>
                  </a:lnTo>
                  <a:lnTo>
                    <a:pt x="281" y="459"/>
                  </a:lnTo>
                  <a:lnTo>
                    <a:pt x="291" y="464"/>
                  </a:lnTo>
                  <a:lnTo>
                    <a:pt x="300" y="470"/>
                  </a:lnTo>
                  <a:lnTo>
                    <a:pt x="309" y="475"/>
                  </a:lnTo>
                  <a:lnTo>
                    <a:pt x="317" y="481"/>
                  </a:lnTo>
                  <a:lnTo>
                    <a:pt x="327" y="489"/>
                  </a:lnTo>
                  <a:lnTo>
                    <a:pt x="344" y="505"/>
                  </a:lnTo>
                  <a:lnTo>
                    <a:pt x="360" y="522"/>
                  </a:lnTo>
                  <a:lnTo>
                    <a:pt x="367" y="534"/>
                  </a:lnTo>
                  <a:lnTo>
                    <a:pt x="373" y="545"/>
                  </a:lnTo>
                  <a:lnTo>
                    <a:pt x="378" y="556"/>
                  </a:lnTo>
                  <a:lnTo>
                    <a:pt x="383" y="569"/>
                  </a:lnTo>
                  <a:lnTo>
                    <a:pt x="386" y="582"/>
                  </a:lnTo>
                  <a:lnTo>
                    <a:pt x="388" y="595"/>
                  </a:lnTo>
                  <a:lnTo>
                    <a:pt x="390" y="609"/>
                  </a:lnTo>
                  <a:lnTo>
                    <a:pt x="390" y="622"/>
                  </a:lnTo>
                  <a:lnTo>
                    <a:pt x="389" y="640"/>
                  </a:lnTo>
                  <a:lnTo>
                    <a:pt x="387" y="658"/>
                  </a:lnTo>
                  <a:lnTo>
                    <a:pt x="383" y="676"/>
                  </a:lnTo>
                  <a:lnTo>
                    <a:pt x="376" y="693"/>
                  </a:lnTo>
                  <a:lnTo>
                    <a:pt x="369" y="708"/>
                  </a:lnTo>
                  <a:lnTo>
                    <a:pt x="359" y="723"/>
                  </a:lnTo>
                  <a:lnTo>
                    <a:pt x="350" y="737"/>
                  </a:lnTo>
                  <a:lnTo>
                    <a:pt x="338" y="749"/>
                  </a:lnTo>
                  <a:lnTo>
                    <a:pt x="325" y="761"/>
                  </a:lnTo>
                  <a:lnTo>
                    <a:pt x="311" y="772"/>
                  </a:lnTo>
                  <a:lnTo>
                    <a:pt x="296" y="781"/>
                  </a:lnTo>
                  <a:lnTo>
                    <a:pt x="280" y="788"/>
                  </a:lnTo>
                  <a:lnTo>
                    <a:pt x="264" y="795"/>
                  </a:lnTo>
                  <a:lnTo>
                    <a:pt x="247" y="799"/>
                  </a:lnTo>
                  <a:lnTo>
                    <a:pt x="228" y="802"/>
                  </a:lnTo>
                  <a:lnTo>
                    <a:pt x="210" y="802"/>
                  </a:lnTo>
                  <a:close/>
                  <a:moveTo>
                    <a:pt x="390" y="515"/>
                  </a:moveTo>
                  <a:lnTo>
                    <a:pt x="389" y="511"/>
                  </a:lnTo>
                  <a:lnTo>
                    <a:pt x="388" y="508"/>
                  </a:lnTo>
                  <a:lnTo>
                    <a:pt x="269" y="240"/>
                  </a:lnTo>
                  <a:lnTo>
                    <a:pt x="268" y="238"/>
                  </a:lnTo>
                  <a:lnTo>
                    <a:pt x="266" y="236"/>
                  </a:lnTo>
                  <a:lnTo>
                    <a:pt x="208" y="178"/>
                  </a:lnTo>
                  <a:lnTo>
                    <a:pt x="154" y="31"/>
                  </a:lnTo>
                  <a:lnTo>
                    <a:pt x="153" y="28"/>
                  </a:lnTo>
                  <a:lnTo>
                    <a:pt x="151" y="26"/>
                  </a:lnTo>
                  <a:lnTo>
                    <a:pt x="145" y="20"/>
                  </a:lnTo>
                  <a:lnTo>
                    <a:pt x="137" y="15"/>
                  </a:lnTo>
                  <a:lnTo>
                    <a:pt x="129" y="11"/>
                  </a:lnTo>
                  <a:lnTo>
                    <a:pt x="119" y="6"/>
                  </a:lnTo>
                  <a:lnTo>
                    <a:pt x="109" y="4"/>
                  </a:lnTo>
                  <a:lnTo>
                    <a:pt x="100" y="2"/>
                  </a:lnTo>
                  <a:lnTo>
                    <a:pt x="89" y="0"/>
                  </a:lnTo>
                  <a:lnTo>
                    <a:pt x="77" y="0"/>
                  </a:lnTo>
                  <a:lnTo>
                    <a:pt x="66" y="0"/>
                  </a:lnTo>
                  <a:lnTo>
                    <a:pt x="56" y="2"/>
                  </a:lnTo>
                  <a:lnTo>
                    <a:pt x="45" y="4"/>
                  </a:lnTo>
                  <a:lnTo>
                    <a:pt x="35" y="6"/>
                  </a:lnTo>
                  <a:lnTo>
                    <a:pt x="27" y="11"/>
                  </a:lnTo>
                  <a:lnTo>
                    <a:pt x="18" y="15"/>
                  </a:lnTo>
                  <a:lnTo>
                    <a:pt x="11" y="20"/>
                  </a:lnTo>
                  <a:lnTo>
                    <a:pt x="4" y="26"/>
                  </a:lnTo>
                  <a:lnTo>
                    <a:pt x="2" y="28"/>
                  </a:lnTo>
                  <a:lnTo>
                    <a:pt x="1" y="31"/>
                  </a:lnTo>
                  <a:lnTo>
                    <a:pt x="0" y="33"/>
                  </a:lnTo>
                  <a:lnTo>
                    <a:pt x="0" y="36"/>
                  </a:lnTo>
                  <a:lnTo>
                    <a:pt x="0" y="263"/>
                  </a:lnTo>
                  <a:lnTo>
                    <a:pt x="14" y="265"/>
                  </a:lnTo>
                  <a:lnTo>
                    <a:pt x="28" y="267"/>
                  </a:lnTo>
                  <a:lnTo>
                    <a:pt x="42" y="270"/>
                  </a:lnTo>
                  <a:lnTo>
                    <a:pt x="55" y="273"/>
                  </a:lnTo>
                  <a:lnTo>
                    <a:pt x="66" y="278"/>
                  </a:lnTo>
                  <a:lnTo>
                    <a:pt x="77" y="282"/>
                  </a:lnTo>
                  <a:lnTo>
                    <a:pt x="88" y="287"/>
                  </a:lnTo>
                  <a:lnTo>
                    <a:pt x="97" y="293"/>
                  </a:lnTo>
                  <a:lnTo>
                    <a:pt x="106" y="299"/>
                  </a:lnTo>
                  <a:lnTo>
                    <a:pt x="114" y="306"/>
                  </a:lnTo>
                  <a:lnTo>
                    <a:pt x="120" y="312"/>
                  </a:lnTo>
                  <a:lnTo>
                    <a:pt x="125" y="320"/>
                  </a:lnTo>
                  <a:lnTo>
                    <a:pt x="130" y="327"/>
                  </a:lnTo>
                  <a:lnTo>
                    <a:pt x="133" y="336"/>
                  </a:lnTo>
                  <a:lnTo>
                    <a:pt x="134" y="343"/>
                  </a:lnTo>
                  <a:lnTo>
                    <a:pt x="135" y="352"/>
                  </a:lnTo>
                  <a:lnTo>
                    <a:pt x="135" y="355"/>
                  </a:lnTo>
                  <a:lnTo>
                    <a:pt x="134" y="358"/>
                  </a:lnTo>
                  <a:lnTo>
                    <a:pt x="133" y="360"/>
                  </a:lnTo>
                  <a:lnTo>
                    <a:pt x="131" y="362"/>
                  </a:lnTo>
                  <a:lnTo>
                    <a:pt x="129" y="365"/>
                  </a:lnTo>
                  <a:lnTo>
                    <a:pt x="125" y="366"/>
                  </a:lnTo>
                  <a:lnTo>
                    <a:pt x="123" y="367"/>
                  </a:lnTo>
                  <a:lnTo>
                    <a:pt x="120" y="367"/>
                  </a:lnTo>
                  <a:lnTo>
                    <a:pt x="117" y="367"/>
                  </a:lnTo>
                  <a:lnTo>
                    <a:pt x="115" y="366"/>
                  </a:lnTo>
                  <a:lnTo>
                    <a:pt x="111" y="365"/>
                  </a:lnTo>
                  <a:lnTo>
                    <a:pt x="109" y="362"/>
                  </a:lnTo>
                  <a:lnTo>
                    <a:pt x="107" y="360"/>
                  </a:lnTo>
                  <a:lnTo>
                    <a:pt x="106" y="358"/>
                  </a:lnTo>
                  <a:lnTo>
                    <a:pt x="105" y="355"/>
                  </a:lnTo>
                  <a:lnTo>
                    <a:pt x="105" y="352"/>
                  </a:lnTo>
                  <a:lnTo>
                    <a:pt x="105" y="347"/>
                  </a:lnTo>
                  <a:lnTo>
                    <a:pt x="103" y="342"/>
                  </a:lnTo>
                  <a:lnTo>
                    <a:pt x="101" y="338"/>
                  </a:lnTo>
                  <a:lnTo>
                    <a:pt x="97" y="333"/>
                  </a:lnTo>
                  <a:lnTo>
                    <a:pt x="93" y="328"/>
                  </a:lnTo>
                  <a:lnTo>
                    <a:pt x="89" y="324"/>
                  </a:lnTo>
                  <a:lnTo>
                    <a:pt x="82" y="320"/>
                  </a:lnTo>
                  <a:lnTo>
                    <a:pt x="76" y="315"/>
                  </a:lnTo>
                  <a:lnTo>
                    <a:pt x="61" y="308"/>
                  </a:lnTo>
                  <a:lnTo>
                    <a:pt x="43" y="301"/>
                  </a:lnTo>
                  <a:lnTo>
                    <a:pt x="22" y="297"/>
                  </a:lnTo>
                  <a:lnTo>
                    <a:pt x="0" y="293"/>
                  </a:lnTo>
                  <a:lnTo>
                    <a:pt x="0" y="626"/>
                  </a:lnTo>
                  <a:lnTo>
                    <a:pt x="0" y="626"/>
                  </a:lnTo>
                  <a:lnTo>
                    <a:pt x="0" y="627"/>
                  </a:lnTo>
                  <a:lnTo>
                    <a:pt x="2" y="648"/>
                  </a:lnTo>
                  <a:lnTo>
                    <a:pt x="5" y="669"/>
                  </a:lnTo>
                  <a:lnTo>
                    <a:pt x="11" y="688"/>
                  </a:lnTo>
                  <a:lnTo>
                    <a:pt x="18" y="707"/>
                  </a:lnTo>
                  <a:lnTo>
                    <a:pt x="27" y="725"/>
                  </a:lnTo>
                  <a:lnTo>
                    <a:pt x="37" y="742"/>
                  </a:lnTo>
                  <a:lnTo>
                    <a:pt x="49" y="758"/>
                  </a:lnTo>
                  <a:lnTo>
                    <a:pt x="63" y="772"/>
                  </a:lnTo>
                  <a:lnTo>
                    <a:pt x="78" y="786"/>
                  </a:lnTo>
                  <a:lnTo>
                    <a:pt x="94" y="798"/>
                  </a:lnTo>
                  <a:lnTo>
                    <a:pt x="111" y="807"/>
                  </a:lnTo>
                  <a:lnTo>
                    <a:pt x="130" y="816"/>
                  </a:lnTo>
                  <a:lnTo>
                    <a:pt x="149" y="823"/>
                  </a:lnTo>
                  <a:lnTo>
                    <a:pt x="168" y="829"/>
                  </a:lnTo>
                  <a:lnTo>
                    <a:pt x="189" y="831"/>
                  </a:lnTo>
                  <a:lnTo>
                    <a:pt x="210" y="832"/>
                  </a:lnTo>
                  <a:lnTo>
                    <a:pt x="221" y="832"/>
                  </a:lnTo>
                  <a:lnTo>
                    <a:pt x="232" y="831"/>
                  </a:lnTo>
                  <a:lnTo>
                    <a:pt x="242" y="830"/>
                  </a:lnTo>
                  <a:lnTo>
                    <a:pt x="253" y="828"/>
                  </a:lnTo>
                  <a:lnTo>
                    <a:pt x="272" y="823"/>
                  </a:lnTo>
                  <a:lnTo>
                    <a:pt x="292" y="816"/>
                  </a:lnTo>
                  <a:lnTo>
                    <a:pt x="311" y="807"/>
                  </a:lnTo>
                  <a:lnTo>
                    <a:pt x="328" y="797"/>
                  </a:lnTo>
                  <a:lnTo>
                    <a:pt x="344" y="785"/>
                  </a:lnTo>
                  <a:lnTo>
                    <a:pt x="359" y="771"/>
                  </a:lnTo>
                  <a:lnTo>
                    <a:pt x="372" y="756"/>
                  </a:lnTo>
                  <a:lnTo>
                    <a:pt x="385" y="740"/>
                  </a:lnTo>
                  <a:lnTo>
                    <a:pt x="396" y="723"/>
                  </a:lnTo>
                  <a:lnTo>
                    <a:pt x="404" y="704"/>
                  </a:lnTo>
                  <a:lnTo>
                    <a:pt x="411" y="685"/>
                  </a:lnTo>
                  <a:lnTo>
                    <a:pt x="416" y="665"/>
                  </a:lnTo>
                  <a:lnTo>
                    <a:pt x="418" y="654"/>
                  </a:lnTo>
                  <a:lnTo>
                    <a:pt x="419" y="643"/>
                  </a:lnTo>
                  <a:lnTo>
                    <a:pt x="420" y="633"/>
                  </a:lnTo>
                  <a:lnTo>
                    <a:pt x="420" y="622"/>
                  </a:lnTo>
                  <a:lnTo>
                    <a:pt x="420" y="608"/>
                  </a:lnTo>
                  <a:lnTo>
                    <a:pt x="418" y="593"/>
                  </a:lnTo>
                  <a:lnTo>
                    <a:pt x="416" y="579"/>
                  </a:lnTo>
                  <a:lnTo>
                    <a:pt x="413" y="565"/>
                  </a:lnTo>
                  <a:lnTo>
                    <a:pt x="408" y="552"/>
                  </a:lnTo>
                  <a:lnTo>
                    <a:pt x="403" y="539"/>
                  </a:lnTo>
                  <a:lnTo>
                    <a:pt x="397" y="526"/>
                  </a:lnTo>
                  <a:lnTo>
                    <a:pt x="390" y="5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77" name="Freeform 3860">
              <a:extLst>
                <a:ext uri="{FF2B5EF4-FFF2-40B4-BE49-F238E27FC236}">
                  <a16:creationId xmlns:a16="http://schemas.microsoft.com/office/drawing/2014/main" id="{FAA38EA9-11A1-46F9-90B6-88EED9956ED7}"/>
                </a:ext>
              </a:extLst>
            </p:cNvPr>
            <p:cNvSpPr>
              <a:spLocks noEditPoints="1"/>
            </p:cNvSpPr>
            <p:nvPr/>
          </p:nvSpPr>
          <p:spPr bwMode="auto">
            <a:xfrm>
              <a:off x="9879013" y="2500313"/>
              <a:ext cx="133350" cy="265113"/>
            </a:xfrm>
            <a:custGeom>
              <a:avLst/>
              <a:gdLst>
                <a:gd name="T0" fmla="*/ 382 w 421"/>
                <a:gd name="T1" fmla="*/ 676 h 832"/>
                <a:gd name="T2" fmla="*/ 349 w 421"/>
                <a:gd name="T3" fmla="*/ 737 h 832"/>
                <a:gd name="T4" fmla="*/ 296 w 421"/>
                <a:gd name="T5" fmla="*/ 781 h 832"/>
                <a:gd name="T6" fmla="*/ 229 w 421"/>
                <a:gd name="T7" fmla="*/ 802 h 832"/>
                <a:gd name="T8" fmla="*/ 157 w 421"/>
                <a:gd name="T9" fmla="*/ 795 h 832"/>
                <a:gd name="T10" fmla="*/ 96 w 421"/>
                <a:gd name="T11" fmla="*/ 761 h 832"/>
                <a:gd name="T12" fmla="*/ 52 w 421"/>
                <a:gd name="T13" fmla="*/ 708 h 832"/>
                <a:gd name="T14" fmla="*/ 30 w 421"/>
                <a:gd name="T15" fmla="*/ 640 h 832"/>
                <a:gd name="T16" fmla="*/ 35 w 421"/>
                <a:gd name="T17" fmla="*/ 582 h 832"/>
                <a:gd name="T18" fmla="*/ 53 w 421"/>
                <a:gd name="T19" fmla="*/ 534 h 832"/>
                <a:gd name="T20" fmla="*/ 103 w 421"/>
                <a:gd name="T21" fmla="*/ 481 h 832"/>
                <a:gd name="T22" fmla="*/ 139 w 421"/>
                <a:gd name="T23" fmla="*/ 459 h 832"/>
                <a:gd name="T24" fmla="*/ 177 w 421"/>
                <a:gd name="T25" fmla="*/ 447 h 832"/>
                <a:gd name="T26" fmla="*/ 216 w 421"/>
                <a:gd name="T27" fmla="*/ 444 h 832"/>
                <a:gd name="T28" fmla="*/ 260 w 421"/>
                <a:gd name="T29" fmla="*/ 454 h 832"/>
                <a:gd name="T30" fmla="*/ 322 w 421"/>
                <a:gd name="T31" fmla="*/ 490 h 832"/>
                <a:gd name="T32" fmla="*/ 368 w 421"/>
                <a:gd name="T33" fmla="*/ 546 h 832"/>
                <a:gd name="T34" fmla="*/ 390 w 421"/>
                <a:gd name="T35" fmla="*/ 607 h 832"/>
                <a:gd name="T36" fmla="*/ 332 w 421"/>
                <a:gd name="T37" fmla="*/ 0 h 832"/>
                <a:gd name="T38" fmla="*/ 292 w 421"/>
                <a:gd name="T39" fmla="*/ 11 h 832"/>
                <a:gd name="T40" fmla="*/ 267 w 421"/>
                <a:gd name="T41" fmla="*/ 28 h 832"/>
                <a:gd name="T42" fmla="*/ 153 w 421"/>
                <a:gd name="T43" fmla="*/ 238 h 832"/>
                <a:gd name="T44" fmla="*/ 30 w 421"/>
                <a:gd name="T45" fmla="*/ 514 h 832"/>
                <a:gd name="T46" fmla="*/ 8 w 421"/>
                <a:gd name="T47" fmla="*/ 565 h 832"/>
                <a:gd name="T48" fmla="*/ 0 w 421"/>
                <a:gd name="T49" fmla="*/ 622 h 832"/>
                <a:gd name="T50" fmla="*/ 5 w 421"/>
                <a:gd name="T51" fmla="*/ 665 h 832"/>
                <a:gd name="T52" fmla="*/ 36 w 421"/>
                <a:gd name="T53" fmla="*/ 740 h 832"/>
                <a:gd name="T54" fmla="*/ 93 w 421"/>
                <a:gd name="T55" fmla="*/ 797 h 832"/>
                <a:gd name="T56" fmla="*/ 168 w 421"/>
                <a:gd name="T57" fmla="*/ 828 h 832"/>
                <a:gd name="T58" fmla="*/ 211 w 421"/>
                <a:gd name="T59" fmla="*/ 832 h 832"/>
                <a:gd name="T60" fmla="*/ 291 w 421"/>
                <a:gd name="T61" fmla="*/ 816 h 832"/>
                <a:gd name="T62" fmla="*/ 358 w 421"/>
                <a:gd name="T63" fmla="*/ 772 h 832"/>
                <a:gd name="T64" fmla="*/ 403 w 421"/>
                <a:gd name="T65" fmla="*/ 708 h 832"/>
                <a:gd name="T66" fmla="*/ 421 w 421"/>
                <a:gd name="T67" fmla="*/ 627 h 832"/>
                <a:gd name="T68" fmla="*/ 398 w 421"/>
                <a:gd name="T69" fmla="*/ 297 h 832"/>
                <a:gd name="T70" fmla="*/ 337 w 421"/>
                <a:gd name="T71" fmla="*/ 320 h 832"/>
                <a:gd name="T72" fmla="*/ 320 w 421"/>
                <a:gd name="T73" fmla="*/ 338 h 832"/>
                <a:gd name="T74" fmla="*/ 316 w 421"/>
                <a:gd name="T75" fmla="*/ 355 h 832"/>
                <a:gd name="T76" fmla="*/ 309 w 421"/>
                <a:gd name="T77" fmla="*/ 365 h 832"/>
                <a:gd name="T78" fmla="*/ 297 w 421"/>
                <a:gd name="T79" fmla="*/ 367 h 832"/>
                <a:gd name="T80" fmla="*/ 288 w 421"/>
                <a:gd name="T81" fmla="*/ 360 h 832"/>
                <a:gd name="T82" fmla="*/ 286 w 421"/>
                <a:gd name="T83" fmla="*/ 343 h 832"/>
                <a:gd name="T84" fmla="*/ 301 w 421"/>
                <a:gd name="T85" fmla="*/ 312 h 832"/>
                <a:gd name="T86" fmla="*/ 333 w 421"/>
                <a:gd name="T87" fmla="*/ 287 h 832"/>
                <a:gd name="T88" fmla="*/ 379 w 421"/>
                <a:gd name="T89" fmla="*/ 270 h 832"/>
                <a:gd name="T90" fmla="*/ 421 w 421"/>
                <a:gd name="T91" fmla="*/ 36 h 832"/>
                <a:gd name="T92" fmla="*/ 417 w 421"/>
                <a:gd name="T93" fmla="*/ 26 h 832"/>
                <a:gd name="T94" fmla="*/ 384 w 421"/>
                <a:gd name="T95" fmla="*/ 6 h 832"/>
                <a:gd name="T96" fmla="*/ 343 w 421"/>
                <a:gd name="T97"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21" h="832">
                  <a:moveTo>
                    <a:pt x="391" y="622"/>
                  </a:moveTo>
                  <a:lnTo>
                    <a:pt x="390" y="640"/>
                  </a:lnTo>
                  <a:lnTo>
                    <a:pt x="386" y="658"/>
                  </a:lnTo>
                  <a:lnTo>
                    <a:pt x="382" y="676"/>
                  </a:lnTo>
                  <a:lnTo>
                    <a:pt x="377" y="693"/>
                  </a:lnTo>
                  <a:lnTo>
                    <a:pt x="369" y="708"/>
                  </a:lnTo>
                  <a:lnTo>
                    <a:pt x="360" y="723"/>
                  </a:lnTo>
                  <a:lnTo>
                    <a:pt x="349" y="737"/>
                  </a:lnTo>
                  <a:lnTo>
                    <a:pt x="338" y="749"/>
                  </a:lnTo>
                  <a:lnTo>
                    <a:pt x="325" y="761"/>
                  </a:lnTo>
                  <a:lnTo>
                    <a:pt x="311" y="772"/>
                  </a:lnTo>
                  <a:lnTo>
                    <a:pt x="296" y="781"/>
                  </a:lnTo>
                  <a:lnTo>
                    <a:pt x="280" y="788"/>
                  </a:lnTo>
                  <a:lnTo>
                    <a:pt x="264" y="795"/>
                  </a:lnTo>
                  <a:lnTo>
                    <a:pt x="247" y="799"/>
                  </a:lnTo>
                  <a:lnTo>
                    <a:pt x="229" y="802"/>
                  </a:lnTo>
                  <a:lnTo>
                    <a:pt x="211" y="802"/>
                  </a:lnTo>
                  <a:lnTo>
                    <a:pt x="192" y="802"/>
                  </a:lnTo>
                  <a:lnTo>
                    <a:pt x="174" y="799"/>
                  </a:lnTo>
                  <a:lnTo>
                    <a:pt x="157" y="795"/>
                  </a:lnTo>
                  <a:lnTo>
                    <a:pt x="140" y="788"/>
                  </a:lnTo>
                  <a:lnTo>
                    <a:pt x="125" y="781"/>
                  </a:lnTo>
                  <a:lnTo>
                    <a:pt x="110" y="772"/>
                  </a:lnTo>
                  <a:lnTo>
                    <a:pt x="96" y="761"/>
                  </a:lnTo>
                  <a:lnTo>
                    <a:pt x="83" y="749"/>
                  </a:lnTo>
                  <a:lnTo>
                    <a:pt x="71" y="737"/>
                  </a:lnTo>
                  <a:lnTo>
                    <a:pt x="60" y="723"/>
                  </a:lnTo>
                  <a:lnTo>
                    <a:pt x="52" y="708"/>
                  </a:lnTo>
                  <a:lnTo>
                    <a:pt x="44" y="693"/>
                  </a:lnTo>
                  <a:lnTo>
                    <a:pt x="38" y="676"/>
                  </a:lnTo>
                  <a:lnTo>
                    <a:pt x="34" y="658"/>
                  </a:lnTo>
                  <a:lnTo>
                    <a:pt x="30" y="640"/>
                  </a:lnTo>
                  <a:lnTo>
                    <a:pt x="30" y="622"/>
                  </a:lnTo>
                  <a:lnTo>
                    <a:pt x="30" y="609"/>
                  </a:lnTo>
                  <a:lnTo>
                    <a:pt x="33" y="595"/>
                  </a:lnTo>
                  <a:lnTo>
                    <a:pt x="35" y="582"/>
                  </a:lnTo>
                  <a:lnTo>
                    <a:pt x="38" y="569"/>
                  </a:lnTo>
                  <a:lnTo>
                    <a:pt x="42" y="556"/>
                  </a:lnTo>
                  <a:lnTo>
                    <a:pt x="48" y="545"/>
                  </a:lnTo>
                  <a:lnTo>
                    <a:pt x="53" y="534"/>
                  </a:lnTo>
                  <a:lnTo>
                    <a:pt x="60" y="522"/>
                  </a:lnTo>
                  <a:lnTo>
                    <a:pt x="77" y="505"/>
                  </a:lnTo>
                  <a:lnTo>
                    <a:pt x="94" y="489"/>
                  </a:lnTo>
                  <a:lnTo>
                    <a:pt x="103" y="481"/>
                  </a:lnTo>
                  <a:lnTo>
                    <a:pt x="112" y="475"/>
                  </a:lnTo>
                  <a:lnTo>
                    <a:pt x="121" y="470"/>
                  </a:lnTo>
                  <a:lnTo>
                    <a:pt x="130" y="464"/>
                  </a:lnTo>
                  <a:lnTo>
                    <a:pt x="139" y="459"/>
                  </a:lnTo>
                  <a:lnTo>
                    <a:pt x="148" y="456"/>
                  </a:lnTo>
                  <a:lnTo>
                    <a:pt x="158" y="451"/>
                  </a:lnTo>
                  <a:lnTo>
                    <a:pt x="168" y="449"/>
                  </a:lnTo>
                  <a:lnTo>
                    <a:pt x="177" y="447"/>
                  </a:lnTo>
                  <a:lnTo>
                    <a:pt x="187" y="445"/>
                  </a:lnTo>
                  <a:lnTo>
                    <a:pt x="197" y="444"/>
                  </a:lnTo>
                  <a:lnTo>
                    <a:pt x="206" y="444"/>
                  </a:lnTo>
                  <a:lnTo>
                    <a:pt x="216" y="444"/>
                  </a:lnTo>
                  <a:lnTo>
                    <a:pt x="225" y="445"/>
                  </a:lnTo>
                  <a:lnTo>
                    <a:pt x="234" y="446"/>
                  </a:lnTo>
                  <a:lnTo>
                    <a:pt x="243" y="448"/>
                  </a:lnTo>
                  <a:lnTo>
                    <a:pt x="260" y="454"/>
                  </a:lnTo>
                  <a:lnTo>
                    <a:pt x="277" y="460"/>
                  </a:lnTo>
                  <a:lnTo>
                    <a:pt x="293" y="469"/>
                  </a:lnTo>
                  <a:lnTo>
                    <a:pt x="308" y="479"/>
                  </a:lnTo>
                  <a:lnTo>
                    <a:pt x="322" y="490"/>
                  </a:lnTo>
                  <a:lnTo>
                    <a:pt x="336" y="503"/>
                  </a:lnTo>
                  <a:lnTo>
                    <a:pt x="348" y="517"/>
                  </a:lnTo>
                  <a:lnTo>
                    <a:pt x="359" y="531"/>
                  </a:lnTo>
                  <a:lnTo>
                    <a:pt x="368" y="546"/>
                  </a:lnTo>
                  <a:lnTo>
                    <a:pt x="376" y="561"/>
                  </a:lnTo>
                  <a:lnTo>
                    <a:pt x="382" y="576"/>
                  </a:lnTo>
                  <a:lnTo>
                    <a:pt x="386" y="592"/>
                  </a:lnTo>
                  <a:lnTo>
                    <a:pt x="390" y="607"/>
                  </a:lnTo>
                  <a:lnTo>
                    <a:pt x="391" y="622"/>
                  </a:lnTo>
                  <a:lnTo>
                    <a:pt x="391" y="622"/>
                  </a:lnTo>
                  <a:close/>
                  <a:moveTo>
                    <a:pt x="343" y="0"/>
                  </a:moveTo>
                  <a:lnTo>
                    <a:pt x="332" y="0"/>
                  </a:lnTo>
                  <a:lnTo>
                    <a:pt x="321" y="2"/>
                  </a:lnTo>
                  <a:lnTo>
                    <a:pt x="310" y="4"/>
                  </a:lnTo>
                  <a:lnTo>
                    <a:pt x="301" y="6"/>
                  </a:lnTo>
                  <a:lnTo>
                    <a:pt x="292" y="11"/>
                  </a:lnTo>
                  <a:lnTo>
                    <a:pt x="284" y="15"/>
                  </a:lnTo>
                  <a:lnTo>
                    <a:pt x="276" y="20"/>
                  </a:lnTo>
                  <a:lnTo>
                    <a:pt x="270" y="26"/>
                  </a:lnTo>
                  <a:lnTo>
                    <a:pt x="267" y="28"/>
                  </a:lnTo>
                  <a:lnTo>
                    <a:pt x="266" y="31"/>
                  </a:lnTo>
                  <a:lnTo>
                    <a:pt x="213" y="178"/>
                  </a:lnTo>
                  <a:lnTo>
                    <a:pt x="155" y="236"/>
                  </a:lnTo>
                  <a:lnTo>
                    <a:pt x="153" y="238"/>
                  </a:lnTo>
                  <a:lnTo>
                    <a:pt x="152" y="240"/>
                  </a:lnTo>
                  <a:lnTo>
                    <a:pt x="31" y="510"/>
                  </a:lnTo>
                  <a:lnTo>
                    <a:pt x="31" y="513"/>
                  </a:lnTo>
                  <a:lnTo>
                    <a:pt x="30" y="514"/>
                  </a:lnTo>
                  <a:lnTo>
                    <a:pt x="24" y="525"/>
                  </a:lnTo>
                  <a:lnTo>
                    <a:pt x="18" y="538"/>
                  </a:lnTo>
                  <a:lnTo>
                    <a:pt x="12" y="551"/>
                  </a:lnTo>
                  <a:lnTo>
                    <a:pt x="8" y="565"/>
                  </a:lnTo>
                  <a:lnTo>
                    <a:pt x="5" y="579"/>
                  </a:lnTo>
                  <a:lnTo>
                    <a:pt x="3" y="593"/>
                  </a:lnTo>
                  <a:lnTo>
                    <a:pt x="0" y="607"/>
                  </a:lnTo>
                  <a:lnTo>
                    <a:pt x="0" y="622"/>
                  </a:lnTo>
                  <a:lnTo>
                    <a:pt x="0" y="633"/>
                  </a:lnTo>
                  <a:lnTo>
                    <a:pt x="1" y="643"/>
                  </a:lnTo>
                  <a:lnTo>
                    <a:pt x="3" y="654"/>
                  </a:lnTo>
                  <a:lnTo>
                    <a:pt x="5" y="665"/>
                  </a:lnTo>
                  <a:lnTo>
                    <a:pt x="9" y="685"/>
                  </a:lnTo>
                  <a:lnTo>
                    <a:pt x="16" y="704"/>
                  </a:lnTo>
                  <a:lnTo>
                    <a:pt x="25" y="723"/>
                  </a:lnTo>
                  <a:lnTo>
                    <a:pt x="36" y="740"/>
                  </a:lnTo>
                  <a:lnTo>
                    <a:pt x="48" y="756"/>
                  </a:lnTo>
                  <a:lnTo>
                    <a:pt x="62" y="771"/>
                  </a:lnTo>
                  <a:lnTo>
                    <a:pt x="77" y="785"/>
                  </a:lnTo>
                  <a:lnTo>
                    <a:pt x="93" y="797"/>
                  </a:lnTo>
                  <a:lnTo>
                    <a:pt x="110" y="807"/>
                  </a:lnTo>
                  <a:lnTo>
                    <a:pt x="128" y="816"/>
                  </a:lnTo>
                  <a:lnTo>
                    <a:pt x="147" y="823"/>
                  </a:lnTo>
                  <a:lnTo>
                    <a:pt x="168" y="828"/>
                  </a:lnTo>
                  <a:lnTo>
                    <a:pt x="178" y="830"/>
                  </a:lnTo>
                  <a:lnTo>
                    <a:pt x="189" y="831"/>
                  </a:lnTo>
                  <a:lnTo>
                    <a:pt x="200" y="832"/>
                  </a:lnTo>
                  <a:lnTo>
                    <a:pt x="211" y="832"/>
                  </a:lnTo>
                  <a:lnTo>
                    <a:pt x="232" y="831"/>
                  </a:lnTo>
                  <a:lnTo>
                    <a:pt x="252" y="829"/>
                  </a:lnTo>
                  <a:lnTo>
                    <a:pt x="272" y="823"/>
                  </a:lnTo>
                  <a:lnTo>
                    <a:pt x="291" y="816"/>
                  </a:lnTo>
                  <a:lnTo>
                    <a:pt x="309" y="807"/>
                  </a:lnTo>
                  <a:lnTo>
                    <a:pt x="326" y="798"/>
                  </a:lnTo>
                  <a:lnTo>
                    <a:pt x="343" y="786"/>
                  </a:lnTo>
                  <a:lnTo>
                    <a:pt x="358" y="772"/>
                  </a:lnTo>
                  <a:lnTo>
                    <a:pt x="370" y="758"/>
                  </a:lnTo>
                  <a:lnTo>
                    <a:pt x="383" y="742"/>
                  </a:lnTo>
                  <a:lnTo>
                    <a:pt x="394" y="725"/>
                  </a:lnTo>
                  <a:lnTo>
                    <a:pt x="403" y="708"/>
                  </a:lnTo>
                  <a:lnTo>
                    <a:pt x="410" y="688"/>
                  </a:lnTo>
                  <a:lnTo>
                    <a:pt x="415" y="669"/>
                  </a:lnTo>
                  <a:lnTo>
                    <a:pt x="419" y="648"/>
                  </a:lnTo>
                  <a:lnTo>
                    <a:pt x="421" y="627"/>
                  </a:lnTo>
                  <a:lnTo>
                    <a:pt x="421" y="626"/>
                  </a:lnTo>
                  <a:lnTo>
                    <a:pt x="421" y="626"/>
                  </a:lnTo>
                  <a:lnTo>
                    <a:pt x="421" y="293"/>
                  </a:lnTo>
                  <a:lnTo>
                    <a:pt x="398" y="297"/>
                  </a:lnTo>
                  <a:lnTo>
                    <a:pt x="377" y="301"/>
                  </a:lnTo>
                  <a:lnTo>
                    <a:pt x="360" y="308"/>
                  </a:lnTo>
                  <a:lnTo>
                    <a:pt x="344" y="315"/>
                  </a:lnTo>
                  <a:lnTo>
                    <a:pt x="337" y="320"/>
                  </a:lnTo>
                  <a:lnTo>
                    <a:pt x="332" y="324"/>
                  </a:lnTo>
                  <a:lnTo>
                    <a:pt x="328" y="328"/>
                  </a:lnTo>
                  <a:lnTo>
                    <a:pt x="323" y="333"/>
                  </a:lnTo>
                  <a:lnTo>
                    <a:pt x="320" y="338"/>
                  </a:lnTo>
                  <a:lnTo>
                    <a:pt x="318" y="342"/>
                  </a:lnTo>
                  <a:lnTo>
                    <a:pt x="316" y="347"/>
                  </a:lnTo>
                  <a:lnTo>
                    <a:pt x="316" y="352"/>
                  </a:lnTo>
                  <a:lnTo>
                    <a:pt x="316" y="355"/>
                  </a:lnTo>
                  <a:lnTo>
                    <a:pt x="315" y="358"/>
                  </a:lnTo>
                  <a:lnTo>
                    <a:pt x="312" y="360"/>
                  </a:lnTo>
                  <a:lnTo>
                    <a:pt x="311" y="362"/>
                  </a:lnTo>
                  <a:lnTo>
                    <a:pt x="309" y="365"/>
                  </a:lnTo>
                  <a:lnTo>
                    <a:pt x="306" y="366"/>
                  </a:lnTo>
                  <a:lnTo>
                    <a:pt x="304" y="367"/>
                  </a:lnTo>
                  <a:lnTo>
                    <a:pt x="301" y="367"/>
                  </a:lnTo>
                  <a:lnTo>
                    <a:pt x="297" y="367"/>
                  </a:lnTo>
                  <a:lnTo>
                    <a:pt x="294" y="366"/>
                  </a:lnTo>
                  <a:lnTo>
                    <a:pt x="292" y="365"/>
                  </a:lnTo>
                  <a:lnTo>
                    <a:pt x="290" y="362"/>
                  </a:lnTo>
                  <a:lnTo>
                    <a:pt x="288" y="360"/>
                  </a:lnTo>
                  <a:lnTo>
                    <a:pt x="287" y="358"/>
                  </a:lnTo>
                  <a:lnTo>
                    <a:pt x="286" y="355"/>
                  </a:lnTo>
                  <a:lnTo>
                    <a:pt x="286" y="352"/>
                  </a:lnTo>
                  <a:lnTo>
                    <a:pt x="286" y="343"/>
                  </a:lnTo>
                  <a:lnTo>
                    <a:pt x="288" y="336"/>
                  </a:lnTo>
                  <a:lnTo>
                    <a:pt x="291" y="327"/>
                  </a:lnTo>
                  <a:lnTo>
                    <a:pt x="295" y="320"/>
                  </a:lnTo>
                  <a:lnTo>
                    <a:pt x="301" y="312"/>
                  </a:lnTo>
                  <a:lnTo>
                    <a:pt x="307" y="306"/>
                  </a:lnTo>
                  <a:lnTo>
                    <a:pt x="315" y="299"/>
                  </a:lnTo>
                  <a:lnTo>
                    <a:pt x="323" y="293"/>
                  </a:lnTo>
                  <a:lnTo>
                    <a:pt x="333" y="287"/>
                  </a:lnTo>
                  <a:lnTo>
                    <a:pt x="344" y="282"/>
                  </a:lnTo>
                  <a:lnTo>
                    <a:pt x="354" y="278"/>
                  </a:lnTo>
                  <a:lnTo>
                    <a:pt x="366" y="273"/>
                  </a:lnTo>
                  <a:lnTo>
                    <a:pt x="379" y="270"/>
                  </a:lnTo>
                  <a:lnTo>
                    <a:pt x="392" y="267"/>
                  </a:lnTo>
                  <a:lnTo>
                    <a:pt x="406" y="265"/>
                  </a:lnTo>
                  <a:lnTo>
                    <a:pt x="421" y="263"/>
                  </a:lnTo>
                  <a:lnTo>
                    <a:pt x="421" y="36"/>
                  </a:lnTo>
                  <a:lnTo>
                    <a:pt x="421" y="33"/>
                  </a:lnTo>
                  <a:lnTo>
                    <a:pt x="420" y="31"/>
                  </a:lnTo>
                  <a:lnTo>
                    <a:pt x="419" y="28"/>
                  </a:lnTo>
                  <a:lnTo>
                    <a:pt x="417" y="26"/>
                  </a:lnTo>
                  <a:lnTo>
                    <a:pt x="410" y="20"/>
                  </a:lnTo>
                  <a:lnTo>
                    <a:pt x="403" y="15"/>
                  </a:lnTo>
                  <a:lnTo>
                    <a:pt x="394" y="11"/>
                  </a:lnTo>
                  <a:lnTo>
                    <a:pt x="384" y="6"/>
                  </a:lnTo>
                  <a:lnTo>
                    <a:pt x="375" y="4"/>
                  </a:lnTo>
                  <a:lnTo>
                    <a:pt x="365" y="2"/>
                  </a:lnTo>
                  <a:lnTo>
                    <a:pt x="354" y="0"/>
                  </a:lnTo>
                  <a:lnTo>
                    <a:pt x="343" y="0"/>
                  </a:lnTo>
                  <a:lnTo>
                    <a:pt x="3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78" name="Freeform 3861">
              <a:extLst>
                <a:ext uri="{FF2B5EF4-FFF2-40B4-BE49-F238E27FC236}">
                  <a16:creationId xmlns:a16="http://schemas.microsoft.com/office/drawing/2014/main" id="{5FE4E2E6-EF5D-41E2-80BA-16AD162C4D0C}"/>
                </a:ext>
              </a:extLst>
            </p:cNvPr>
            <p:cNvSpPr>
              <a:spLocks/>
            </p:cNvSpPr>
            <p:nvPr/>
          </p:nvSpPr>
          <p:spPr bwMode="auto">
            <a:xfrm>
              <a:off x="9902825" y="2659063"/>
              <a:ext cx="46038" cy="46038"/>
            </a:xfrm>
            <a:custGeom>
              <a:avLst/>
              <a:gdLst>
                <a:gd name="T0" fmla="*/ 2 w 144"/>
                <a:gd name="T1" fmla="*/ 132 h 143"/>
                <a:gd name="T2" fmla="*/ 4 w 144"/>
                <a:gd name="T3" fmla="*/ 137 h 143"/>
                <a:gd name="T4" fmla="*/ 7 w 144"/>
                <a:gd name="T5" fmla="*/ 140 h 143"/>
                <a:gd name="T6" fmla="*/ 12 w 144"/>
                <a:gd name="T7" fmla="*/ 143 h 143"/>
                <a:gd name="T8" fmla="*/ 19 w 144"/>
                <a:gd name="T9" fmla="*/ 143 h 143"/>
                <a:gd name="T10" fmla="*/ 24 w 144"/>
                <a:gd name="T11" fmla="*/ 140 h 143"/>
                <a:gd name="T12" fmla="*/ 28 w 144"/>
                <a:gd name="T13" fmla="*/ 137 h 143"/>
                <a:gd name="T14" fmla="*/ 31 w 144"/>
                <a:gd name="T15" fmla="*/ 132 h 143"/>
                <a:gd name="T16" fmla="*/ 32 w 144"/>
                <a:gd name="T17" fmla="*/ 118 h 143"/>
                <a:gd name="T18" fmla="*/ 35 w 144"/>
                <a:gd name="T19" fmla="*/ 98 h 143"/>
                <a:gd name="T20" fmla="*/ 42 w 144"/>
                <a:gd name="T21" fmla="*/ 81 h 143"/>
                <a:gd name="T22" fmla="*/ 53 w 144"/>
                <a:gd name="T23" fmla="*/ 65 h 143"/>
                <a:gd name="T24" fmla="*/ 67 w 144"/>
                <a:gd name="T25" fmla="*/ 52 h 143"/>
                <a:gd name="T26" fmla="*/ 82 w 144"/>
                <a:gd name="T27" fmla="*/ 41 h 143"/>
                <a:gd name="T28" fmla="*/ 100 w 144"/>
                <a:gd name="T29" fmla="*/ 34 h 143"/>
                <a:gd name="T30" fmla="*/ 120 w 144"/>
                <a:gd name="T31" fmla="*/ 30 h 143"/>
                <a:gd name="T32" fmla="*/ 132 w 144"/>
                <a:gd name="T33" fmla="*/ 30 h 143"/>
                <a:gd name="T34" fmla="*/ 138 w 144"/>
                <a:gd name="T35" fmla="*/ 26 h 143"/>
                <a:gd name="T36" fmla="*/ 142 w 144"/>
                <a:gd name="T37" fmla="*/ 23 h 143"/>
                <a:gd name="T38" fmla="*/ 144 w 144"/>
                <a:gd name="T39" fmla="*/ 18 h 143"/>
                <a:gd name="T40" fmla="*/ 144 w 144"/>
                <a:gd name="T41" fmla="*/ 11 h 143"/>
                <a:gd name="T42" fmla="*/ 142 w 144"/>
                <a:gd name="T43" fmla="*/ 6 h 143"/>
                <a:gd name="T44" fmla="*/ 138 w 144"/>
                <a:gd name="T45" fmla="*/ 2 h 143"/>
                <a:gd name="T46" fmla="*/ 132 w 144"/>
                <a:gd name="T47" fmla="*/ 0 h 143"/>
                <a:gd name="T48" fmla="*/ 116 w 144"/>
                <a:gd name="T49" fmla="*/ 0 h 143"/>
                <a:gd name="T50" fmla="*/ 92 w 144"/>
                <a:gd name="T51" fmla="*/ 5 h 143"/>
                <a:gd name="T52" fmla="*/ 68 w 144"/>
                <a:gd name="T53" fmla="*/ 15 h 143"/>
                <a:gd name="T54" fmla="*/ 48 w 144"/>
                <a:gd name="T55" fmla="*/ 29 h 143"/>
                <a:gd name="T56" fmla="*/ 31 w 144"/>
                <a:gd name="T57" fmla="*/ 46 h 143"/>
                <a:gd name="T58" fmla="*/ 17 w 144"/>
                <a:gd name="T59" fmla="*/ 67 h 143"/>
                <a:gd name="T60" fmla="*/ 7 w 144"/>
                <a:gd name="T61" fmla="*/ 90 h 143"/>
                <a:gd name="T62" fmla="*/ 2 w 144"/>
                <a:gd name="T63" fmla="*/ 1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43">
                  <a:moveTo>
                    <a:pt x="0" y="128"/>
                  </a:moveTo>
                  <a:lnTo>
                    <a:pt x="2" y="132"/>
                  </a:lnTo>
                  <a:lnTo>
                    <a:pt x="2" y="134"/>
                  </a:lnTo>
                  <a:lnTo>
                    <a:pt x="4" y="137"/>
                  </a:lnTo>
                  <a:lnTo>
                    <a:pt x="5" y="139"/>
                  </a:lnTo>
                  <a:lnTo>
                    <a:pt x="7" y="140"/>
                  </a:lnTo>
                  <a:lnTo>
                    <a:pt x="10" y="142"/>
                  </a:lnTo>
                  <a:lnTo>
                    <a:pt x="12" y="143"/>
                  </a:lnTo>
                  <a:lnTo>
                    <a:pt x="15" y="143"/>
                  </a:lnTo>
                  <a:lnTo>
                    <a:pt x="19" y="143"/>
                  </a:lnTo>
                  <a:lnTo>
                    <a:pt x="22" y="142"/>
                  </a:lnTo>
                  <a:lnTo>
                    <a:pt x="24" y="140"/>
                  </a:lnTo>
                  <a:lnTo>
                    <a:pt x="26" y="139"/>
                  </a:lnTo>
                  <a:lnTo>
                    <a:pt x="28" y="137"/>
                  </a:lnTo>
                  <a:lnTo>
                    <a:pt x="29" y="134"/>
                  </a:lnTo>
                  <a:lnTo>
                    <a:pt x="31" y="132"/>
                  </a:lnTo>
                  <a:lnTo>
                    <a:pt x="31" y="128"/>
                  </a:lnTo>
                  <a:lnTo>
                    <a:pt x="32" y="118"/>
                  </a:lnTo>
                  <a:lnTo>
                    <a:pt x="33" y="108"/>
                  </a:lnTo>
                  <a:lnTo>
                    <a:pt x="35" y="98"/>
                  </a:lnTo>
                  <a:lnTo>
                    <a:pt x="39" y="90"/>
                  </a:lnTo>
                  <a:lnTo>
                    <a:pt x="42" y="81"/>
                  </a:lnTo>
                  <a:lnTo>
                    <a:pt x="48" y="73"/>
                  </a:lnTo>
                  <a:lnTo>
                    <a:pt x="53" y="65"/>
                  </a:lnTo>
                  <a:lnTo>
                    <a:pt x="59" y="59"/>
                  </a:lnTo>
                  <a:lnTo>
                    <a:pt x="67" y="52"/>
                  </a:lnTo>
                  <a:lnTo>
                    <a:pt x="74" y="47"/>
                  </a:lnTo>
                  <a:lnTo>
                    <a:pt x="82" y="41"/>
                  </a:lnTo>
                  <a:lnTo>
                    <a:pt x="92" y="37"/>
                  </a:lnTo>
                  <a:lnTo>
                    <a:pt x="100" y="34"/>
                  </a:lnTo>
                  <a:lnTo>
                    <a:pt x="110" y="32"/>
                  </a:lnTo>
                  <a:lnTo>
                    <a:pt x="120" y="30"/>
                  </a:lnTo>
                  <a:lnTo>
                    <a:pt x="129" y="30"/>
                  </a:lnTo>
                  <a:lnTo>
                    <a:pt x="132" y="30"/>
                  </a:lnTo>
                  <a:lnTo>
                    <a:pt x="136" y="29"/>
                  </a:lnTo>
                  <a:lnTo>
                    <a:pt x="138" y="26"/>
                  </a:lnTo>
                  <a:lnTo>
                    <a:pt x="140" y="25"/>
                  </a:lnTo>
                  <a:lnTo>
                    <a:pt x="142" y="23"/>
                  </a:lnTo>
                  <a:lnTo>
                    <a:pt x="143" y="20"/>
                  </a:lnTo>
                  <a:lnTo>
                    <a:pt x="144" y="18"/>
                  </a:lnTo>
                  <a:lnTo>
                    <a:pt x="144" y="15"/>
                  </a:lnTo>
                  <a:lnTo>
                    <a:pt x="144" y="11"/>
                  </a:lnTo>
                  <a:lnTo>
                    <a:pt x="143" y="8"/>
                  </a:lnTo>
                  <a:lnTo>
                    <a:pt x="142" y="6"/>
                  </a:lnTo>
                  <a:lnTo>
                    <a:pt x="140" y="4"/>
                  </a:lnTo>
                  <a:lnTo>
                    <a:pt x="138" y="2"/>
                  </a:lnTo>
                  <a:lnTo>
                    <a:pt x="136" y="1"/>
                  </a:lnTo>
                  <a:lnTo>
                    <a:pt x="132" y="0"/>
                  </a:lnTo>
                  <a:lnTo>
                    <a:pt x="129" y="0"/>
                  </a:lnTo>
                  <a:lnTo>
                    <a:pt x="116" y="0"/>
                  </a:lnTo>
                  <a:lnTo>
                    <a:pt x="103" y="2"/>
                  </a:lnTo>
                  <a:lnTo>
                    <a:pt x="92" y="5"/>
                  </a:lnTo>
                  <a:lnTo>
                    <a:pt x="80" y="9"/>
                  </a:lnTo>
                  <a:lnTo>
                    <a:pt x="68" y="15"/>
                  </a:lnTo>
                  <a:lnTo>
                    <a:pt x="57" y="21"/>
                  </a:lnTo>
                  <a:lnTo>
                    <a:pt x="48" y="29"/>
                  </a:lnTo>
                  <a:lnTo>
                    <a:pt x="38" y="37"/>
                  </a:lnTo>
                  <a:lnTo>
                    <a:pt x="31" y="46"/>
                  </a:lnTo>
                  <a:lnTo>
                    <a:pt x="23" y="56"/>
                  </a:lnTo>
                  <a:lnTo>
                    <a:pt x="17" y="67"/>
                  </a:lnTo>
                  <a:lnTo>
                    <a:pt x="11" y="78"/>
                  </a:lnTo>
                  <a:lnTo>
                    <a:pt x="7" y="90"/>
                  </a:lnTo>
                  <a:lnTo>
                    <a:pt x="4" y="103"/>
                  </a:lnTo>
                  <a:lnTo>
                    <a:pt x="2" y="115"/>
                  </a:lnTo>
                  <a:lnTo>
                    <a:pt x="0"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79" name="Freeform 3862">
              <a:extLst>
                <a:ext uri="{FF2B5EF4-FFF2-40B4-BE49-F238E27FC236}">
                  <a16:creationId xmlns:a16="http://schemas.microsoft.com/office/drawing/2014/main" id="{BC5F3C89-C1A7-482A-A6CC-487DCE74A578}"/>
                </a:ext>
              </a:extLst>
            </p:cNvPr>
            <p:cNvSpPr>
              <a:spLocks/>
            </p:cNvSpPr>
            <p:nvPr/>
          </p:nvSpPr>
          <p:spPr bwMode="auto">
            <a:xfrm>
              <a:off x="10059988" y="2659063"/>
              <a:ext cx="44450" cy="46038"/>
            </a:xfrm>
            <a:custGeom>
              <a:avLst/>
              <a:gdLst>
                <a:gd name="T0" fmla="*/ 115 w 144"/>
                <a:gd name="T1" fmla="*/ 0 h 143"/>
                <a:gd name="T2" fmla="*/ 90 w 144"/>
                <a:gd name="T3" fmla="*/ 5 h 143"/>
                <a:gd name="T4" fmla="*/ 66 w 144"/>
                <a:gd name="T5" fmla="*/ 15 h 143"/>
                <a:gd name="T6" fmla="*/ 46 w 144"/>
                <a:gd name="T7" fmla="*/ 29 h 143"/>
                <a:gd name="T8" fmla="*/ 29 w 144"/>
                <a:gd name="T9" fmla="*/ 46 h 143"/>
                <a:gd name="T10" fmla="*/ 15 w 144"/>
                <a:gd name="T11" fmla="*/ 67 h 143"/>
                <a:gd name="T12" fmla="*/ 5 w 144"/>
                <a:gd name="T13" fmla="*/ 90 h 143"/>
                <a:gd name="T14" fmla="*/ 0 w 144"/>
                <a:gd name="T15" fmla="*/ 115 h 143"/>
                <a:gd name="T16" fmla="*/ 0 w 144"/>
                <a:gd name="T17" fmla="*/ 132 h 143"/>
                <a:gd name="T18" fmla="*/ 2 w 144"/>
                <a:gd name="T19" fmla="*/ 137 h 143"/>
                <a:gd name="T20" fmla="*/ 6 w 144"/>
                <a:gd name="T21" fmla="*/ 140 h 143"/>
                <a:gd name="T22" fmla="*/ 12 w 144"/>
                <a:gd name="T23" fmla="*/ 143 h 143"/>
                <a:gd name="T24" fmla="*/ 17 w 144"/>
                <a:gd name="T25" fmla="*/ 143 h 143"/>
                <a:gd name="T26" fmla="*/ 22 w 144"/>
                <a:gd name="T27" fmla="*/ 140 h 143"/>
                <a:gd name="T28" fmla="*/ 27 w 144"/>
                <a:gd name="T29" fmla="*/ 137 h 143"/>
                <a:gd name="T30" fmla="*/ 29 w 144"/>
                <a:gd name="T31" fmla="*/ 132 h 143"/>
                <a:gd name="T32" fmla="*/ 30 w 144"/>
                <a:gd name="T33" fmla="*/ 118 h 143"/>
                <a:gd name="T34" fmla="*/ 34 w 144"/>
                <a:gd name="T35" fmla="*/ 98 h 143"/>
                <a:gd name="T36" fmla="*/ 42 w 144"/>
                <a:gd name="T37" fmla="*/ 81 h 143"/>
                <a:gd name="T38" fmla="*/ 52 w 144"/>
                <a:gd name="T39" fmla="*/ 65 h 143"/>
                <a:gd name="T40" fmla="*/ 65 w 144"/>
                <a:gd name="T41" fmla="*/ 52 h 143"/>
                <a:gd name="T42" fmla="*/ 81 w 144"/>
                <a:gd name="T43" fmla="*/ 41 h 143"/>
                <a:gd name="T44" fmla="*/ 98 w 144"/>
                <a:gd name="T45" fmla="*/ 34 h 143"/>
                <a:gd name="T46" fmla="*/ 118 w 144"/>
                <a:gd name="T47" fmla="*/ 30 h 143"/>
                <a:gd name="T48" fmla="*/ 131 w 144"/>
                <a:gd name="T49" fmla="*/ 30 h 143"/>
                <a:gd name="T50" fmla="*/ 136 w 144"/>
                <a:gd name="T51" fmla="*/ 26 h 143"/>
                <a:gd name="T52" fmla="*/ 140 w 144"/>
                <a:gd name="T53" fmla="*/ 23 h 143"/>
                <a:gd name="T54" fmla="*/ 142 w 144"/>
                <a:gd name="T55" fmla="*/ 18 h 143"/>
                <a:gd name="T56" fmla="*/ 142 w 144"/>
                <a:gd name="T57" fmla="*/ 11 h 143"/>
                <a:gd name="T58" fmla="*/ 140 w 144"/>
                <a:gd name="T59" fmla="*/ 6 h 143"/>
                <a:gd name="T60" fmla="*/ 136 w 144"/>
                <a:gd name="T61" fmla="*/ 2 h 143"/>
                <a:gd name="T62" fmla="*/ 131 w 144"/>
                <a:gd name="T63" fmla="*/ 0 h 143"/>
                <a:gd name="T64" fmla="*/ 129 w 144"/>
                <a:gd name="T6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4" h="143">
                  <a:moveTo>
                    <a:pt x="129" y="0"/>
                  </a:moveTo>
                  <a:lnTo>
                    <a:pt x="115" y="0"/>
                  </a:lnTo>
                  <a:lnTo>
                    <a:pt x="102" y="2"/>
                  </a:lnTo>
                  <a:lnTo>
                    <a:pt x="90" y="5"/>
                  </a:lnTo>
                  <a:lnTo>
                    <a:pt x="78" y="9"/>
                  </a:lnTo>
                  <a:lnTo>
                    <a:pt x="66" y="15"/>
                  </a:lnTo>
                  <a:lnTo>
                    <a:pt x="57" y="21"/>
                  </a:lnTo>
                  <a:lnTo>
                    <a:pt x="46" y="29"/>
                  </a:lnTo>
                  <a:lnTo>
                    <a:pt x="37" y="37"/>
                  </a:lnTo>
                  <a:lnTo>
                    <a:pt x="29" y="46"/>
                  </a:lnTo>
                  <a:lnTo>
                    <a:pt x="21" y="56"/>
                  </a:lnTo>
                  <a:lnTo>
                    <a:pt x="15" y="67"/>
                  </a:lnTo>
                  <a:lnTo>
                    <a:pt x="9" y="78"/>
                  </a:lnTo>
                  <a:lnTo>
                    <a:pt x="5" y="90"/>
                  </a:lnTo>
                  <a:lnTo>
                    <a:pt x="2" y="103"/>
                  </a:lnTo>
                  <a:lnTo>
                    <a:pt x="0" y="115"/>
                  </a:lnTo>
                  <a:lnTo>
                    <a:pt x="0" y="128"/>
                  </a:lnTo>
                  <a:lnTo>
                    <a:pt x="0" y="132"/>
                  </a:lnTo>
                  <a:lnTo>
                    <a:pt x="1" y="134"/>
                  </a:lnTo>
                  <a:lnTo>
                    <a:pt x="2" y="137"/>
                  </a:lnTo>
                  <a:lnTo>
                    <a:pt x="4" y="139"/>
                  </a:lnTo>
                  <a:lnTo>
                    <a:pt x="6" y="140"/>
                  </a:lnTo>
                  <a:lnTo>
                    <a:pt x="8" y="142"/>
                  </a:lnTo>
                  <a:lnTo>
                    <a:pt x="12" y="143"/>
                  </a:lnTo>
                  <a:lnTo>
                    <a:pt x="15" y="143"/>
                  </a:lnTo>
                  <a:lnTo>
                    <a:pt x="17" y="143"/>
                  </a:lnTo>
                  <a:lnTo>
                    <a:pt x="20" y="142"/>
                  </a:lnTo>
                  <a:lnTo>
                    <a:pt x="22" y="140"/>
                  </a:lnTo>
                  <a:lnTo>
                    <a:pt x="24" y="139"/>
                  </a:lnTo>
                  <a:lnTo>
                    <a:pt x="27" y="137"/>
                  </a:lnTo>
                  <a:lnTo>
                    <a:pt x="28" y="134"/>
                  </a:lnTo>
                  <a:lnTo>
                    <a:pt x="29" y="132"/>
                  </a:lnTo>
                  <a:lnTo>
                    <a:pt x="30" y="128"/>
                  </a:lnTo>
                  <a:lnTo>
                    <a:pt x="30" y="118"/>
                  </a:lnTo>
                  <a:lnTo>
                    <a:pt x="31" y="108"/>
                  </a:lnTo>
                  <a:lnTo>
                    <a:pt x="34" y="98"/>
                  </a:lnTo>
                  <a:lnTo>
                    <a:pt x="37" y="90"/>
                  </a:lnTo>
                  <a:lnTo>
                    <a:pt x="42" y="81"/>
                  </a:lnTo>
                  <a:lnTo>
                    <a:pt x="46" y="73"/>
                  </a:lnTo>
                  <a:lnTo>
                    <a:pt x="52" y="65"/>
                  </a:lnTo>
                  <a:lnTo>
                    <a:pt x="59" y="59"/>
                  </a:lnTo>
                  <a:lnTo>
                    <a:pt x="65" y="52"/>
                  </a:lnTo>
                  <a:lnTo>
                    <a:pt x="73" y="47"/>
                  </a:lnTo>
                  <a:lnTo>
                    <a:pt x="81" y="41"/>
                  </a:lnTo>
                  <a:lnTo>
                    <a:pt x="90" y="37"/>
                  </a:lnTo>
                  <a:lnTo>
                    <a:pt x="98" y="34"/>
                  </a:lnTo>
                  <a:lnTo>
                    <a:pt x="108" y="32"/>
                  </a:lnTo>
                  <a:lnTo>
                    <a:pt x="118" y="30"/>
                  </a:lnTo>
                  <a:lnTo>
                    <a:pt x="129" y="30"/>
                  </a:lnTo>
                  <a:lnTo>
                    <a:pt x="131" y="30"/>
                  </a:lnTo>
                  <a:lnTo>
                    <a:pt x="134" y="29"/>
                  </a:lnTo>
                  <a:lnTo>
                    <a:pt x="136" y="26"/>
                  </a:lnTo>
                  <a:lnTo>
                    <a:pt x="138" y="25"/>
                  </a:lnTo>
                  <a:lnTo>
                    <a:pt x="140" y="23"/>
                  </a:lnTo>
                  <a:lnTo>
                    <a:pt x="141" y="20"/>
                  </a:lnTo>
                  <a:lnTo>
                    <a:pt x="142" y="18"/>
                  </a:lnTo>
                  <a:lnTo>
                    <a:pt x="144" y="15"/>
                  </a:lnTo>
                  <a:lnTo>
                    <a:pt x="142" y="11"/>
                  </a:lnTo>
                  <a:lnTo>
                    <a:pt x="141" y="8"/>
                  </a:lnTo>
                  <a:lnTo>
                    <a:pt x="140" y="6"/>
                  </a:lnTo>
                  <a:lnTo>
                    <a:pt x="138" y="4"/>
                  </a:lnTo>
                  <a:lnTo>
                    <a:pt x="136" y="2"/>
                  </a:lnTo>
                  <a:lnTo>
                    <a:pt x="134" y="1"/>
                  </a:lnTo>
                  <a:lnTo>
                    <a:pt x="131" y="0"/>
                  </a:lnTo>
                  <a:lnTo>
                    <a:pt x="129" y="0"/>
                  </a:lnTo>
                  <a:lnTo>
                    <a:pt x="1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170" name="TextBox 169">
            <a:extLst>
              <a:ext uri="{FF2B5EF4-FFF2-40B4-BE49-F238E27FC236}">
                <a16:creationId xmlns:a16="http://schemas.microsoft.com/office/drawing/2014/main" id="{C66ED090-369C-490D-887B-19C18EA591E3}"/>
              </a:ext>
            </a:extLst>
          </p:cNvPr>
          <p:cNvSpPr txBox="1"/>
          <p:nvPr/>
        </p:nvSpPr>
        <p:spPr>
          <a:xfrm>
            <a:off x="7901716" y="2583946"/>
            <a:ext cx="3860129" cy="492443"/>
          </a:xfrm>
          <a:prstGeom prst="rect">
            <a:avLst/>
          </a:prstGeom>
          <a:noFill/>
        </p:spPr>
        <p:txBody>
          <a:bodyPr wrap="square" lIns="0" tIns="0" rIns="0" bIns="0" rtlCol="0">
            <a:spAutoFit/>
          </a:bodyPr>
          <a:lstStyle/>
          <a:p>
            <a:r>
              <a:rPr lang="en-US" sz="1600" dirty="0"/>
              <a:t>Identified and focused Automation in Critical, Complex and Time Consuming Test Modules.</a:t>
            </a:r>
          </a:p>
        </p:txBody>
      </p:sp>
      <p:sp>
        <p:nvSpPr>
          <p:cNvPr id="171" name="Diamond 170">
            <a:extLst>
              <a:ext uri="{FF2B5EF4-FFF2-40B4-BE49-F238E27FC236}">
                <a16:creationId xmlns:a16="http://schemas.microsoft.com/office/drawing/2014/main" id="{428797F2-A3E5-4A66-9ADE-53005BF2C0EA}"/>
              </a:ext>
              <a:ext uri="{C183D7F6-B498-43B3-948B-1728B52AA6E4}">
                <adec:decorative xmlns:adec="http://schemas.microsoft.com/office/drawing/2017/decorative" val="1"/>
              </a:ext>
            </a:extLst>
          </p:cNvPr>
          <p:cNvSpPr/>
          <p:nvPr/>
        </p:nvSpPr>
        <p:spPr>
          <a:xfrm>
            <a:off x="6856326" y="3674367"/>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0" name="Group 179" descr="This image is an icon of a presentation board. ">
            <a:extLst>
              <a:ext uri="{FF2B5EF4-FFF2-40B4-BE49-F238E27FC236}">
                <a16:creationId xmlns:a16="http://schemas.microsoft.com/office/drawing/2014/main" id="{BCA6B272-E663-45EB-8312-08050FFB902C}"/>
              </a:ext>
            </a:extLst>
          </p:cNvPr>
          <p:cNvGrpSpPr/>
          <p:nvPr/>
        </p:nvGrpSpPr>
        <p:grpSpPr>
          <a:xfrm>
            <a:off x="7175923" y="3989247"/>
            <a:ext cx="275206" cy="284640"/>
            <a:chOff x="11612563" y="4081463"/>
            <a:chExt cx="277813" cy="287337"/>
          </a:xfrm>
          <a:solidFill>
            <a:schemeClr val="bg1"/>
          </a:solidFill>
          <a:effectLst/>
        </p:grpSpPr>
        <p:sp>
          <p:nvSpPr>
            <p:cNvPr id="181" name="Freeform 4632">
              <a:extLst>
                <a:ext uri="{FF2B5EF4-FFF2-40B4-BE49-F238E27FC236}">
                  <a16:creationId xmlns:a16="http://schemas.microsoft.com/office/drawing/2014/main" id="{8186B085-923B-4A4C-A7C6-9F3173EF4061}"/>
                </a:ext>
              </a:extLst>
            </p:cNvPr>
            <p:cNvSpPr>
              <a:spLocks noEditPoints="1"/>
            </p:cNvSpPr>
            <p:nvPr/>
          </p:nvSpPr>
          <p:spPr bwMode="auto">
            <a:xfrm>
              <a:off x="11626850" y="4081463"/>
              <a:ext cx="249238" cy="173038"/>
            </a:xfrm>
            <a:custGeom>
              <a:avLst/>
              <a:gdLst>
                <a:gd name="T0" fmla="*/ 452 w 784"/>
                <a:gd name="T1" fmla="*/ 120 h 542"/>
                <a:gd name="T2" fmla="*/ 302 w 784"/>
                <a:gd name="T3" fmla="*/ 150 h 542"/>
                <a:gd name="T4" fmla="*/ 16 w 784"/>
                <a:gd name="T5" fmla="*/ 542 h 542"/>
                <a:gd name="T6" fmla="*/ 772 w 784"/>
                <a:gd name="T7" fmla="*/ 542 h 542"/>
                <a:gd name="T8" fmla="*/ 777 w 784"/>
                <a:gd name="T9" fmla="*/ 539 h 542"/>
                <a:gd name="T10" fmla="*/ 781 w 784"/>
                <a:gd name="T11" fmla="*/ 535 h 542"/>
                <a:gd name="T12" fmla="*/ 783 w 784"/>
                <a:gd name="T13" fmla="*/ 529 h 542"/>
                <a:gd name="T14" fmla="*/ 784 w 784"/>
                <a:gd name="T15" fmla="*/ 135 h 542"/>
                <a:gd name="T16" fmla="*/ 783 w 784"/>
                <a:gd name="T17" fmla="*/ 129 h 542"/>
                <a:gd name="T18" fmla="*/ 780 w 784"/>
                <a:gd name="T19" fmla="*/ 125 h 542"/>
                <a:gd name="T20" fmla="*/ 775 w 784"/>
                <a:gd name="T21" fmla="*/ 121 h 542"/>
                <a:gd name="T22" fmla="*/ 768 w 784"/>
                <a:gd name="T23" fmla="*/ 120 h 542"/>
                <a:gd name="T24" fmla="*/ 483 w 784"/>
                <a:gd name="T25" fmla="*/ 105 h 542"/>
                <a:gd name="T26" fmla="*/ 481 w 784"/>
                <a:gd name="T27" fmla="*/ 99 h 542"/>
                <a:gd name="T28" fmla="*/ 478 w 784"/>
                <a:gd name="T29" fmla="*/ 94 h 542"/>
                <a:gd name="T30" fmla="*/ 474 w 784"/>
                <a:gd name="T31" fmla="*/ 91 h 542"/>
                <a:gd name="T32" fmla="*/ 468 w 784"/>
                <a:gd name="T33" fmla="*/ 90 h 542"/>
                <a:gd name="T34" fmla="*/ 392 w 784"/>
                <a:gd name="T35" fmla="*/ 14 h 542"/>
                <a:gd name="T36" fmla="*/ 391 w 784"/>
                <a:gd name="T37" fmla="*/ 9 h 542"/>
                <a:gd name="T38" fmla="*/ 388 w 784"/>
                <a:gd name="T39" fmla="*/ 4 h 542"/>
                <a:gd name="T40" fmla="*/ 383 w 784"/>
                <a:gd name="T41" fmla="*/ 1 h 542"/>
                <a:gd name="T42" fmla="*/ 378 w 784"/>
                <a:gd name="T43" fmla="*/ 0 h 542"/>
                <a:gd name="T44" fmla="*/ 371 w 784"/>
                <a:gd name="T45" fmla="*/ 1 h 542"/>
                <a:gd name="T46" fmla="*/ 366 w 784"/>
                <a:gd name="T47" fmla="*/ 4 h 542"/>
                <a:gd name="T48" fmla="*/ 363 w 784"/>
                <a:gd name="T49" fmla="*/ 9 h 542"/>
                <a:gd name="T50" fmla="*/ 362 w 784"/>
                <a:gd name="T51" fmla="*/ 14 h 542"/>
                <a:gd name="T52" fmla="*/ 287 w 784"/>
                <a:gd name="T53" fmla="*/ 90 h 542"/>
                <a:gd name="T54" fmla="*/ 282 w 784"/>
                <a:gd name="T55" fmla="*/ 91 h 542"/>
                <a:gd name="T56" fmla="*/ 276 w 784"/>
                <a:gd name="T57" fmla="*/ 94 h 542"/>
                <a:gd name="T58" fmla="*/ 273 w 784"/>
                <a:gd name="T59" fmla="*/ 99 h 542"/>
                <a:gd name="T60" fmla="*/ 271 w 784"/>
                <a:gd name="T61" fmla="*/ 105 h 542"/>
                <a:gd name="T62" fmla="*/ 16 w 784"/>
                <a:gd name="T63" fmla="*/ 120 h 542"/>
                <a:gd name="T64" fmla="*/ 11 w 784"/>
                <a:gd name="T65" fmla="*/ 121 h 542"/>
                <a:gd name="T66" fmla="*/ 5 w 784"/>
                <a:gd name="T67" fmla="*/ 125 h 542"/>
                <a:gd name="T68" fmla="*/ 1 w 784"/>
                <a:gd name="T69" fmla="*/ 129 h 542"/>
                <a:gd name="T70" fmla="*/ 0 w 784"/>
                <a:gd name="T71" fmla="*/ 135 h 542"/>
                <a:gd name="T72" fmla="*/ 1 w 784"/>
                <a:gd name="T73" fmla="*/ 529 h 542"/>
                <a:gd name="T74" fmla="*/ 4 w 784"/>
                <a:gd name="T75" fmla="*/ 535 h 542"/>
                <a:gd name="T76" fmla="*/ 7 w 784"/>
                <a:gd name="T77" fmla="*/ 539 h 542"/>
                <a:gd name="T78" fmla="*/ 13 w 784"/>
                <a:gd name="T79" fmla="*/ 542 h 542"/>
                <a:gd name="T80" fmla="*/ 16 w 784"/>
                <a:gd name="T81" fmla="*/ 542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84" h="542">
                  <a:moveTo>
                    <a:pt x="302" y="120"/>
                  </a:moveTo>
                  <a:lnTo>
                    <a:pt x="452" y="120"/>
                  </a:lnTo>
                  <a:lnTo>
                    <a:pt x="452" y="150"/>
                  </a:lnTo>
                  <a:lnTo>
                    <a:pt x="302" y="150"/>
                  </a:lnTo>
                  <a:lnTo>
                    <a:pt x="302" y="120"/>
                  </a:lnTo>
                  <a:close/>
                  <a:moveTo>
                    <a:pt x="16" y="542"/>
                  </a:moveTo>
                  <a:lnTo>
                    <a:pt x="768" y="542"/>
                  </a:lnTo>
                  <a:lnTo>
                    <a:pt x="772" y="542"/>
                  </a:lnTo>
                  <a:lnTo>
                    <a:pt x="775" y="540"/>
                  </a:lnTo>
                  <a:lnTo>
                    <a:pt x="777" y="539"/>
                  </a:lnTo>
                  <a:lnTo>
                    <a:pt x="780" y="537"/>
                  </a:lnTo>
                  <a:lnTo>
                    <a:pt x="781" y="535"/>
                  </a:lnTo>
                  <a:lnTo>
                    <a:pt x="783" y="533"/>
                  </a:lnTo>
                  <a:lnTo>
                    <a:pt x="783" y="529"/>
                  </a:lnTo>
                  <a:lnTo>
                    <a:pt x="784" y="527"/>
                  </a:lnTo>
                  <a:lnTo>
                    <a:pt x="784" y="135"/>
                  </a:lnTo>
                  <a:lnTo>
                    <a:pt x="783" y="132"/>
                  </a:lnTo>
                  <a:lnTo>
                    <a:pt x="783" y="129"/>
                  </a:lnTo>
                  <a:lnTo>
                    <a:pt x="781" y="127"/>
                  </a:lnTo>
                  <a:lnTo>
                    <a:pt x="780" y="125"/>
                  </a:lnTo>
                  <a:lnTo>
                    <a:pt x="777" y="123"/>
                  </a:lnTo>
                  <a:lnTo>
                    <a:pt x="775" y="121"/>
                  </a:lnTo>
                  <a:lnTo>
                    <a:pt x="772" y="120"/>
                  </a:lnTo>
                  <a:lnTo>
                    <a:pt x="768" y="120"/>
                  </a:lnTo>
                  <a:lnTo>
                    <a:pt x="483" y="120"/>
                  </a:lnTo>
                  <a:lnTo>
                    <a:pt x="483" y="105"/>
                  </a:lnTo>
                  <a:lnTo>
                    <a:pt x="483" y="102"/>
                  </a:lnTo>
                  <a:lnTo>
                    <a:pt x="481" y="99"/>
                  </a:lnTo>
                  <a:lnTo>
                    <a:pt x="480" y="97"/>
                  </a:lnTo>
                  <a:lnTo>
                    <a:pt x="478" y="94"/>
                  </a:lnTo>
                  <a:lnTo>
                    <a:pt x="476" y="92"/>
                  </a:lnTo>
                  <a:lnTo>
                    <a:pt x="474" y="91"/>
                  </a:lnTo>
                  <a:lnTo>
                    <a:pt x="470" y="90"/>
                  </a:lnTo>
                  <a:lnTo>
                    <a:pt x="468" y="90"/>
                  </a:lnTo>
                  <a:lnTo>
                    <a:pt x="392" y="90"/>
                  </a:lnTo>
                  <a:lnTo>
                    <a:pt x="392" y="14"/>
                  </a:lnTo>
                  <a:lnTo>
                    <a:pt x="392" y="12"/>
                  </a:lnTo>
                  <a:lnTo>
                    <a:pt x="391" y="9"/>
                  </a:lnTo>
                  <a:lnTo>
                    <a:pt x="390" y="6"/>
                  </a:lnTo>
                  <a:lnTo>
                    <a:pt x="388" y="4"/>
                  </a:lnTo>
                  <a:lnTo>
                    <a:pt x="385" y="2"/>
                  </a:lnTo>
                  <a:lnTo>
                    <a:pt x="383" y="1"/>
                  </a:lnTo>
                  <a:lnTo>
                    <a:pt x="380" y="0"/>
                  </a:lnTo>
                  <a:lnTo>
                    <a:pt x="378" y="0"/>
                  </a:lnTo>
                  <a:lnTo>
                    <a:pt x="374" y="0"/>
                  </a:lnTo>
                  <a:lnTo>
                    <a:pt x="371" y="1"/>
                  </a:lnTo>
                  <a:lnTo>
                    <a:pt x="369" y="2"/>
                  </a:lnTo>
                  <a:lnTo>
                    <a:pt x="366" y="4"/>
                  </a:lnTo>
                  <a:lnTo>
                    <a:pt x="365" y="6"/>
                  </a:lnTo>
                  <a:lnTo>
                    <a:pt x="363" y="9"/>
                  </a:lnTo>
                  <a:lnTo>
                    <a:pt x="363" y="12"/>
                  </a:lnTo>
                  <a:lnTo>
                    <a:pt x="362" y="14"/>
                  </a:lnTo>
                  <a:lnTo>
                    <a:pt x="362" y="90"/>
                  </a:lnTo>
                  <a:lnTo>
                    <a:pt x="287" y="90"/>
                  </a:lnTo>
                  <a:lnTo>
                    <a:pt x="284" y="90"/>
                  </a:lnTo>
                  <a:lnTo>
                    <a:pt x="282" y="91"/>
                  </a:lnTo>
                  <a:lnTo>
                    <a:pt x="278" y="92"/>
                  </a:lnTo>
                  <a:lnTo>
                    <a:pt x="276" y="94"/>
                  </a:lnTo>
                  <a:lnTo>
                    <a:pt x="275" y="97"/>
                  </a:lnTo>
                  <a:lnTo>
                    <a:pt x="273" y="99"/>
                  </a:lnTo>
                  <a:lnTo>
                    <a:pt x="273" y="102"/>
                  </a:lnTo>
                  <a:lnTo>
                    <a:pt x="271" y="105"/>
                  </a:lnTo>
                  <a:lnTo>
                    <a:pt x="271" y="120"/>
                  </a:lnTo>
                  <a:lnTo>
                    <a:pt x="16" y="120"/>
                  </a:lnTo>
                  <a:lnTo>
                    <a:pt x="13" y="120"/>
                  </a:lnTo>
                  <a:lnTo>
                    <a:pt x="11" y="121"/>
                  </a:lnTo>
                  <a:lnTo>
                    <a:pt x="7" y="123"/>
                  </a:lnTo>
                  <a:lnTo>
                    <a:pt x="5" y="125"/>
                  </a:lnTo>
                  <a:lnTo>
                    <a:pt x="4" y="127"/>
                  </a:lnTo>
                  <a:lnTo>
                    <a:pt x="1" y="129"/>
                  </a:lnTo>
                  <a:lnTo>
                    <a:pt x="1" y="132"/>
                  </a:lnTo>
                  <a:lnTo>
                    <a:pt x="0" y="135"/>
                  </a:lnTo>
                  <a:lnTo>
                    <a:pt x="0" y="527"/>
                  </a:lnTo>
                  <a:lnTo>
                    <a:pt x="1" y="529"/>
                  </a:lnTo>
                  <a:lnTo>
                    <a:pt x="1" y="533"/>
                  </a:lnTo>
                  <a:lnTo>
                    <a:pt x="4" y="535"/>
                  </a:lnTo>
                  <a:lnTo>
                    <a:pt x="5" y="537"/>
                  </a:lnTo>
                  <a:lnTo>
                    <a:pt x="7" y="539"/>
                  </a:lnTo>
                  <a:lnTo>
                    <a:pt x="11" y="540"/>
                  </a:lnTo>
                  <a:lnTo>
                    <a:pt x="13" y="542"/>
                  </a:lnTo>
                  <a:lnTo>
                    <a:pt x="16" y="542"/>
                  </a:lnTo>
                  <a:lnTo>
                    <a:pt x="16" y="5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2" name="Freeform 4633">
              <a:extLst>
                <a:ext uri="{FF2B5EF4-FFF2-40B4-BE49-F238E27FC236}">
                  <a16:creationId xmlns:a16="http://schemas.microsoft.com/office/drawing/2014/main" id="{93331701-D14D-4015-A07D-590BF5985F41}"/>
                </a:ext>
              </a:extLst>
            </p:cNvPr>
            <p:cNvSpPr>
              <a:spLocks/>
            </p:cNvSpPr>
            <p:nvPr/>
          </p:nvSpPr>
          <p:spPr bwMode="auto">
            <a:xfrm>
              <a:off x="11612563" y="4264025"/>
              <a:ext cx="277813" cy="104775"/>
            </a:xfrm>
            <a:custGeom>
              <a:avLst/>
              <a:gdLst>
                <a:gd name="T0" fmla="*/ 45 w 874"/>
                <a:gd name="T1" fmla="*/ 0 h 331"/>
                <a:gd name="T2" fmla="*/ 26 w 874"/>
                <a:gd name="T3" fmla="*/ 2 h 331"/>
                <a:gd name="T4" fmla="*/ 13 w 874"/>
                <a:gd name="T5" fmla="*/ 11 h 331"/>
                <a:gd name="T6" fmla="*/ 4 w 874"/>
                <a:gd name="T7" fmla="*/ 26 h 331"/>
                <a:gd name="T8" fmla="*/ 0 w 874"/>
                <a:gd name="T9" fmla="*/ 45 h 331"/>
                <a:gd name="T10" fmla="*/ 4 w 874"/>
                <a:gd name="T11" fmla="*/ 64 h 331"/>
                <a:gd name="T12" fmla="*/ 13 w 874"/>
                <a:gd name="T13" fmla="*/ 78 h 331"/>
                <a:gd name="T14" fmla="*/ 26 w 874"/>
                <a:gd name="T15" fmla="*/ 87 h 331"/>
                <a:gd name="T16" fmla="*/ 45 w 874"/>
                <a:gd name="T17" fmla="*/ 90 h 331"/>
                <a:gd name="T18" fmla="*/ 105 w 874"/>
                <a:gd name="T19" fmla="*/ 310 h 331"/>
                <a:gd name="T20" fmla="*/ 103 w 874"/>
                <a:gd name="T21" fmla="*/ 315 h 331"/>
                <a:gd name="T22" fmla="*/ 104 w 874"/>
                <a:gd name="T23" fmla="*/ 321 h 331"/>
                <a:gd name="T24" fmla="*/ 106 w 874"/>
                <a:gd name="T25" fmla="*/ 325 h 331"/>
                <a:gd name="T26" fmla="*/ 112 w 874"/>
                <a:gd name="T27" fmla="*/ 330 h 331"/>
                <a:gd name="T28" fmla="*/ 119 w 874"/>
                <a:gd name="T29" fmla="*/ 331 h 331"/>
                <a:gd name="T30" fmla="*/ 127 w 874"/>
                <a:gd name="T31" fmla="*/ 329 h 331"/>
                <a:gd name="T32" fmla="*/ 132 w 874"/>
                <a:gd name="T33" fmla="*/ 323 h 331"/>
                <a:gd name="T34" fmla="*/ 407 w 874"/>
                <a:gd name="T35" fmla="*/ 90 h 331"/>
                <a:gd name="T36" fmla="*/ 408 w 874"/>
                <a:gd name="T37" fmla="*/ 319 h 331"/>
                <a:gd name="T38" fmla="*/ 410 w 874"/>
                <a:gd name="T39" fmla="*/ 324 h 331"/>
                <a:gd name="T40" fmla="*/ 414 w 874"/>
                <a:gd name="T41" fmla="*/ 329 h 331"/>
                <a:gd name="T42" fmla="*/ 419 w 874"/>
                <a:gd name="T43" fmla="*/ 331 h 331"/>
                <a:gd name="T44" fmla="*/ 425 w 874"/>
                <a:gd name="T45" fmla="*/ 331 h 331"/>
                <a:gd name="T46" fmla="*/ 430 w 874"/>
                <a:gd name="T47" fmla="*/ 329 h 331"/>
                <a:gd name="T48" fmla="*/ 435 w 874"/>
                <a:gd name="T49" fmla="*/ 324 h 331"/>
                <a:gd name="T50" fmla="*/ 437 w 874"/>
                <a:gd name="T51" fmla="*/ 319 h 331"/>
                <a:gd name="T52" fmla="*/ 437 w 874"/>
                <a:gd name="T53" fmla="*/ 90 h 331"/>
                <a:gd name="T54" fmla="*/ 713 w 874"/>
                <a:gd name="T55" fmla="*/ 323 h 331"/>
                <a:gd name="T56" fmla="*/ 718 w 874"/>
                <a:gd name="T57" fmla="*/ 329 h 331"/>
                <a:gd name="T58" fmla="*/ 726 w 874"/>
                <a:gd name="T59" fmla="*/ 331 h 331"/>
                <a:gd name="T60" fmla="*/ 733 w 874"/>
                <a:gd name="T61" fmla="*/ 330 h 331"/>
                <a:gd name="T62" fmla="*/ 738 w 874"/>
                <a:gd name="T63" fmla="*/ 325 h 331"/>
                <a:gd name="T64" fmla="*/ 740 w 874"/>
                <a:gd name="T65" fmla="*/ 321 h 331"/>
                <a:gd name="T66" fmla="*/ 741 w 874"/>
                <a:gd name="T67" fmla="*/ 315 h 331"/>
                <a:gd name="T68" fmla="*/ 739 w 874"/>
                <a:gd name="T69" fmla="*/ 310 h 331"/>
                <a:gd name="T70" fmla="*/ 829 w 874"/>
                <a:gd name="T71" fmla="*/ 90 h 331"/>
                <a:gd name="T72" fmla="*/ 848 w 874"/>
                <a:gd name="T73" fmla="*/ 87 h 331"/>
                <a:gd name="T74" fmla="*/ 862 w 874"/>
                <a:gd name="T75" fmla="*/ 78 h 331"/>
                <a:gd name="T76" fmla="*/ 871 w 874"/>
                <a:gd name="T77" fmla="*/ 64 h 331"/>
                <a:gd name="T78" fmla="*/ 874 w 874"/>
                <a:gd name="T79" fmla="*/ 45 h 331"/>
                <a:gd name="T80" fmla="*/ 871 w 874"/>
                <a:gd name="T81" fmla="*/ 26 h 331"/>
                <a:gd name="T82" fmla="*/ 862 w 874"/>
                <a:gd name="T83" fmla="*/ 11 h 331"/>
                <a:gd name="T84" fmla="*/ 848 w 874"/>
                <a:gd name="T85" fmla="*/ 2 h 331"/>
                <a:gd name="T86" fmla="*/ 829 w 874"/>
                <a:gd name="T8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4" h="331">
                  <a:moveTo>
                    <a:pt x="829" y="0"/>
                  </a:moveTo>
                  <a:lnTo>
                    <a:pt x="45" y="0"/>
                  </a:lnTo>
                  <a:lnTo>
                    <a:pt x="35" y="0"/>
                  </a:lnTo>
                  <a:lnTo>
                    <a:pt x="26" y="2"/>
                  </a:lnTo>
                  <a:lnTo>
                    <a:pt x="18" y="6"/>
                  </a:lnTo>
                  <a:lnTo>
                    <a:pt x="13" y="11"/>
                  </a:lnTo>
                  <a:lnTo>
                    <a:pt x="7" y="18"/>
                  </a:lnTo>
                  <a:lnTo>
                    <a:pt x="4" y="26"/>
                  </a:lnTo>
                  <a:lnTo>
                    <a:pt x="1" y="35"/>
                  </a:lnTo>
                  <a:lnTo>
                    <a:pt x="0" y="45"/>
                  </a:lnTo>
                  <a:lnTo>
                    <a:pt x="1" y="55"/>
                  </a:lnTo>
                  <a:lnTo>
                    <a:pt x="4" y="64"/>
                  </a:lnTo>
                  <a:lnTo>
                    <a:pt x="7" y="72"/>
                  </a:lnTo>
                  <a:lnTo>
                    <a:pt x="13" y="78"/>
                  </a:lnTo>
                  <a:lnTo>
                    <a:pt x="18" y="84"/>
                  </a:lnTo>
                  <a:lnTo>
                    <a:pt x="26" y="87"/>
                  </a:lnTo>
                  <a:lnTo>
                    <a:pt x="35" y="89"/>
                  </a:lnTo>
                  <a:lnTo>
                    <a:pt x="45" y="90"/>
                  </a:lnTo>
                  <a:lnTo>
                    <a:pt x="217" y="90"/>
                  </a:lnTo>
                  <a:lnTo>
                    <a:pt x="105" y="310"/>
                  </a:lnTo>
                  <a:lnTo>
                    <a:pt x="104" y="312"/>
                  </a:lnTo>
                  <a:lnTo>
                    <a:pt x="103" y="315"/>
                  </a:lnTo>
                  <a:lnTo>
                    <a:pt x="103" y="317"/>
                  </a:lnTo>
                  <a:lnTo>
                    <a:pt x="104" y="321"/>
                  </a:lnTo>
                  <a:lnTo>
                    <a:pt x="105" y="323"/>
                  </a:lnTo>
                  <a:lnTo>
                    <a:pt x="106" y="325"/>
                  </a:lnTo>
                  <a:lnTo>
                    <a:pt x="109" y="328"/>
                  </a:lnTo>
                  <a:lnTo>
                    <a:pt x="112" y="330"/>
                  </a:lnTo>
                  <a:lnTo>
                    <a:pt x="115" y="331"/>
                  </a:lnTo>
                  <a:lnTo>
                    <a:pt x="119" y="331"/>
                  </a:lnTo>
                  <a:lnTo>
                    <a:pt x="122" y="331"/>
                  </a:lnTo>
                  <a:lnTo>
                    <a:pt x="127" y="329"/>
                  </a:lnTo>
                  <a:lnTo>
                    <a:pt x="129" y="326"/>
                  </a:lnTo>
                  <a:lnTo>
                    <a:pt x="132" y="323"/>
                  </a:lnTo>
                  <a:lnTo>
                    <a:pt x="251" y="90"/>
                  </a:lnTo>
                  <a:lnTo>
                    <a:pt x="407" y="90"/>
                  </a:lnTo>
                  <a:lnTo>
                    <a:pt x="407" y="316"/>
                  </a:lnTo>
                  <a:lnTo>
                    <a:pt x="408" y="319"/>
                  </a:lnTo>
                  <a:lnTo>
                    <a:pt x="408" y="322"/>
                  </a:lnTo>
                  <a:lnTo>
                    <a:pt x="410" y="324"/>
                  </a:lnTo>
                  <a:lnTo>
                    <a:pt x="411" y="326"/>
                  </a:lnTo>
                  <a:lnTo>
                    <a:pt x="414" y="329"/>
                  </a:lnTo>
                  <a:lnTo>
                    <a:pt x="416" y="330"/>
                  </a:lnTo>
                  <a:lnTo>
                    <a:pt x="419" y="331"/>
                  </a:lnTo>
                  <a:lnTo>
                    <a:pt x="423" y="331"/>
                  </a:lnTo>
                  <a:lnTo>
                    <a:pt x="425" y="331"/>
                  </a:lnTo>
                  <a:lnTo>
                    <a:pt x="428" y="330"/>
                  </a:lnTo>
                  <a:lnTo>
                    <a:pt x="430" y="329"/>
                  </a:lnTo>
                  <a:lnTo>
                    <a:pt x="433" y="326"/>
                  </a:lnTo>
                  <a:lnTo>
                    <a:pt x="435" y="324"/>
                  </a:lnTo>
                  <a:lnTo>
                    <a:pt x="436" y="322"/>
                  </a:lnTo>
                  <a:lnTo>
                    <a:pt x="437" y="319"/>
                  </a:lnTo>
                  <a:lnTo>
                    <a:pt x="437" y="316"/>
                  </a:lnTo>
                  <a:lnTo>
                    <a:pt x="437" y="90"/>
                  </a:lnTo>
                  <a:lnTo>
                    <a:pt x="594" y="90"/>
                  </a:lnTo>
                  <a:lnTo>
                    <a:pt x="713" y="323"/>
                  </a:lnTo>
                  <a:lnTo>
                    <a:pt x="715" y="326"/>
                  </a:lnTo>
                  <a:lnTo>
                    <a:pt x="718" y="329"/>
                  </a:lnTo>
                  <a:lnTo>
                    <a:pt x="722" y="331"/>
                  </a:lnTo>
                  <a:lnTo>
                    <a:pt x="726" y="331"/>
                  </a:lnTo>
                  <a:lnTo>
                    <a:pt x="730" y="331"/>
                  </a:lnTo>
                  <a:lnTo>
                    <a:pt x="733" y="330"/>
                  </a:lnTo>
                  <a:lnTo>
                    <a:pt x="735" y="328"/>
                  </a:lnTo>
                  <a:lnTo>
                    <a:pt x="738" y="325"/>
                  </a:lnTo>
                  <a:lnTo>
                    <a:pt x="739" y="323"/>
                  </a:lnTo>
                  <a:lnTo>
                    <a:pt x="740" y="321"/>
                  </a:lnTo>
                  <a:lnTo>
                    <a:pt x="741" y="317"/>
                  </a:lnTo>
                  <a:lnTo>
                    <a:pt x="741" y="315"/>
                  </a:lnTo>
                  <a:lnTo>
                    <a:pt x="740" y="312"/>
                  </a:lnTo>
                  <a:lnTo>
                    <a:pt x="739" y="310"/>
                  </a:lnTo>
                  <a:lnTo>
                    <a:pt x="627" y="90"/>
                  </a:lnTo>
                  <a:lnTo>
                    <a:pt x="829" y="90"/>
                  </a:lnTo>
                  <a:lnTo>
                    <a:pt x="839" y="89"/>
                  </a:lnTo>
                  <a:lnTo>
                    <a:pt x="848" y="87"/>
                  </a:lnTo>
                  <a:lnTo>
                    <a:pt x="856" y="84"/>
                  </a:lnTo>
                  <a:lnTo>
                    <a:pt x="862" y="78"/>
                  </a:lnTo>
                  <a:lnTo>
                    <a:pt x="868" y="72"/>
                  </a:lnTo>
                  <a:lnTo>
                    <a:pt x="871" y="64"/>
                  </a:lnTo>
                  <a:lnTo>
                    <a:pt x="873" y="55"/>
                  </a:lnTo>
                  <a:lnTo>
                    <a:pt x="874" y="45"/>
                  </a:lnTo>
                  <a:lnTo>
                    <a:pt x="873" y="35"/>
                  </a:lnTo>
                  <a:lnTo>
                    <a:pt x="871" y="26"/>
                  </a:lnTo>
                  <a:lnTo>
                    <a:pt x="868" y="18"/>
                  </a:lnTo>
                  <a:lnTo>
                    <a:pt x="862" y="11"/>
                  </a:lnTo>
                  <a:lnTo>
                    <a:pt x="856" y="7"/>
                  </a:lnTo>
                  <a:lnTo>
                    <a:pt x="848" y="2"/>
                  </a:lnTo>
                  <a:lnTo>
                    <a:pt x="839" y="0"/>
                  </a:lnTo>
                  <a:lnTo>
                    <a:pt x="829" y="0"/>
                  </a:lnTo>
                  <a:lnTo>
                    <a:pt x="8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172" name="TextBox 171">
            <a:extLst>
              <a:ext uri="{FF2B5EF4-FFF2-40B4-BE49-F238E27FC236}">
                <a16:creationId xmlns:a16="http://schemas.microsoft.com/office/drawing/2014/main" id="{AE125C24-E68B-430E-AB26-898D61631B1B}"/>
              </a:ext>
            </a:extLst>
          </p:cNvPr>
          <p:cNvSpPr txBox="1"/>
          <p:nvPr/>
        </p:nvSpPr>
        <p:spPr>
          <a:xfrm>
            <a:off x="7901716" y="3762235"/>
            <a:ext cx="3860129" cy="492443"/>
          </a:xfrm>
          <a:prstGeom prst="rect">
            <a:avLst/>
          </a:prstGeom>
          <a:noFill/>
        </p:spPr>
        <p:txBody>
          <a:bodyPr wrap="square" lIns="0" tIns="0" rIns="0" bIns="0" rtlCol="0">
            <a:spAutoFit/>
          </a:bodyPr>
          <a:lstStyle/>
          <a:p>
            <a:r>
              <a:rPr lang="en-US" sz="1600" dirty="0"/>
              <a:t>Automation First Mindset – Mantra to achieve Maximum Automation Test Coverage.</a:t>
            </a:r>
          </a:p>
        </p:txBody>
      </p:sp>
      <p:sp>
        <p:nvSpPr>
          <p:cNvPr id="173" name="Diamond 172">
            <a:extLst>
              <a:ext uri="{FF2B5EF4-FFF2-40B4-BE49-F238E27FC236}">
                <a16:creationId xmlns:a16="http://schemas.microsoft.com/office/drawing/2014/main" id="{066DACD9-1DF3-4A2E-989D-F8AE0A7E8B5A}"/>
              </a:ext>
              <a:ext uri="{C183D7F6-B498-43B3-948B-1728B52AA6E4}">
                <adec:decorative xmlns:adec="http://schemas.microsoft.com/office/drawing/2017/decorative" val="1"/>
              </a:ext>
            </a:extLst>
          </p:cNvPr>
          <p:cNvSpPr/>
          <p:nvPr/>
        </p:nvSpPr>
        <p:spPr>
          <a:xfrm>
            <a:off x="6856326" y="4852656"/>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3" name="Group 182" descr="This image is an icon coins and paper money. ">
            <a:extLst>
              <a:ext uri="{FF2B5EF4-FFF2-40B4-BE49-F238E27FC236}">
                <a16:creationId xmlns:a16="http://schemas.microsoft.com/office/drawing/2014/main" id="{6D205CE3-4876-4539-B106-24A988A06D0B}"/>
              </a:ext>
            </a:extLst>
          </p:cNvPr>
          <p:cNvGrpSpPr/>
          <p:nvPr/>
        </p:nvGrpSpPr>
        <p:grpSpPr>
          <a:xfrm>
            <a:off x="7175922" y="5171488"/>
            <a:ext cx="275209" cy="276737"/>
            <a:chOff x="3746500" y="1344613"/>
            <a:chExt cx="285750" cy="287338"/>
          </a:xfrm>
          <a:solidFill>
            <a:schemeClr val="bg1"/>
          </a:solidFill>
          <a:effectLst/>
        </p:grpSpPr>
        <p:sp>
          <p:nvSpPr>
            <p:cNvPr id="184" name="Freeform 497">
              <a:extLst>
                <a:ext uri="{FF2B5EF4-FFF2-40B4-BE49-F238E27FC236}">
                  <a16:creationId xmlns:a16="http://schemas.microsoft.com/office/drawing/2014/main" id="{11C8E758-EBBC-4356-8771-1364C410B127}"/>
                </a:ext>
              </a:extLst>
            </p:cNvPr>
            <p:cNvSpPr>
              <a:spLocks/>
            </p:cNvSpPr>
            <p:nvPr/>
          </p:nvSpPr>
          <p:spPr bwMode="auto">
            <a:xfrm>
              <a:off x="3746500" y="1344613"/>
              <a:ext cx="285750" cy="182563"/>
            </a:xfrm>
            <a:custGeom>
              <a:avLst/>
              <a:gdLst>
                <a:gd name="T0" fmla="*/ 0 w 903"/>
                <a:gd name="T1" fmla="*/ 0 h 573"/>
                <a:gd name="T2" fmla="*/ 0 w 903"/>
                <a:gd name="T3" fmla="*/ 467 h 573"/>
                <a:gd name="T4" fmla="*/ 1 w 903"/>
                <a:gd name="T5" fmla="*/ 459 h 573"/>
                <a:gd name="T6" fmla="*/ 2 w 903"/>
                <a:gd name="T7" fmla="*/ 453 h 573"/>
                <a:gd name="T8" fmla="*/ 5 w 903"/>
                <a:gd name="T9" fmla="*/ 446 h 573"/>
                <a:gd name="T10" fmla="*/ 8 w 903"/>
                <a:gd name="T11" fmla="*/ 440 h 573"/>
                <a:gd name="T12" fmla="*/ 12 w 903"/>
                <a:gd name="T13" fmla="*/ 434 h 573"/>
                <a:gd name="T14" fmla="*/ 18 w 903"/>
                <a:gd name="T15" fmla="*/ 428 h 573"/>
                <a:gd name="T16" fmla="*/ 23 w 903"/>
                <a:gd name="T17" fmla="*/ 423 h 573"/>
                <a:gd name="T18" fmla="*/ 30 w 903"/>
                <a:gd name="T19" fmla="*/ 419 h 573"/>
                <a:gd name="T20" fmla="*/ 30 w 903"/>
                <a:gd name="T21" fmla="*/ 30 h 573"/>
                <a:gd name="T22" fmla="*/ 873 w 903"/>
                <a:gd name="T23" fmla="*/ 30 h 573"/>
                <a:gd name="T24" fmla="*/ 873 w 903"/>
                <a:gd name="T25" fmla="*/ 543 h 573"/>
                <a:gd name="T26" fmla="*/ 481 w 903"/>
                <a:gd name="T27" fmla="*/ 543 h 573"/>
                <a:gd name="T28" fmla="*/ 481 w 903"/>
                <a:gd name="T29" fmla="*/ 573 h 573"/>
                <a:gd name="T30" fmla="*/ 903 w 903"/>
                <a:gd name="T31" fmla="*/ 573 h 573"/>
                <a:gd name="T32" fmla="*/ 903 w 903"/>
                <a:gd name="T33" fmla="*/ 0 h 573"/>
                <a:gd name="T34" fmla="*/ 0 w 903"/>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3" h="57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5" name="Freeform 498">
              <a:extLst>
                <a:ext uri="{FF2B5EF4-FFF2-40B4-BE49-F238E27FC236}">
                  <a16:creationId xmlns:a16="http://schemas.microsoft.com/office/drawing/2014/main" id="{E116885A-F6E8-44C4-BD85-ADCD0E8ADF8B}"/>
                </a:ext>
              </a:extLst>
            </p:cNvPr>
            <p:cNvSpPr>
              <a:spLocks noEditPoints="1"/>
            </p:cNvSpPr>
            <p:nvPr/>
          </p:nvSpPr>
          <p:spPr bwMode="auto">
            <a:xfrm>
              <a:off x="3775075" y="1373188"/>
              <a:ext cx="228600" cy="125413"/>
            </a:xfrm>
            <a:custGeom>
              <a:avLst/>
              <a:gdLst>
                <a:gd name="T0" fmla="*/ 330 w 723"/>
                <a:gd name="T1" fmla="*/ 283 h 392"/>
                <a:gd name="T2" fmla="*/ 295 w 723"/>
                <a:gd name="T3" fmla="*/ 263 h 392"/>
                <a:gd name="T4" fmla="*/ 269 w 723"/>
                <a:gd name="T5" fmla="*/ 232 h 392"/>
                <a:gd name="T6" fmla="*/ 257 w 723"/>
                <a:gd name="T7" fmla="*/ 192 h 392"/>
                <a:gd name="T8" fmla="*/ 260 w 723"/>
                <a:gd name="T9" fmla="*/ 151 h 392"/>
                <a:gd name="T10" fmla="*/ 281 w 723"/>
                <a:gd name="T11" fmla="*/ 115 h 392"/>
                <a:gd name="T12" fmla="*/ 312 w 723"/>
                <a:gd name="T13" fmla="*/ 90 h 392"/>
                <a:gd name="T14" fmla="*/ 350 w 723"/>
                <a:gd name="T15" fmla="*/ 77 h 392"/>
                <a:gd name="T16" fmla="*/ 392 w 723"/>
                <a:gd name="T17" fmla="*/ 81 h 392"/>
                <a:gd name="T18" fmla="*/ 429 w 723"/>
                <a:gd name="T19" fmla="*/ 100 h 392"/>
                <a:gd name="T20" fmla="*/ 454 w 723"/>
                <a:gd name="T21" fmla="*/ 131 h 392"/>
                <a:gd name="T22" fmla="*/ 466 w 723"/>
                <a:gd name="T23" fmla="*/ 171 h 392"/>
                <a:gd name="T24" fmla="*/ 462 w 723"/>
                <a:gd name="T25" fmla="*/ 213 h 392"/>
                <a:gd name="T26" fmla="*/ 443 w 723"/>
                <a:gd name="T27" fmla="*/ 248 h 392"/>
                <a:gd name="T28" fmla="*/ 412 w 723"/>
                <a:gd name="T29" fmla="*/ 274 h 392"/>
                <a:gd name="T30" fmla="*/ 372 w 723"/>
                <a:gd name="T31" fmla="*/ 287 h 392"/>
                <a:gd name="T32" fmla="*/ 96 w 723"/>
                <a:gd name="T33" fmla="*/ 151 h 392"/>
                <a:gd name="T34" fmla="*/ 68 w 723"/>
                <a:gd name="T35" fmla="*/ 131 h 392"/>
                <a:gd name="T36" fmla="*/ 61 w 723"/>
                <a:gd name="T37" fmla="*/ 97 h 392"/>
                <a:gd name="T38" fmla="*/ 80 w 723"/>
                <a:gd name="T39" fmla="*/ 69 h 392"/>
                <a:gd name="T40" fmla="*/ 114 w 723"/>
                <a:gd name="T41" fmla="*/ 63 h 392"/>
                <a:gd name="T42" fmla="*/ 143 w 723"/>
                <a:gd name="T43" fmla="*/ 81 h 392"/>
                <a:gd name="T44" fmla="*/ 150 w 723"/>
                <a:gd name="T45" fmla="*/ 115 h 392"/>
                <a:gd name="T46" fmla="*/ 131 w 723"/>
                <a:gd name="T47" fmla="*/ 144 h 392"/>
                <a:gd name="T48" fmla="*/ 106 w 723"/>
                <a:gd name="T49" fmla="*/ 152 h 392"/>
                <a:gd name="T50" fmla="*/ 642 w 723"/>
                <a:gd name="T51" fmla="*/ 249 h 392"/>
                <a:gd name="T52" fmla="*/ 661 w 723"/>
                <a:gd name="T53" fmla="*/ 278 h 392"/>
                <a:gd name="T54" fmla="*/ 655 w 723"/>
                <a:gd name="T55" fmla="*/ 313 h 392"/>
                <a:gd name="T56" fmla="*/ 626 w 723"/>
                <a:gd name="T57" fmla="*/ 331 h 392"/>
                <a:gd name="T58" fmla="*/ 592 w 723"/>
                <a:gd name="T59" fmla="*/ 324 h 392"/>
                <a:gd name="T60" fmla="*/ 573 w 723"/>
                <a:gd name="T61" fmla="*/ 297 h 392"/>
                <a:gd name="T62" fmla="*/ 580 w 723"/>
                <a:gd name="T63" fmla="*/ 262 h 392"/>
                <a:gd name="T64" fmla="*/ 608 w 723"/>
                <a:gd name="T65" fmla="*/ 243 h 392"/>
                <a:gd name="T66" fmla="*/ 669 w 723"/>
                <a:gd name="T67" fmla="*/ 392 h 392"/>
                <a:gd name="T68" fmla="*/ 691 w 723"/>
                <a:gd name="T69" fmla="*/ 386 h 392"/>
                <a:gd name="T70" fmla="*/ 709 w 723"/>
                <a:gd name="T71" fmla="*/ 371 h 392"/>
                <a:gd name="T72" fmla="*/ 720 w 723"/>
                <a:gd name="T73" fmla="*/ 350 h 392"/>
                <a:gd name="T74" fmla="*/ 723 w 723"/>
                <a:gd name="T75" fmla="*/ 62 h 392"/>
                <a:gd name="T76" fmla="*/ 718 w 723"/>
                <a:gd name="T77" fmla="*/ 38 h 392"/>
                <a:gd name="T78" fmla="*/ 705 w 723"/>
                <a:gd name="T79" fmla="*/ 19 h 392"/>
                <a:gd name="T80" fmla="*/ 686 w 723"/>
                <a:gd name="T81" fmla="*/ 6 h 392"/>
                <a:gd name="T82" fmla="*/ 663 w 723"/>
                <a:gd name="T83" fmla="*/ 2 h 392"/>
                <a:gd name="T84" fmla="*/ 43 w 723"/>
                <a:gd name="T85" fmla="*/ 4 h 392"/>
                <a:gd name="T86" fmla="*/ 22 w 723"/>
                <a:gd name="T87" fmla="*/ 14 h 392"/>
                <a:gd name="T88" fmla="*/ 7 w 723"/>
                <a:gd name="T89" fmla="*/ 33 h 392"/>
                <a:gd name="T90" fmla="*/ 1 w 723"/>
                <a:gd name="T91" fmla="*/ 55 h 392"/>
                <a:gd name="T92" fmla="*/ 46 w 723"/>
                <a:gd name="T93" fmla="*/ 294 h 392"/>
                <a:gd name="T94" fmla="*/ 151 w 723"/>
                <a:gd name="T95" fmla="*/ 287 h 392"/>
                <a:gd name="T96" fmla="*/ 244 w 723"/>
                <a:gd name="T97" fmla="*/ 293 h 392"/>
                <a:gd name="T98" fmla="*/ 326 w 723"/>
                <a:gd name="T99" fmla="*/ 312 h 392"/>
                <a:gd name="T100" fmla="*/ 373 w 723"/>
                <a:gd name="T101" fmla="*/ 337 h 392"/>
                <a:gd name="T102" fmla="*/ 389 w 723"/>
                <a:gd name="T103" fmla="*/ 36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3" h="392">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6" name="Freeform 499">
              <a:extLst>
                <a:ext uri="{FF2B5EF4-FFF2-40B4-BE49-F238E27FC236}">
                  <a16:creationId xmlns:a16="http://schemas.microsoft.com/office/drawing/2014/main" id="{BF723C2A-68AB-402A-BD7B-74F250598CF3}"/>
                </a:ext>
              </a:extLst>
            </p:cNvPr>
            <p:cNvSpPr>
              <a:spLocks/>
            </p:cNvSpPr>
            <p:nvPr/>
          </p:nvSpPr>
          <p:spPr bwMode="auto">
            <a:xfrm>
              <a:off x="3756025" y="1598613"/>
              <a:ext cx="133350" cy="33338"/>
            </a:xfrm>
            <a:custGeom>
              <a:avLst/>
              <a:gdLst>
                <a:gd name="T0" fmla="*/ 0 w 421"/>
                <a:gd name="T1" fmla="*/ 44 h 104"/>
                <a:gd name="T2" fmla="*/ 2 w 421"/>
                <a:gd name="T3" fmla="*/ 52 h 104"/>
                <a:gd name="T4" fmla="*/ 5 w 421"/>
                <a:gd name="T5" fmla="*/ 56 h 104"/>
                <a:gd name="T6" fmla="*/ 6 w 421"/>
                <a:gd name="T7" fmla="*/ 59 h 104"/>
                <a:gd name="T8" fmla="*/ 11 w 421"/>
                <a:gd name="T9" fmla="*/ 65 h 104"/>
                <a:gd name="T10" fmla="*/ 13 w 421"/>
                <a:gd name="T11" fmla="*/ 65 h 104"/>
                <a:gd name="T12" fmla="*/ 31 w 421"/>
                <a:gd name="T13" fmla="*/ 76 h 104"/>
                <a:gd name="T14" fmla="*/ 32 w 421"/>
                <a:gd name="T15" fmla="*/ 77 h 104"/>
                <a:gd name="T16" fmla="*/ 41 w 421"/>
                <a:gd name="T17" fmla="*/ 80 h 104"/>
                <a:gd name="T18" fmla="*/ 45 w 421"/>
                <a:gd name="T19" fmla="*/ 81 h 104"/>
                <a:gd name="T20" fmla="*/ 53 w 421"/>
                <a:gd name="T21" fmla="*/ 84 h 104"/>
                <a:gd name="T22" fmla="*/ 61 w 421"/>
                <a:gd name="T23" fmla="*/ 86 h 104"/>
                <a:gd name="T24" fmla="*/ 66 w 421"/>
                <a:gd name="T25" fmla="*/ 87 h 104"/>
                <a:gd name="T26" fmla="*/ 98 w 421"/>
                <a:gd name="T27" fmla="*/ 95 h 104"/>
                <a:gd name="T28" fmla="*/ 133 w 421"/>
                <a:gd name="T29" fmla="*/ 99 h 104"/>
                <a:gd name="T30" fmla="*/ 197 w 421"/>
                <a:gd name="T31" fmla="*/ 104 h 104"/>
                <a:gd name="T32" fmla="*/ 211 w 421"/>
                <a:gd name="T33" fmla="*/ 104 h 104"/>
                <a:gd name="T34" fmla="*/ 225 w 421"/>
                <a:gd name="T35" fmla="*/ 104 h 104"/>
                <a:gd name="T36" fmla="*/ 289 w 421"/>
                <a:gd name="T37" fmla="*/ 99 h 104"/>
                <a:gd name="T38" fmla="*/ 322 w 421"/>
                <a:gd name="T39" fmla="*/ 95 h 104"/>
                <a:gd name="T40" fmla="*/ 356 w 421"/>
                <a:gd name="T41" fmla="*/ 87 h 104"/>
                <a:gd name="T42" fmla="*/ 360 w 421"/>
                <a:gd name="T43" fmla="*/ 86 h 104"/>
                <a:gd name="T44" fmla="*/ 368 w 421"/>
                <a:gd name="T45" fmla="*/ 84 h 104"/>
                <a:gd name="T46" fmla="*/ 376 w 421"/>
                <a:gd name="T47" fmla="*/ 81 h 104"/>
                <a:gd name="T48" fmla="*/ 379 w 421"/>
                <a:gd name="T49" fmla="*/ 80 h 104"/>
                <a:gd name="T50" fmla="*/ 390 w 421"/>
                <a:gd name="T51" fmla="*/ 77 h 104"/>
                <a:gd name="T52" fmla="*/ 391 w 421"/>
                <a:gd name="T53" fmla="*/ 76 h 104"/>
                <a:gd name="T54" fmla="*/ 409 w 421"/>
                <a:gd name="T55" fmla="*/ 65 h 104"/>
                <a:gd name="T56" fmla="*/ 409 w 421"/>
                <a:gd name="T57" fmla="*/ 65 h 104"/>
                <a:gd name="T58" fmla="*/ 416 w 421"/>
                <a:gd name="T59" fmla="*/ 59 h 104"/>
                <a:gd name="T60" fmla="*/ 417 w 421"/>
                <a:gd name="T61" fmla="*/ 56 h 104"/>
                <a:gd name="T62" fmla="*/ 420 w 421"/>
                <a:gd name="T63" fmla="*/ 52 h 104"/>
                <a:gd name="T64" fmla="*/ 421 w 421"/>
                <a:gd name="T65" fmla="*/ 44 h 104"/>
                <a:gd name="T66" fmla="*/ 410 w 421"/>
                <a:gd name="T67" fmla="*/ 4 h 104"/>
                <a:gd name="T68" fmla="*/ 386 w 421"/>
                <a:gd name="T69" fmla="*/ 10 h 104"/>
                <a:gd name="T70" fmla="*/ 344 w 421"/>
                <a:gd name="T71" fmla="*/ 19 h 104"/>
                <a:gd name="T72" fmla="*/ 284 w 421"/>
                <a:gd name="T73" fmla="*/ 25 h 104"/>
                <a:gd name="T74" fmla="*/ 231 w 421"/>
                <a:gd name="T75" fmla="*/ 28 h 104"/>
                <a:gd name="T76" fmla="*/ 191 w 421"/>
                <a:gd name="T77" fmla="*/ 28 h 104"/>
                <a:gd name="T78" fmla="*/ 138 w 421"/>
                <a:gd name="T79" fmla="*/ 25 h 104"/>
                <a:gd name="T80" fmla="*/ 78 w 421"/>
                <a:gd name="T81" fmla="*/ 19 h 104"/>
                <a:gd name="T82" fmla="*/ 35 w 421"/>
                <a:gd name="T83" fmla="*/ 10 h 104"/>
                <a:gd name="T84" fmla="*/ 10 w 421"/>
                <a:gd name="T85"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1" h="104">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7" name="Freeform 500">
              <a:extLst>
                <a:ext uri="{FF2B5EF4-FFF2-40B4-BE49-F238E27FC236}">
                  <a16:creationId xmlns:a16="http://schemas.microsoft.com/office/drawing/2014/main" id="{8CCE3DC2-BC96-4CB2-BA52-FB839C44EB2A}"/>
                </a:ext>
              </a:extLst>
            </p:cNvPr>
            <p:cNvSpPr>
              <a:spLocks/>
            </p:cNvSpPr>
            <p:nvPr/>
          </p:nvSpPr>
          <p:spPr bwMode="auto">
            <a:xfrm>
              <a:off x="3756025" y="1474788"/>
              <a:ext cx="133350" cy="28575"/>
            </a:xfrm>
            <a:custGeom>
              <a:avLst/>
              <a:gdLst>
                <a:gd name="T0" fmla="*/ 420 w 420"/>
                <a:gd name="T1" fmla="*/ 58 h 90"/>
                <a:gd name="T2" fmla="*/ 419 w 420"/>
                <a:gd name="T3" fmla="*/ 55 h 90"/>
                <a:gd name="T4" fmla="*/ 418 w 420"/>
                <a:gd name="T5" fmla="*/ 50 h 90"/>
                <a:gd name="T6" fmla="*/ 416 w 420"/>
                <a:gd name="T7" fmla="*/ 47 h 90"/>
                <a:gd name="T8" fmla="*/ 413 w 420"/>
                <a:gd name="T9" fmla="*/ 44 h 90"/>
                <a:gd name="T10" fmla="*/ 406 w 420"/>
                <a:gd name="T11" fmla="*/ 37 h 90"/>
                <a:gd name="T12" fmla="*/ 397 w 420"/>
                <a:gd name="T13" fmla="*/ 32 h 90"/>
                <a:gd name="T14" fmla="*/ 386 w 420"/>
                <a:gd name="T15" fmla="*/ 27 h 90"/>
                <a:gd name="T16" fmla="*/ 374 w 420"/>
                <a:gd name="T17" fmla="*/ 22 h 90"/>
                <a:gd name="T18" fmla="*/ 360 w 420"/>
                <a:gd name="T19" fmla="*/ 18 h 90"/>
                <a:gd name="T20" fmla="*/ 345 w 420"/>
                <a:gd name="T21" fmla="*/ 14 h 90"/>
                <a:gd name="T22" fmla="*/ 313 w 420"/>
                <a:gd name="T23" fmla="*/ 9 h 90"/>
                <a:gd name="T24" fmla="*/ 277 w 420"/>
                <a:gd name="T25" fmla="*/ 3 h 90"/>
                <a:gd name="T26" fmla="*/ 243 w 420"/>
                <a:gd name="T27" fmla="*/ 1 h 90"/>
                <a:gd name="T28" fmla="*/ 210 w 420"/>
                <a:gd name="T29" fmla="*/ 0 h 90"/>
                <a:gd name="T30" fmla="*/ 172 w 420"/>
                <a:gd name="T31" fmla="*/ 1 h 90"/>
                <a:gd name="T32" fmla="*/ 133 w 420"/>
                <a:gd name="T33" fmla="*/ 4 h 90"/>
                <a:gd name="T34" fmla="*/ 113 w 420"/>
                <a:gd name="T35" fmla="*/ 7 h 90"/>
                <a:gd name="T36" fmla="*/ 94 w 420"/>
                <a:gd name="T37" fmla="*/ 11 h 90"/>
                <a:gd name="T38" fmla="*/ 76 w 420"/>
                <a:gd name="T39" fmla="*/ 14 h 90"/>
                <a:gd name="T40" fmla="*/ 59 w 420"/>
                <a:gd name="T41" fmla="*/ 18 h 90"/>
                <a:gd name="T42" fmla="*/ 59 w 420"/>
                <a:gd name="T43" fmla="*/ 18 h 90"/>
                <a:gd name="T44" fmla="*/ 55 w 420"/>
                <a:gd name="T45" fmla="*/ 19 h 90"/>
                <a:gd name="T46" fmla="*/ 52 w 420"/>
                <a:gd name="T47" fmla="*/ 20 h 90"/>
                <a:gd name="T48" fmla="*/ 48 w 420"/>
                <a:gd name="T49" fmla="*/ 21 h 90"/>
                <a:gd name="T50" fmla="*/ 44 w 420"/>
                <a:gd name="T51" fmla="*/ 22 h 90"/>
                <a:gd name="T52" fmla="*/ 43 w 420"/>
                <a:gd name="T53" fmla="*/ 24 h 90"/>
                <a:gd name="T54" fmla="*/ 40 w 420"/>
                <a:gd name="T55" fmla="*/ 24 h 90"/>
                <a:gd name="T56" fmla="*/ 35 w 420"/>
                <a:gd name="T57" fmla="*/ 26 h 90"/>
                <a:gd name="T58" fmla="*/ 31 w 420"/>
                <a:gd name="T59" fmla="*/ 28 h 90"/>
                <a:gd name="T60" fmla="*/ 30 w 420"/>
                <a:gd name="T61" fmla="*/ 28 h 90"/>
                <a:gd name="T62" fmla="*/ 30 w 420"/>
                <a:gd name="T63" fmla="*/ 28 h 90"/>
                <a:gd name="T64" fmla="*/ 19 w 420"/>
                <a:gd name="T65" fmla="*/ 33 h 90"/>
                <a:gd name="T66" fmla="*/ 12 w 420"/>
                <a:gd name="T67" fmla="*/ 40 h 90"/>
                <a:gd name="T68" fmla="*/ 10 w 420"/>
                <a:gd name="T69" fmla="*/ 40 h 90"/>
                <a:gd name="T70" fmla="*/ 10 w 420"/>
                <a:gd name="T71" fmla="*/ 40 h 90"/>
                <a:gd name="T72" fmla="*/ 7 w 420"/>
                <a:gd name="T73" fmla="*/ 43 h 90"/>
                <a:gd name="T74" fmla="*/ 5 w 420"/>
                <a:gd name="T75" fmla="*/ 46 h 90"/>
                <a:gd name="T76" fmla="*/ 4 w 420"/>
                <a:gd name="T77" fmla="*/ 47 h 90"/>
                <a:gd name="T78" fmla="*/ 4 w 420"/>
                <a:gd name="T79" fmla="*/ 48 h 90"/>
                <a:gd name="T80" fmla="*/ 2 w 420"/>
                <a:gd name="T81" fmla="*/ 50 h 90"/>
                <a:gd name="T82" fmla="*/ 1 w 420"/>
                <a:gd name="T83" fmla="*/ 52 h 90"/>
                <a:gd name="T84" fmla="*/ 0 w 420"/>
                <a:gd name="T85" fmla="*/ 56 h 90"/>
                <a:gd name="T86" fmla="*/ 0 w 420"/>
                <a:gd name="T87" fmla="*/ 58 h 90"/>
                <a:gd name="T88" fmla="*/ 8 w 420"/>
                <a:gd name="T89" fmla="*/ 63 h 90"/>
                <a:gd name="T90" fmla="*/ 22 w 420"/>
                <a:gd name="T91" fmla="*/ 68 h 90"/>
                <a:gd name="T92" fmla="*/ 43 w 420"/>
                <a:gd name="T93" fmla="*/ 74 h 90"/>
                <a:gd name="T94" fmla="*/ 67 w 420"/>
                <a:gd name="T95" fmla="*/ 78 h 90"/>
                <a:gd name="T96" fmla="*/ 96 w 420"/>
                <a:gd name="T97" fmla="*/ 84 h 90"/>
                <a:gd name="T98" fmla="*/ 131 w 420"/>
                <a:gd name="T99" fmla="*/ 87 h 90"/>
                <a:gd name="T100" fmla="*/ 168 w 420"/>
                <a:gd name="T101" fmla="*/ 90 h 90"/>
                <a:gd name="T102" fmla="*/ 210 w 420"/>
                <a:gd name="T103" fmla="*/ 90 h 90"/>
                <a:gd name="T104" fmla="*/ 251 w 420"/>
                <a:gd name="T105" fmla="*/ 90 h 90"/>
                <a:gd name="T106" fmla="*/ 289 w 420"/>
                <a:gd name="T107" fmla="*/ 87 h 90"/>
                <a:gd name="T108" fmla="*/ 323 w 420"/>
                <a:gd name="T109" fmla="*/ 84 h 90"/>
                <a:gd name="T110" fmla="*/ 353 w 420"/>
                <a:gd name="T111" fmla="*/ 78 h 90"/>
                <a:gd name="T112" fmla="*/ 377 w 420"/>
                <a:gd name="T113" fmla="*/ 74 h 90"/>
                <a:gd name="T114" fmla="*/ 398 w 420"/>
                <a:gd name="T115" fmla="*/ 68 h 90"/>
                <a:gd name="T116" fmla="*/ 412 w 420"/>
                <a:gd name="T117" fmla="*/ 62 h 90"/>
                <a:gd name="T118" fmla="*/ 420 w 420"/>
                <a:gd name="T119" fmla="*/ 5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0" h="9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8" name="Freeform 501">
              <a:extLst>
                <a:ext uri="{FF2B5EF4-FFF2-40B4-BE49-F238E27FC236}">
                  <a16:creationId xmlns:a16="http://schemas.microsoft.com/office/drawing/2014/main" id="{45F53EB3-4D70-48ED-B816-5993B8842DED}"/>
                </a:ext>
              </a:extLst>
            </p:cNvPr>
            <p:cNvSpPr>
              <a:spLocks/>
            </p:cNvSpPr>
            <p:nvPr/>
          </p:nvSpPr>
          <p:spPr bwMode="auto">
            <a:xfrm>
              <a:off x="3756025" y="1503363"/>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7 h 75"/>
                <a:gd name="T10" fmla="*/ 67 w 421"/>
                <a:gd name="T11" fmla="*/ 62 h 75"/>
                <a:gd name="T12" fmla="*/ 97 w 421"/>
                <a:gd name="T13" fmla="*/ 68 h 75"/>
                <a:gd name="T14" fmla="*/ 130 w 421"/>
                <a:gd name="T15" fmla="*/ 71 h 75"/>
                <a:gd name="T16" fmla="*/ 169 w 421"/>
                <a:gd name="T17" fmla="*/ 74 h 75"/>
                <a:gd name="T18" fmla="*/ 211 w 421"/>
                <a:gd name="T19" fmla="*/ 75 h 75"/>
                <a:gd name="T20" fmla="*/ 253 w 421"/>
                <a:gd name="T21" fmla="*/ 74 h 75"/>
                <a:gd name="T22" fmla="*/ 290 w 421"/>
                <a:gd name="T23" fmla="*/ 71 h 75"/>
                <a:gd name="T24" fmla="*/ 325 w 421"/>
                <a:gd name="T25" fmla="*/ 68 h 75"/>
                <a:gd name="T26" fmla="*/ 355 w 421"/>
                <a:gd name="T27" fmla="*/ 62 h 75"/>
                <a:gd name="T28" fmla="*/ 379 w 421"/>
                <a:gd name="T29" fmla="*/ 57 h 75"/>
                <a:gd name="T30" fmla="*/ 399 w 421"/>
                <a:gd name="T31" fmla="*/ 52 h 75"/>
                <a:gd name="T32" fmla="*/ 414 w 421"/>
                <a:gd name="T33" fmla="*/ 46 h 75"/>
                <a:gd name="T34" fmla="*/ 421 w 421"/>
                <a:gd name="T35" fmla="*/ 42 h 75"/>
                <a:gd name="T36" fmla="*/ 421 w 421"/>
                <a:gd name="T37" fmla="*/ 0 h 75"/>
                <a:gd name="T38" fmla="*/ 410 w 421"/>
                <a:gd name="T39" fmla="*/ 4 h 75"/>
                <a:gd name="T40" fmla="*/ 399 w 421"/>
                <a:gd name="T41" fmla="*/ 8 h 75"/>
                <a:gd name="T42" fmla="*/ 386 w 421"/>
                <a:gd name="T43" fmla="*/ 12 h 75"/>
                <a:gd name="T44" fmla="*/ 373 w 421"/>
                <a:gd name="T45" fmla="*/ 14 h 75"/>
                <a:gd name="T46" fmla="*/ 344 w 421"/>
                <a:gd name="T47" fmla="*/ 19 h 75"/>
                <a:gd name="T48" fmla="*/ 314 w 421"/>
                <a:gd name="T49" fmla="*/ 24 h 75"/>
                <a:gd name="T50" fmla="*/ 284 w 421"/>
                <a:gd name="T51" fmla="*/ 27 h 75"/>
                <a:gd name="T52" fmla="*/ 256 w 421"/>
                <a:gd name="T53" fmla="*/ 28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8 h 75"/>
                <a:gd name="T74" fmla="*/ 10 w 421"/>
                <a:gd name="T75" fmla="*/ 4 h 75"/>
                <a:gd name="T76" fmla="*/ 0 w 421"/>
                <a:gd name="T77" fmla="*/ 0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89" name="Freeform 502">
              <a:extLst>
                <a:ext uri="{FF2B5EF4-FFF2-40B4-BE49-F238E27FC236}">
                  <a16:creationId xmlns:a16="http://schemas.microsoft.com/office/drawing/2014/main" id="{40645D42-F2CB-4C6A-B678-6C2669FFC7EB}"/>
                </a:ext>
              </a:extLst>
            </p:cNvPr>
            <p:cNvSpPr>
              <a:spLocks/>
            </p:cNvSpPr>
            <p:nvPr/>
          </p:nvSpPr>
          <p:spPr bwMode="auto">
            <a:xfrm>
              <a:off x="3756025" y="1574800"/>
              <a:ext cx="133350" cy="23813"/>
            </a:xfrm>
            <a:custGeom>
              <a:avLst/>
              <a:gdLst>
                <a:gd name="T0" fmla="*/ 0 w 421"/>
                <a:gd name="T1" fmla="*/ 0 h 75"/>
                <a:gd name="T2" fmla="*/ 0 w 421"/>
                <a:gd name="T3" fmla="*/ 42 h 75"/>
                <a:gd name="T4" fmla="*/ 8 w 421"/>
                <a:gd name="T5" fmla="*/ 48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8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1 h 75"/>
                <a:gd name="T78" fmla="*/ 0 w 421"/>
                <a:gd name="T79"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1" h="75">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90" name="Freeform 503">
              <a:extLst>
                <a:ext uri="{FF2B5EF4-FFF2-40B4-BE49-F238E27FC236}">
                  <a16:creationId xmlns:a16="http://schemas.microsoft.com/office/drawing/2014/main" id="{64966824-90E7-4B8A-865E-6DCE71404648}"/>
                </a:ext>
              </a:extLst>
            </p:cNvPr>
            <p:cNvSpPr>
              <a:spLocks/>
            </p:cNvSpPr>
            <p:nvPr/>
          </p:nvSpPr>
          <p:spPr bwMode="auto">
            <a:xfrm>
              <a:off x="3756025" y="1550988"/>
              <a:ext cx="133350" cy="23813"/>
            </a:xfrm>
            <a:custGeom>
              <a:avLst/>
              <a:gdLst>
                <a:gd name="T0" fmla="*/ 0 w 421"/>
                <a:gd name="T1" fmla="*/ 0 h 75"/>
                <a:gd name="T2" fmla="*/ 0 w 421"/>
                <a:gd name="T3" fmla="*/ 42 h 75"/>
                <a:gd name="T4" fmla="*/ 8 w 421"/>
                <a:gd name="T5" fmla="*/ 47 h 75"/>
                <a:gd name="T6" fmla="*/ 22 w 421"/>
                <a:gd name="T7" fmla="*/ 53 h 75"/>
                <a:gd name="T8" fmla="*/ 43 w 421"/>
                <a:gd name="T9" fmla="*/ 58 h 75"/>
                <a:gd name="T10" fmla="*/ 67 w 421"/>
                <a:gd name="T11" fmla="*/ 64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4 h 75"/>
                <a:gd name="T28" fmla="*/ 379 w 421"/>
                <a:gd name="T29" fmla="*/ 58 h 75"/>
                <a:gd name="T30" fmla="*/ 399 w 421"/>
                <a:gd name="T31" fmla="*/ 53 h 75"/>
                <a:gd name="T32" fmla="*/ 414 w 421"/>
                <a:gd name="T33" fmla="*/ 47 h 75"/>
                <a:gd name="T34" fmla="*/ 421 w 421"/>
                <a:gd name="T35" fmla="*/ 42 h 75"/>
                <a:gd name="T36" fmla="*/ 421 w 421"/>
                <a:gd name="T37" fmla="*/ 0 h 75"/>
                <a:gd name="T38" fmla="*/ 410 w 421"/>
                <a:gd name="T39" fmla="*/ 5 h 75"/>
                <a:gd name="T40" fmla="*/ 399 w 421"/>
                <a:gd name="T41" fmla="*/ 9 h 75"/>
                <a:gd name="T42" fmla="*/ 386 w 421"/>
                <a:gd name="T43" fmla="*/ 12 h 75"/>
                <a:gd name="T44" fmla="*/ 373 w 421"/>
                <a:gd name="T45" fmla="*/ 15 h 75"/>
                <a:gd name="T46" fmla="*/ 344 w 421"/>
                <a:gd name="T47" fmla="*/ 21 h 75"/>
                <a:gd name="T48" fmla="*/ 314 w 421"/>
                <a:gd name="T49" fmla="*/ 24 h 75"/>
                <a:gd name="T50" fmla="*/ 284 w 421"/>
                <a:gd name="T51" fmla="*/ 27 h 75"/>
                <a:gd name="T52" fmla="*/ 256 w 421"/>
                <a:gd name="T53" fmla="*/ 29 h 75"/>
                <a:gd name="T54" fmla="*/ 231 w 421"/>
                <a:gd name="T55" fmla="*/ 30 h 75"/>
                <a:gd name="T56" fmla="*/ 211 w 421"/>
                <a:gd name="T57" fmla="*/ 30 h 75"/>
                <a:gd name="T58" fmla="*/ 191 w 421"/>
                <a:gd name="T59" fmla="*/ 30 h 75"/>
                <a:gd name="T60" fmla="*/ 166 w 421"/>
                <a:gd name="T61" fmla="*/ 29 h 75"/>
                <a:gd name="T62" fmla="*/ 138 w 421"/>
                <a:gd name="T63" fmla="*/ 27 h 75"/>
                <a:gd name="T64" fmla="*/ 108 w 421"/>
                <a:gd name="T65" fmla="*/ 24 h 75"/>
                <a:gd name="T66" fmla="*/ 78 w 421"/>
                <a:gd name="T67" fmla="*/ 21 h 75"/>
                <a:gd name="T68" fmla="*/ 49 w 421"/>
                <a:gd name="T69" fmla="*/ 15 h 75"/>
                <a:gd name="T70" fmla="*/ 35 w 421"/>
                <a:gd name="T71" fmla="*/ 12 h 75"/>
                <a:gd name="T72" fmla="*/ 22 w 421"/>
                <a:gd name="T73" fmla="*/ 9 h 75"/>
                <a:gd name="T74" fmla="*/ 10 w 421"/>
                <a:gd name="T75" fmla="*/ 5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191" name="Freeform 504">
              <a:extLst>
                <a:ext uri="{FF2B5EF4-FFF2-40B4-BE49-F238E27FC236}">
                  <a16:creationId xmlns:a16="http://schemas.microsoft.com/office/drawing/2014/main" id="{80ED3752-E23E-4EA7-A6B8-F8609DBFDB3D}"/>
                </a:ext>
              </a:extLst>
            </p:cNvPr>
            <p:cNvSpPr>
              <a:spLocks/>
            </p:cNvSpPr>
            <p:nvPr/>
          </p:nvSpPr>
          <p:spPr bwMode="auto">
            <a:xfrm>
              <a:off x="3756025" y="1527175"/>
              <a:ext cx="133350" cy="23813"/>
            </a:xfrm>
            <a:custGeom>
              <a:avLst/>
              <a:gdLst>
                <a:gd name="T0" fmla="*/ 0 w 421"/>
                <a:gd name="T1" fmla="*/ 0 h 75"/>
                <a:gd name="T2" fmla="*/ 0 w 421"/>
                <a:gd name="T3" fmla="*/ 42 h 75"/>
                <a:gd name="T4" fmla="*/ 8 w 421"/>
                <a:gd name="T5" fmla="*/ 46 h 75"/>
                <a:gd name="T6" fmla="*/ 22 w 421"/>
                <a:gd name="T7" fmla="*/ 52 h 75"/>
                <a:gd name="T8" fmla="*/ 43 w 421"/>
                <a:gd name="T9" fmla="*/ 58 h 75"/>
                <a:gd name="T10" fmla="*/ 67 w 421"/>
                <a:gd name="T11" fmla="*/ 63 h 75"/>
                <a:gd name="T12" fmla="*/ 97 w 421"/>
                <a:gd name="T13" fmla="*/ 68 h 75"/>
                <a:gd name="T14" fmla="*/ 130 w 421"/>
                <a:gd name="T15" fmla="*/ 72 h 75"/>
                <a:gd name="T16" fmla="*/ 169 w 421"/>
                <a:gd name="T17" fmla="*/ 74 h 75"/>
                <a:gd name="T18" fmla="*/ 211 w 421"/>
                <a:gd name="T19" fmla="*/ 75 h 75"/>
                <a:gd name="T20" fmla="*/ 253 w 421"/>
                <a:gd name="T21" fmla="*/ 74 h 75"/>
                <a:gd name="T22" fmla="*/ 290 w 421"/>
                <a:gd name="T23" fmla="*/ 72 h 75"/>
                <a:gd name="T24" fmla="*/ 325 w 421"/>
                <a:gd name="T25" fmla="*/ 68 h 75"/>
                <a:gd name="T26" fmla="*/ 355 w 421"/>
                <a:gd name="T27" fmla="*/ 63 h 75"/>
                <a:gd name="T28" fmla="*/ 379 w 421"/>
                <a:gd name="T29" fmla="*/ 58 h 75"/>
                <a:gd name="T30" fmla="*/ 399 w 421"/>
                <a:gd name="T31" fmla="*/ 52 h 75"/>
                <a:gd name="T32" fmla="*/ 414 w 421"/>
                <a:gd name="T33" fmla="*/ 47 h 75"/>
                <a:gd name="T34" fmla="*/ 421 w 421"/>
                <a:gd name="T35" fmla="*/ 42 h 75"/>
                <a:gd name="T36" fmla="*/ 421 w 421"/>
                <a:gd name="T37" fmla="*/ 0 h 75"/>
                <a:gd name="T38" fmla="*/ 410 w 421"/>
                <a:gd name="T39" fmla="*/ 4 h 75"/>
                <a:gd name="T40" fmla="*/ 399 w 421"/>
                <a:gd name="T41" fmla="*/ 9 h 75"/>
                <a:gd name="T42" fmla="*/ 386 w 421"/>
                <a:gd name="T43" fmla="*/ 12 h 75"/>
                <a:gd name="T44" fmla="*/ 373 w 421"/>
                <a:gd name="T45" fmla="*/ 15 h 75"/>
                <a:gd name="T46" fmla="*/ 344 w 421"/>
                <a:gd name="T47" fmla="*/ 19 h 75"/>
                <a:gd name="T48" fmla="*/ 314 w 421"/>
                <a:gd name="T49" fmla="*/ 24 h 75"/>
                <a:gd name="T50" fmla="*/ 284 w 421"/>
                <a:gd name="T51" fmla="*/ 27 h 75"/>
                <a:gd name="T52" fmla="*/ 256 w 421"/>
                <a:gd name="T53" fmla="*/ 29 h 75"/>
                <a:gd name="T54" fmla="*/ 231 w 421"/>
                <a:gd name="T55" fmla="*/ 29 h 75"/>
                <a:gd name="T56" fmla="*/ 211 w 421"/>
                <a:gd name="T57" fmla="*/ 30 h 75"/>
                <a:gd name="T58" fmla="*/ 191 w 421"/>
                <a:gd name="T59" fmla="*/ 29 h 75"/>
                <a:gd name="T60" fmla="*/ 166 w 421"/>
                <a:gd name="T61" fmla="*/ 28 h 75"/>
                <a:gd name="T62" fmla="*/ 138 w 421"/>
                <a:gd name="T63" fmla="*/ 27 h 75"/>
                <a:gd name="T64" fmla="*/ 108 w 421"/>
                <a:gd name="T65" fmla="*/ 24 h 75"/>
                <a:gd name="T66" fmla="*/ 78 w 421"/>
                <a:gd name="T67" fmla="*/ 19 h 75"/>
                <a:gd name="T68" fmla="*/ 49 w 421"/>
                <a:gd name="T69" fmla="*/ 15 h 75"/>
                <a:gd name="T70" fmla="*/ 35 w 421"/>
                <a:gd name="T71" fmla="*/ 12 h 75"/>
                <a:gd name="T72" fmla="*/ 22 w 421"/>
                <a:gd name="T73" fmla="*/ 9 h 75"/>
                <a:gd name="T74" fmla="*/ 10 w 421"/>
                <a:gd name="T75" fmla="*/ 4 h 75"/>
                <a:gd name="T76" fmla="*/ 0 w 421"/>
                <a:gd name="T7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75">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174" name="TextBox 173">
            <a:extLst>
              <a:ext uri="{FF2B5EF4-FFF2-40B4-BE49-F238E27FC236}">
                <a16:creationId xmlns:a16="http://schemas.microsoft.com/office/drawing/2014/main" id="{9FF4A209-6BAD-4B47-BF8D-2B844BFC3C65}"/>
              </a:ext>
            </a:extLst>
          </p:cNvPr>
          <p:cNvSpPr txBox="1"/>
          <p:nvPr/>
        </p:nvSpPr>
        <p:spPr>
          <a:xfrm>
            <a:off x="7901716" y="4940524"/>
            <a:ext cx="3860129" cy="738664"/>
          </a:xfrm>
          <a:prstGeom prst="rect">
            <a:avLst/>
          </a:prstGeom>
          <a:noFill/>
        </p:spPr>
        <p:txBody>
          <a:bodyPr wrap="square" lIns="0" tIns="0" rIns="0" bIns="0" rtlCol="0">
            <a:spAutoFit/>
          </a:bodyPr>
          <a:lstStyle/>
          <a:p>
            <a:r>
              <a:rPr lang="en-US" sz="1600" dirty="0"/>
              <a:t>Maximum Savings with extensive testing and re-usability of code across other Assets with minimum maintenance.</a:t>
            </a:r>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p:txBody>
          <a:bodyPr/>
          <a:lstStyle/>
          <a:p>
            <a:fld id="{75C75738-883E-4D82-874A-987559CF11A8}" type="datetime1">
              <a:rPr lang="en-US" smtClean="0"/>
              <a:t>7/20/2024</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3</a:t>
            </a:fld>
            <a:endParaRPr lang="en-US" dirty="0"/>
          </a:p>
        </p:txBody>
      </p:sp>
    </p:spTree>
    <p:extLst>
      <p:ext uri="{BB962C8B-B14F-4D97-AF65-F5344CB8AC3E}">
        <p14:creationId xmlns:p14="http://schemas.microsoft.com/office/powerpoint/2010/main" val="22220855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515E1EA5-44B4-4F71-9348-C1ED402144FE}"/>
              </a:ext>
            </a:extLst>
          </p:cNvPr>
          <p:cNvSpPr>
            <a:spLocks noGrp="1"/>
          </p:cNvSpPr>
          <p:nvPr>
            <p:ph type="title" idx="4294967295"/>
          </p:nvPr>
        </p:nvSpPr>
        <p:spPr>
          <a:xfrm>
            <a:off x="0" y="365125"/>
            <a:ext cx="10515600" cy="1325563"/>
          </a:xfrm>
        </p:spPr>
        <p:txBody>
          <a:bodyPr/>
          <a:lstStyle/>
          <a:p>
            <a:r>
              <a:rPr lang="en-US" dirty="0"/>
              <a:t>Balanced scorecard slide 4</a:t>
            </a:r>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63C92C2E-8888-42AB-A36D-D6F2B362B0CD}"/>
              </a:ext>
            </a:extLst>
          </p:cNvPr>
          <p:cNvSpPr txBox="1"/>
          <p:nvPr/>
        </p:nvSpPr>
        <p:spPr>
          <a:xfrm>
            <a:off x="65903" y="292100"/>
            <a:ext cx="11779975" cy="492443"/>
          </a:xfrm>
          <a:prstGeom prst="rect">
            <a:avLst/>
          </a:prstGeom>
          <a:noFill/>
        </p:spPr>
        <p:txBody>
          <a:bodyPr wrap="square" lIns="0" tIns="0" rIns="0" bIns="0" rtlCol="0" anchor="ctr">
            <a:spAutoFit/>
          </a:bodyPr>
          <a:lstStyle/>
          <a:p>
            <a:pPr algn="ctr"/>
            <a:r>
              <a:rPr lang="en-US" sz="3200" b="1" dirty="0">
                <a:latin typeface="+mj-lt"/>
              </a:rPr>
              <a:t>SFP LOMBARD </a:t>
            </a:r>
            <a:r>
              <a:rPr lang="en-US" sz="3200" dirty="0">
                <a:latin typeface="+mj-lt"/>
              </a:rPr>
              <a:t>ASSET CLASS – Pool Management</a:t>
            </a:r>
            <a:endParaRPr lang="en-US" sz="3600" dirty="0">
              <a:latin typeface="+mj-lt"/>
            </a:endParaRPr>
          </a:p>
        </p:txBody>
      </p:sp>
      <p:sp>
        <p:nvSpPr>
          <p:cNvPr id="47" name="Rectangle: Top Corners Rounded 46">
            <a:extLst>
              <a:ext uri="{FF2B5EF4-FFF2-40B4-BE49-F238E27FC236}">
                <a16:creationId xmlns:a16="http://schemas.microsoft.com/office/drawing/2014/main" id="{7757CDEF-630C-40F7-970E-216E60E6352C}"/>
              </a:ext>
              <a:ext uri="{C183D7F6-B498-43B3-948B-1728B52AA6E4}">
                <adec:decorative xmlns:adec="http://schemas.microsoft.com/office/drawing/2017/decorative" val="1"/>
              </a:ext>
            </a:extLst>
          </p:cNvPr>
          <p:cNvSpPr/>
          <p:nvPr/>
        </p:nvSpPr>
        <p:spPr>
          <a:xfrm rot="5400000" flipH="1">
            <a:off x="1175544" y="638961"/>
            <a:ext cx="1562100" cy="3913189"/>
          </a:xfrm>
          <a:prstGeom prst="round2SameRect">
            <a:avLst>
              <a:gd name="adj1" fmla="val 50000"/>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60C01E23-90C8-4759-A5BC-F3CE0BC2D0F9}"/>
              </a:ext>
            </a:extLst>
          </p:cNvPr>
          <p:cNvSpPr txBox="1"/>
          <p:nvPr/>
        </p:nvSpPr>
        <p:spPr>
          <a:xfrm>
            <a:off x="98598" y="1932346"/>
            <a:ext cx="3233228" cy="1292662"/>
          </a:xfrm>
          <a:prstGeom prst="rect">
            <a:avLst/>
          </a:prstGeom>
          <a:noFill/>
        </p:spPr>
        <p:txBody>
          <a:bodyPr wrap="square" lIns="0" tIns="0" rIns="0" bIns="0" rtlCol="0">
            <a:spAutoFit/>
          </a:bodyPr>
          <a:lstStyle/>
          <a:p>
            <a:pPr marL="285750" indent="-285750">
              <a:buFont typeface="Arial" panose="020B0604020202020204" pitchFamily="34" charset="0"/>
              <a:buChar char="•"/>
            </a:pPr>
            <a:r>
              <a:rPr lang="en-US" sz="1200" dirty="0"/>
              <a:t>All the Business Scenarios for Pool Creation</a:t>
            </a:r>
          </a:p>
          <a:p>
            <a:pPr marL="285750" indent="-285750">
              <a:buFont typeface="Arial" panose="020B0604020202020204" pitchFamily="34" charset="0"/>
              <a:buChar char="•"/>
            </a:pPr>
            <a:r>
              <a:rPr lang="en-US" sz="1200" dirty="0"/>
              <a:t>One Field </a:t>
            </a:r>
            <a:r>
              <a:rPr lang="en-US" sz="1200" dirty="0">
                <a:sym typeface="Wingdings" panose="05000000000000000000" pitchFamily="2" charset="2"/>
              </a:rPr>
              <a:t> One EC  One Pool</a:t>
            </a:r>
          </a:p>
          <a:p>
            <a:pPr marL="285750" indent="-285750">
              <a:buFont typeface="Arial" panose="020B0604020202020204" pitchFamily="34" charset="0"/>
              <a:buChar char="•"/>
            </a:pPr>
            <a:r>
              <a:rPr lang="en-US" sz="1200" dirty="0">
                <a:sym typeface="Wingdings" panose="05000000000000000000" pitchFamily="2" charset="2"/>
              </a:rPr>
              <a:t>Non Functional Testing( Memory Leakage and Performance) for Pool Build.</a:t>
            </a:r>
          </a:p>
          <a:p>
            <a:pPr marL="285750" indent="-285750">
              <a:buFont typeface="Arial" panose="020B0604020202020204" pitchFamily="34" charset="0"/>
              <a:buChar char="•"/>
            </a:pPr>
            <a:r>
              <a:rPr lang="en-US" sz="1200" dirty="0">
                <a:sym typeface="Wingdings" panose="05000000000000000000" pitchFamily="2" charset="2"/>
              </a:rPr>
              <a:t>EC Creation for Reference Fields(Drop Down Values Validations)</a:t>
            </a:r>
          </a:p>
          <a:p>
            <a:pPr marL="285750" indent="-285750">
              <a:buFont typeface="Arial" panose="020B0604020202020204" pitchFamily="34" charset="0"/>
              <a:buChar char="•"/>
            </a:pPr>
            <a:r>
              <a:rPr lang="en-US" sz="1200" dirty="0">
                <a:sym typeface="Wingdings" panose="05000000000000000000" pitchFamily="2" charset="2"/>
              </a:rPr>
              <a:t>Regression Tests Cases</a:t>
            </a:r>
            <a:endParaRPr lang="en-US" sz="1200" dirty="0"/>
          </a:p>
        </p:txBody>
      </p:sp>
      <p:sp>
        <p:nvSpPr>
          <p:cNvPr id="46" name="Rectangle: Top Corners Rounded 45">
            <a:extLst>
              <a:ext uri="{FF2B5EF4-FFF2-40B4-BE49-F238E27FC236}">
                <a16:creationId xmlns:a16="http://schemas.microsoft.com/office/drawing/2014/main" id="{B0A604A2-1672-42C6-B255-324211739702}"/>
              </a:ext>
              <a:ext uri="{C183D7F6-B498-43B3-948B-1728B52AA6E4}">
                <adec:decorative xmlns:adec="http://schemas.microsoft.com/office/drawing/2017/decorative" val="1"/>
              </a:ext>
            </a:extLst>
          </p:cNvPr>
          <p:cNvSpPr/>
          <p:nvPr/>
        </p:nvSpPr>
        <p:spPr>
          <a:xfrm rot="5400000" flipH="1">
            <a:off x="1175545" y="3226747"/>
            <a:ext cx="1562100" cy="3913189"/>
          </a:xfrm>
          <a:prstGeom prst="round2SameRect">
            <a:avLst>
              <a:gd name="adj1" fmla="val 50000"/>
              <a:gd name="adj2" fmla="val 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TextBox 48">
            <a:extLst>
              <a:ext uri="{FF2B5EF4-FFF2-40B4-BE49-F238E27FC236}">
                <a16:creationId xmlns:a16="http://schemas.microsoft.com/office/drawing/2014/main" id="{FFDC3D59-6312-4B09-A47E-217DF86E4CEC}"/>
              </a:ext>
            </a:extLst>
          </p:cNvPr>
          <p:cNvSpPr txBox="1"/>
          <p:nvPr/>
        </p:nvSpPr>
        <p:spPr>
          <a:xfrm>
            <a:off x="139108" y="4551250"/>
            <a:ext cx="3233228" cy="1107996"/>
          </a:xfrm>
          <a:prstGeom prst="rect">
            <a:avLst/>
          </a:prstGeom>
          <a:noFill/>
        </p:spPr>
        <p:txBody>
          <a:bodyPr wrap="square" lIns="0" tIns="0" rIns="0" bIns="0" rtlCol="0">
            <a:spAutoFit/>
          </a:bodyPr>
          <a:lstStyle/>
          <a:p>
            <a:pPr marL="285750" indent="-285750">
              <a:buFont typeface="Arial" panose="020B0604020202020204" pitchFamily="34" charset="0"/>
              <a:buChar char="•"/>
            </a:pPr>
            <a:r>
              <a:rPr lang="en-US" sz="1200" dirty="0"/>
              <a:t>Loan correctly Flagged and De-flagged from/To Deal</a:t>
            </a:r>
          </a:p>
          <a:p>
            <a:pPr marL="285750" indent="-285750">
              <a:buFont typeface="Arial" panose="020B0604020202020204" pitchFamily="34" charset="0"/>
              <a:buChar char="•"/>
            </a:pPr>
            <a:r>
              <a:rPr lang="en-US" sz="1200" dirty="0"/>
              <a:t>Pools are marked Complete Post Batch Completion.</a:t>
            </a:r>
          </a:p>
          <a:p>
            <a:pPr marL="285750" indent="-285750">
              <a:buFont typeface="Arial" panose="020B0604020202020204" pitchFamily="34" charset="0"/>
              <a:buChar char="•"/>
            </a:pPr>
            <a:r>
              <a:rPr lang="en-US" sz="1200" dirty="0"/>
              <a:t>Values are correctly stored in Database Fact Tables.</a:t>
            </a:r>
          </a:p>
        </p:txBody>
      </p:sp>
      <p:grpSp>
        <p:nvGrpSpPr>
          <p:cNvPr id="6" name="Group 5">
            <a:extLst>
              <a:ext uri="{FF2B5EF4-FFF2-40B4-BE49-F238E27FC236}">
                <a16:creationId xmlns:a16="http://schemas.microsoft.com/office/drawing/2014/main" id="{BE266B6E-A3E1-4E83-A284-AE89ACE4BF4F}"/>
              </a:ext>
              <a:ext uri="{C183D7F6-B498-43B3-948B-1728B52AA6E4}">
                <adec:decorative xmlns:adec="http://schemas.microsoft.com/office/drawing/2017/decorative" val="1"/>
              </a:ext>
            </a:extLst>
          </p:cNvPr>
          <p:cNvGrpSpPr/>
          <p:nvPr/>
        </p:nvGrpSpPr>
        <p:grpSpPr>
          <a:xfrm>
            <a:off x="3913188" y="1708132"/>
            <a:ext cx="4343400" cy="4362633"/>
            <a:chOff x="3913188" y="1580968"/>
            <a:chExt cx="4343400" cy="4362633"/>
          </a:xfrm>
        </p:grpSpPr>
        <p:grpSp>
          <p:nvGrpSpPr>
            <p:cNvPr id="15" name="Group 14">
              <a:extLst>
                <a:ext uri="{FF2B5EF4-FFF2-40B4-BE49-F238E27FC236}">
                  <a16:creationId xmlns:a16="http://schemas.microsoft.com/office/drawing/2014/main" id="{E430D05E-E542-4A7A-820D-1D7456314943}"/>
                </a:ext>
              </a:extLst>
            </p:cNvPr>
            <p:cNvGrpSpPr/>
            <p:nvPr/>
          </p:nvGrpSpPr>
          <p:grpSpPr>
            <a:xfrm>
              <a:off x="3913188" y="1580968"/>
              <a:ext cx="4343400" cy="4362633"/>
              <a:chOff x="3913188" y="1580968"/>
              <a:chExt cx="4343400" cy="4362633"/>
            </a:xfrm>
            <a:effectLst/>
          </p:grpSpPr>
          <p:sp>
            <p:nvSpPr>
              <p:cNvPr id="16" name="Freeform 5">
                <a:extLst>
                  <a:ext uri="{FF2B5EF4-FFF2-40B4-BE49-F238E27FC236}">
                    <a16:creationId xmlns:a16="http://schemas.microsoft.com/office/drawing/2014/main" id="{21FBD271-8B92-4637-8B26-873FB982AA11}"/>
                  </a:ext>
                  <a:ext uri="{C183D7F6-B498-43B3-948B-1728B52AA6E4}">
                    <adec:decorative xmlns:adec="http://schemas.microsoft.com/office/drawing/2017/decorative" val="1"/>
                  </a:ext>
                </a:extLst>
              </p:cNvPr>
              <p:cNvSpPr>
                <a:spLocks/>
              </p:cNvSpPr>
              <p:nvPr/>
            </p:nvSpPr>
            <p:spPr bwMode="auto">
              <a:xfrm>
                <a:off x="3913188" y="1600200"/>
                <a:ext cx="2008188" cy="2020888"/>
              </a:xfrm>
              <a:custGeom>
                <a:avLst/>
                <a:gdLst>
                  <a:gd name="T0" fmla="*/ 55 w 172"/>
                  <a:gd name="T1" fmla="*/ 173 h 173"/>
                  <a:gd name="T2" fmla="*/ 0 w 172"/>
                  <a:gd name="T3" fmla="*/ 173 h 173"/>
                  <a:gd name="T4" fmla="*/ 172 w 172"/>
                  <a:gd name="T5" fmla="*/ 0 h 173"/>
                  <a:gd name="T6" fmla="*/ 172 w 172"/>
                  <a:gd name="T7" fmla="*/ 55 h 173"/>
                  <a:gd name="T8" fmla="*/ 55 w 172"/>
                  <a:gd name="T9" fmla="*/ 173 h 173"/>
                </a:gdLst>
                <a:ahLst/>
                <a:cxnLst>
                  <a:cxn ang="0">
                    <a:pos x="T0" y="T1"/>
                  </a:cxn>
                  <a:cxn ang="0">
                    <a:pos x="T2" y="T3"/>
                  </a:cxn>
                  <a:cxn ang="0">
                    <a:pos x="T4" y="T5"/>
                  </a:cxn>
                  <a:cxn ang="0">
                    <a:pos x="T6" y="T7"/>
                  </a:cxn>
                  <a:cxn ang="0">
                    <a:pos x="T8" y="T9"/>
                  </a:cxn>
                </a:cxnLst>
                <a:rect l="0" t="0" r="r" b="b"/>
                <a:pathLst>
                  <a:path w="172" h="173">
                    <a:moveTo>
                      <a:pt x="55" y="173"/>
                    </a:moveTo>
                    <a:cubicBezTo>
                      <a:pt x="0" y="173"/>
                      <a:pt x="0" y="173"/>
                      <a:pt x="0" y="173"/>
                    </a:cubicBezTo>
                    <a:cubicBezTo>
                      <a:pt x="7" y="80"/>
                      <a:pt x="80" y="7"/>
                      <a:pt x="172" y="0"/>
                    </a:cubicBezTo>
                    <a:cubicBezTo>
                      <a:pt x="172" y="55"/>
                      <a:pt x="172" y="55"/>
                      <a:pt x="172" y="55"/>
                    </a:cubicBezTo>
                    <a:cubicBezTo>
                      <a:pt x="110" y="61"/>
                      <a:pt x="61" y="111"/>
                      <a:pt x="55" y="173"/>
                    </a:cubicBezTo>
                    <a:close/>
                  </a:path>
                </a:pathLst>
              </a:custGeom>
              <a:solidFill>
                <a:schemeClr val="accent1"/>
              </a:solidFill>
              <a:ln>
                <a:noFill/>
              </a:ln>
              <a:effectLst/>
            </p:spPr>
            <p:txBody>
              <a:bodyPr vert="horz" wrap="square" lIns="91440" tIns="45720" rIns="91440" bIns="45720" numCol="1" anchor="t" anchorCtr="0" compatLnSpc="1">
                <a:prstTxWarp prst="textNoShape">
                  <a:avLst/>
                </a:prstTxWarp>
              </a:bodyPr>
              <a:lstStyle/>
              <a:p>
                <a:endParaRPr lang="en-US" dirty="0"/>
              </a:p>
            </p:txBody>
          </p:sp>
          <p:sp>
            <p:nvSpPr>
              <p:cNvPr id="17" name="Freeform 6">
                <a:extLst>
                  <a:ext uri="{FF2B5EF4-FFF2-40B4-BE49-F238E27FC236}">
                    <a16:creationId xmlns:a16="http://schemas.microsoft.com/office/drawing/2014/main" id="{73F932C8-AF28-4A7B-BDA9-82D3B71F3E49}"/>
                  </a:ext>
                  <a:ext uri="{C183D7F6-B498-43B3-948B-1728B52AA6E4}">
                    <adec:decorative xmlns:adec="http://schemas.microsoft.com/office/drawing/2017/decorative" val="1"/>
                  </a:ext>
                </a:extLst>
              </p:cNvPr>
              <p:cNvSpPr>
                <a:spLocks/>
              </p:cNvSpPr>
              <p:nvPr/>
            </p:nvSpPr>
            <p:spPr bwMode="auto">
              <a:xfrm>
                <a:off x="6235700" y="3935413"/>
                <a:ext cx="2020888" cy="2008188"/>
              </a:xfrm>
              <a:custGeom>
                <a:avLst/>
                <a:gdLst>
                  <a:gd name="T0" fmla="*/ 118 w 173"/>
                  <a:gd name="T1" fmla="*/ 0 h 172"/>
                  <a:gd name="T2" fmla="*/ 173 w 173"/>
                  <a:gd name="T3" fmla="*/ 0 h 172"/>
                  <a:gd name="T4" fmla="*/ 0 w 173"/>
                  <a:gd name="T5" fmla="*/ 172 h 172"/>
                  <a:gd name="T6" fmla="*/ 0 w 173"/>
                  <a:gd name="T7" fmla="*/ 117 h 172"/>
                  <a:gd name="T8" fmla="*/ 118 w 173"/>
                  <a:gd name="T9" fmla="*/ 0 h 172"/>
                </a:gdLst>
                <a:ahLst/>
                <a:cxnLst>
                  <a:cxn ang="0">
                    <a:pos x="T0" y="T1"/>
                  </a:cxn>
                  <a:cxn ang="0">
                    <a:pos x="T2" y="T3"/>
                  </a:cxn>
                  <a:cxn ang="0">
                    <a:pos x="T4" y="T5"/>
                  </a:cxn>
                  <a:cxn ang="0">
                    <a:pos x="T6" y="T7"/>
                  </a:cxn>
                  <a:cxn ang="0">
                    <a:pos x="T8" y="T9"/>
                  </a:cxn>
                </a:cxnLst>
                <a:rect l="0" t="0" r="r" b="b"/>
                <a:pathLst>
                  <a:path w="173" h="172">
                    <a:moveTo>
                      <a:pt x="118" y="0"/>
                    </a:moveTo>
                    <a:cubicBezTo>
                      <a:pt x="173" y="0"/>
                      <a:pt x="173" y="0"/>
                      <a:pt x="173" y="0"/>
                    </a:cubicBezTo>
                    <a:cubicBezTo>
                      <a:pt x="166" y="92"/>
                      <a:pt x="93" y="166"/>
                      <a:pt x="0" y="172"/>
                    </a:cubicBezTo>
                    <a:cubicBezTo>
                      <a:pt x="0" y="117"/>
                      <a:pt x="0" y="117"/>
                      <a:pt x="0" y="117"/>
                    </a:cubicBezTo>
                    <a:cubicBezTo>
                      <a:pt x="62" y="111"/>
                      <a:pt x="112" y="62"/>
                      <a:pt x="118" y="0"/>
                    </a:cubicBezTo>
                    <a:close/>
                  </a:path>
                </a:pathLst>
              </a:custGeom>
              <a:solidFill>
                <a:schemeClr val="accent1"/>
              </a:solidFill>
              <a:ln>
                <a:noFill/>
              </a:ln>
              <a:effectLst/>
            </p:spPr>
            <p:txBody>
              <a:bodyPr vert="horz" wrap="square" lIns="91440" tIns="45720" rIns="91440" bIns="45720" numCol="1" anchor="t" anchorCtr="0" compatLnSpc="1">
                <a:prstTxWarp prst="textNoShape">
                  <a:avLst/>
                </a:prstTxWarp>
              </a:bodyPr>
              <a:lstStyle/>
              <a:p>
                <a:endParaRPr lang="en-US" dirty="0"/>
              </a:p>
            </p:txBody>
          </p:sp>
          <p:sp>
            <p:nvSpPr>
              <p:cNvPr id="18" name="Freeform 7">
                <a:extLst>
                  <a:ext uri="{FF2B5EF4-FFF2-40B4-BE49-F238E27FC236}">
                    <a16:creationId xmlns:a16="http://schemas.microsoft.com/office/drawing/2014/main" id="{6D8DACB5-7050-41E1-9B1A-9174CA70A4FA}"/>
                  </a:ext>
                  <a:ext uri="{C183D7F6-B498-43B3-948B-1728B52AA6E4}">
                    <adec:decorative xmlns:adec="http://schemas.microsoft.com/office/drawing/2017/decorative" val="1"/>
                  </a:ext>
                </a:extLst>
              </p:cNvPr>
              <p:cNvSpPr>
                <a:spLocks/>
              </p:cNvSpPr>
              <p:nvPr/>
            </p:nvSpPr>
            <p:spPr bwMode="auto">
              <a:xfrm>
                <a:off x="3913188" y="3935413"/>
                <a:ext cx="2008188" cy="2008188"/>
              </a:xfrm>
              <a:custGeom>
                <a:avLst/>
                <a:gdLst>
                  <a:gd name="T0" fmla="*/ 172 w 172"/>
                  <a:gd name="T1" fmla="*/ 117 h 172"/>
                  <a:gd name="T2" fmla="*/ 172 w 172"/>
                  <a:gd name="T3" fmla="*/ 172 h 172"/>
                  <a:gd name="T4" fmla="*/ 0 w 172"/>
                  <a:gd name="T5" fmla="*/ 0 h 172"/>
                  <a:gd name="T6" fmla="*/ 55 w 172"/>
                  <a:gd name="T7" fmla="*/ 0 h 172"/>
                  <a:gd name="T8" fmla="*/ 172 w 172"/>
                  <a:gd name="T9" fmla="*/ 117 h 172"/>
                </a:gdLst>
                <a:ahLst/>
                <a:cxnLst>
                  <a:cxn ang="0">
                    <a:pos x="T0" y="T1"/>
                  </a:cxn>
                  <a:cxn ang="0">
                    <a:pos x="T2" y="T3"/>
                  </a:cxn>
                  <a:cxn ang="0">
                    <a:pos x="T4" y="T5"/>
                  </a:cxn>
                  <a:cxn ang="0">
                    <a:pos x="T6" y="T7"/>
                  </a:cxn>
                  <a:cxn ang="0">
                    <a:pos x="T8" y="T9"/>
                  </a:cxn>
                </a:cxnLst>
                <a:rect l="0" t="0" r="r" b="b"/>
                <a:pathLst>
                  <a:path w="172" h="172">
                    <a:moveTo>
                      <a:pt x="172" y="117"/>
                    </a:moveTo>
                    <a:cubicBezTo>
                      <a:pt x="172" y="172"/>
                      <a:pt x="172" y="172"/>
                      <a:pt x="172" y="172"/>
                    </a:cubicBezTo>
                    <a:cubicBezTo>
                      <a:pt x="80" y="166"/>
                      <a:pt x="7" y="92"/>
                      <a:pt x="0" y="0"/>
                    </a:cubicBezTo>
                    <a:cubicBezTo>
                      <a:pt x="55" y="0"/>
                      <a:pt x="55" y="0"/>
                      <a:pt x="55" y="0"/>
                    </a:cubicBezTo>
                    <a:cubicBezTo>
                      <a:pt x="61" y="62"/>
                      <a:pt x="110" y="111"/>
                      <a:pt x="172" y="117"/>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p>
            </p:txBody>
          </p:sp>
          <p:sp>
            <p:nvSpPr>
              <p:cNvPr id="19" name="Freeform 8">
                <a:extLst>
                  <a:ext uri="{FF2B5EF4-FFF2-40B4-BE49-F238E27FC236}">
                    <a16:creationId xmlns:a16="http://schemas.microsoft.com/office/drawing/2014/main" id="{911C8ACA-A542-4D08-9126-B96D0F71B43B}"/>
                  </a:ext>
                  <a:ext uri="{C183D7F6-B498-43B3-948B-1728B52AA6E4}">
                    <adec:decorative xmlns:adec="http://schemas.microsoft.com/office/drawing/2017/decorative" val="1"/>
                  </a:ext>
                </a:extLst>
              </p:cNvPr>
              <p:cNvSpPr>
                <a:spLocks/>
              </p:cNvSpPr>
              <p:nvPr/>
            </p:nvSpPr>
            <p:spPr bwMode="auto">
              <a:xfrm>
                <a:off x="6235700" y="1580968"/>
                <a:ext cx="2020888" cy="2020888"/>
              </a:xfrm>
              <a:custGeom>
                <a:avLst/>
                <a:gdLst>
                  <a:gd name="T0" fmla="*/ 0 w 173"/>
                  <a:gd name="T1" fmla="*/ 55 h 173"/>
                  <a:gd name="T2" fmla="*/ 0 w 173"/>
                  <a:gd name="T3" fmla="*/ 0 h 173"/>
                  <a:gd name="T4" fmla="*/ 173 w 173"/>
                  <a:gd name="T5" fmla="*/ 173 h 173"/>
                  <a:gd name="T6" fmla="*/ 118 w 173"/>
                  <a:gd name="T7" fmla="*/ 173 h 173"/>
                  <a:gd name="T8" fmla="*/ 0 w 173"/>
                  <a:gd name="T9" fmla="*/ 55 h 173"/>
                </a:gdLst>
                <a:ahLst/>
                <a:cxnLst>
                  <a:cxn ang="0">
                    <a:pos x="T0" y="T1"/>
                  </a:cxn>
                  <a:cxn ang="0">
                    <a:pos x="T2" y="T3"/>
                  </a:cxn>
                  <a:cxn ang="0">
                    <a:pos x="T4" y="T5"/>
                  </a:cxn>
                  <a:cxn ang="0">
                    <a:pos x="T6" y="T7"/>
                  </a:cxn>
                  <a:cxn ang="0">
                    <a:pos x="T8" y="T9"/>
                  </a:cxn>
                </a:cxnLst>
                <a:rect l="0" t="0" r="r" b="b"/>
                <a:pathLst>
                  <a:path w="173" h="173">
                    <a:moveTo>
                      <a:pt x="0" y="55"/>
                    </a:moveTo>
                    <a:cubicBezTo>
                      <a:pt x="0" y="0"/>
                      <a:pt x="0" y="0"/>
                      <a:pt x="0" y="0"/>
                    </a:cubicBezTo>
                    <a:cubicBezTo>
                      <a:pt x="93" y="7"/>
                      <a:pt x="166" y="80"/>
                      <a:pt x="173" y="173"/>
                    </a:cubicBezTo>
                    <a:cubicBezTo>
                      <a:pt x="118" y="173"/>
                      <a:pt x="118" y="173"/>
                      <a:pt x="118" y="173"/>
                    </a:cubicBezTo>
                    <a:cubicBezTo>
                      <a:pt x="112" y="111"/>
                      <a:pt x="62" y="61"/>
                      <a:pt x="0" y="55"/>
                    </a:cubicBez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p>
            </p:txBody>
          </p:sp>
        </p:grpSp>
        <p:sp>
          <p:nvSpPr>
            <p:cNvPr id="20" name="Freeform 31">
              <a:extLst>
                <a:ext uri="{FF2B5EF4-FFF2-40B4-BE49-F238E27FC236}">
                  <a16:creationId xmlns:a16="http://schemas.microsoft.com/office/drawing/2014/main" id="{745DC8CE-88A3-43D3-9F62-45AA3B8D0820}"/>
                </a:ext>
                <a:ext uri="{C183D7F6-B498-43B3-948B-1728B52AA6E4}">
                  <adec:decorative xmlns:adec="http://schemas.microsoft.com/office/drawing/2017/decorative" val="1"/>
                </a:ext>
              </a:extLst>
            </p:cNvPr>
            <p:cNvSpPr/>
            <p:nvPr/>
          </p:nvSpPr>
          <p:spPr>
            <a:xfrm flipV="1">
              <a:off x="4518819" y="2194720"/>
              <a:ext cx="3154361" cy="3154361"/>
            </a:xfrm>
            <a:custGeom>
              <a:avLst/>
              <a:gdLst>
                <a:gd name="connsiteX0" fmla="*/ 1577181 w 3154361"/>
                <a:gd name="connsiteY0" fmla="*/ 3154361 h 3154361"/>
                <a:gd name="connsiteX1" fmla="*/ 1780203 w 3154361"/>
                <a:gd name="connsiteY1" fmla="*/ 2804324 h 3154361"/>
                <a:gd name="connsiteX2" fmla="*/ 1797438 w 3154361"/>
                <a:gd name="connsiteY2" fmla="*/ 2802025 h 3154361"/>
                <a:gd name="connsiteX3" fmla="*/ 2796180 w 3154361"/>
                <a:gd name="connsiteY3" fmla="*/ 1827945 h 3154361"/>
                <a:gd name="connsiteX4" fmla="*/ 2803383 w 3154361"/>
                <a:gd name="connsiteY4" fmla="*/ 1780748 h 3154361"/>
                <a:gd name="connsiteX5" fmla="*/ 3154361 w 3154361"/>
                <a:gd name="connsiteY5" fmla="*/ 1577181 h 3154361"/>
                <a:gd name="connsiteX6" fmla="*/ 2803383 w 3154361"/>
                <a:gd name="connsiteY6" fmla="*/ 1373614 h 3154361"/>
                <a:gd name="connsiteX7" fmla="*/ 2796180 w 3154361"/>
                <a:gd name="connsiteY7" fmla="*/ 1326414 h 3154361"/>
                <a:gd name="connsiteX8" fmla="*/ 1797438 w 3154361"/>
                <a:gd name="connsiteY8" fmla="*/ 352335 h 3154361"/>
                <a:gd name="connsiteX9" fmla="*/ 1780201 w 3154361"/>
                <a:gd name="connsiteY9" fmla="*/ 350035 h 3154361"/>
                <a:gd name="connsiteX10" fmla="*/ 1577181 w 3154361"/>
                <a:gd name="connsiteY10" fmla="*/ 0 h 3154361"/>
                <a:gd name="connsiteX11" fmla="*/ 1374161 w 3154361"/>
                <a:gd name="connsiteY11" fmla="*/ 350035 h 3154361"/>
                <a:gd name="connsiteX12" fmla="*/ 1356922 w 3154361"/>
                <a:gd name="connsiteY12" fmla="*/ 352335 h 3154361"/>
                <a:gd name="connsiteX13" fmla="*/ 358181 w 3154361"/>
                <a:gd name="connsiteY13" fmla="*/ 1326414 h 3154361"/>
                <a:gd name="connsiteX14" fmla="*/ 350977 w 3154361"/>
                <a:gd name="connsiteY14" fmla="*/ 1373613 h 3154361"/>
                <a:gd name="connsiteX15" fmla="*/ 0 w 3154361"/>
                <a:gd name="connsiteY15" fmla="*/ 1577180 h 3154361"/>
                <a:gd name="connsiteX16" fmla="*/ 350977 w 3154361"/>
                <a:gd name="connsiteY16" fmla="*/ 1780746 h 3154361"/>
                <a:gd name="connsiteX17" fmla="*/ 358181 w 3154361"/>
                <a:gd name="connsiteY17" fmla="*/ 1827946 h 3154361"/>
                <a:gd name="connsiteX18" fmla="*/ 1356922 w 3154361"/>
                <a:gd name="connsiteY18" fmla="*/ 2802025 h 3154361"/>
                <a:gd name="connsiteX19" fmla="*/ 1374159 w 3154361"/>
                <a:gd name="connsiteY19" fmla="*/ 2804324 h 315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54361" h="3154361">
                  <a:moveTo>
                    <a:pt x="1577181" y="3154361"/>
                  </a:moveTo>
                  <a:lnTo>
                    <a:pt x="1780203" y="2804324"/>
                  </a:lnTo>
                  <a:lnTo>
                    <a:pt x="1797438" y="2802025"/>
                  </a:lnTo>
                  <a:cubicBezTo>
                    <a:pt x="2297871" y="2712635"/>
                    <a:pt x="2694658" y="2324067"/>
                    <a:pt x="2796180" y="1827945"/>
                  </a:cubicBezTo>
                  <a:lnTo>
                    <a:pt x="2803383" y="1780748"/>
                  </a:lnTo>
                  <a:lnTo>
                    <a:pt x="3154361" y="1577181"/>
                  </a:lnTo>
                  <a:lnTo>
                    <a:pt x="2803383" y="1373614"/>
                  </a:lnTo>
                  <a:lnTo>
                    <a:pt x="2796180" y="1326414"/>
                  </a:lnTo>
                  <a:cubicBezTo>
                    <a:pt x="2694658" y="830292"/>
                    <a:pt x="2297871" y="441725"/>
                    <a:pt x="1797438" y="352335"/>
                  </a:cubicBezTo>
                  <a:lnTo>
                    <a:pt x="1780201" y="350035"/>
                  </a:lnTo>
                  <a:lnTo>
                    <a:pt x="1577181" y="0"/>
                  </a:lnTo>
                  <a:lnTo>
                    <a:pt x="1374161" y="350035"/>
                  </a:lnTo>
                  <a:lnTo>
                    <a:pt x="1356922" y="352335"/>
                  </a:lnTo>
                  <a:cubicBezTo>
                    <a:pt x="856490" y="441724"/>
                    <a:pt x="459702" y="830291"/>
                    <a:pt x="358181" y="1326414"/>
                  </a:cubicBezTo>
                  <a:lnTo>
                    <a:pt x="350977" y="1373613"/>
                  </a:lnTo>
                  <a:lnTo>
                    <a:pt x="0" y="1577180"/>
                  </a:lnTo>
                  <a:lnTo>
                    <a:pt x="350977" y="1780746"/>
                  </a:lnTo>
                  <a:lnTo>
                    <a:pt x="358181" y="1827946"/>
                  </a:lnTo>
                  <a:cubicBezTo>
                    <a:pt x="459702" y="2324067"/>
                    <a:pt x="856490" y="2712635"/>
                    <a:pt x="1356922" y="2802025"/>
                  </a:cubicBezTo>
                  <a:lnTo>
                    <a:pt x="1374159" y="2804324"/>
                  </a:lnTo>
                  <a:close/>
                </a:path>
              </a:pathLst>
            </a:custGeom>
            <a:noFill/>
            <a:ln w="19050">
              <a:solidFill>
                <a:srgbClr val="7F7F7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0" name="Group 29">
              <a:extLst>
                <a:ext uri="{FF2B5EF4-FFF2-40B4-BE49-F238E27FC236}">
                  <a16:creationId xmlns:a16="http://schemas.microsoft.com/office/drawing/2014/main" id="{01F0C3E4-82DC-427C-862D-E5CA52F96DA5}"/>
                </a:ext>
              </a:extLst>
            </p:cNvPr>
            <p:cNvGrpSpPr/>
            <p:nvPr/>
          </p:nvGrpSpPr>
          <p:grpSpPr>
            <a:xfrm>
              <a:off x="7226215" y="2290668"/>
              <a:ext cx="335153" cy="335153"/>
              <a:chOff x="7216775" y="2235200"/>
              <a:chExt cx="446088" cy="446088"/>
            </a:xfrm>
            <a:solidFill>
              <a:schemeClr val="bg1"/>
            </a:solidFill>
            <a:effectLst/>
          </p:grpSpPr>
          <p:sp>
            <p:nvSpPr>
              <p:cNvPr id="31" name="Freeform 16" descr="This image is an icon of a chart. ">
                <a:extLst>
                  <a:ext uri="{FF2B5EF4-FFF2-40B4-BE49-F238E27FC236}">
                    <a16:creationId xmlns:a16="http://schemas.microsoft.com/office/drawing/2014/main" id="{D0F717E4-893B-4BC2-A438-FCF81AAF2FB1}"/>
                  </a:ext>
                </a:extLst>
              </p:cNvPr>
              <p:cNvSpPr>
                <a:spLocks/>
              </p:cNvSpPr>
              <p:nvPr/>
            </p:nvSpPr>
            <p:spPr bwMode="auto">
              <a:xfrm>
                <a:off x="7216775" y="2384425"/>
                <a:ext cx="446088" cy="296863"/>
              </a:xfrm>
              <a:custGeom>
                <a:avLst/>
                <a:gdLst>
                  <a:gd name="T0" fmla="*/ 236 w 240"/>
                  <a:gd name="T1" fmla="*/ 152 h 160"/>
                  <a:gd name="T2" fmla="*/ 224 w 240"/>
                  <a:gd name="T3" fmla="*/ 152 h 160"/>
                  <a:gd name="T4" fmla="*/ 224 w 240"/>
                  <a:gd name="T5" fmla="*/ 4 h 160"/>
                  <a:gd name="T6" fmla="*/ 220 w 240"/>
                  <a:gd name="T7" fmla="*/ 0 h 160"/>
                  <a:gd name="T8" fmla="*/ 188 w 240"/>
                  <a:gd name="T9" fmla="*/ 0 h 160"/>
                  <a:gd name="T10" fmla="*/ 184 w 240"/>
                  <a:gd name="T11" fmla="*/ 4 h 160"/>
                  <a:gd name="T12" fmla="*/ 184 w 240"/>
                  <a:gd name="T13" fmla="*/ 152 h 160"/>
                  <a:gd name="T14" fmla="*/ 168 w 240"/>
                  <a:gd name="T15" fmla="*/ 152 h 160"/>
                  <a:gd name="T16" fmla="*/ 168 w 240"/>
                  <a:gd name="T17" fmla="*/ 76 h 160"/>
                  <a:gd name="T18" fmla="*/ 164 w 240"/>
                  <a:gd name="T19" fmla="*/ 72 h 160"/>
                  <a:gd name="T20" fmla="*/ 132 w 240"/>
                  <a:gd name="T21" fmla="*/ 72 h 160"/>
                  <a:gd name="T22" fmla="*/ 128 w 240"/>
                  <a:gd name="T23" fmla="*/ 76 h 160"/>
                  <a:gd name="T24" fmla="*/ 128 w 240"/>
                  <a:gd name="T25" fmla="*/ 152 h 160"/>
                  <a:gd name="T26" fmla="*/ 112 w 240"/>
                  <a:gd name="T27" fmla="*/ 152 h 160"/>
                  <a:gd name="T28" fmla="*/ 112 w 240"/>
                  <a:gd name="T29" fmla="*/ 52 h 160"/>
                  <a:gd name="T30" fmla="*/ 108 w 240"/>
                  <a:gd name="T31" fmla="*/ 48 h 160"/>
                  <a:gd name="T32" fmla="*/ 76 w 240"/>
                  <a:gd name="T33" fmla="*/ 48 h 160"/>
                  <a:gd name="T34" fmla="*/ 72 w 240"/>
                  <a:gd name="T35" fmla="*/ 52 h 160"/>
                  <a:gd name="T36" fmla="*/ 72 w 240"/>
                  <a:gd name="T37" fmla="*/ 152 h 160"/>
                  <a:gd name="T38" fmla="*/ 56 w 240"/>
                  <a:gd name="T39" fmla="*/ 152 h 160"/>
                  <a:gd name="T40" fmla="*/ 56 w 240"/>
                  <a:gd name="T41" fmla="*/ 108 h 160"/>
                  <a:gd name="T42" fmla="*/ 52 w 240"/>
                  <a:gd name="T43" fmla="*/ 104 h 160"/>
                  <a:gd name="T44" fmla="*/ 20 w 240"/>
                  <a:gd name="T45" fmla="*/ 104 h 160"/>
                  <a:gd name="T46" fmla="*/ 16 w 240"/>
                  <a:gd name="T47" fmla="*/ 108 h 160"/>
                  <a:gd name="T48" fmla="*/ 16 w 240"/>
                  <a:gd name="T49" fmla="*/ 152 h 160"/>
                  <a:gd name="T50" fmla="*/ 4 w 240"/>
                  <a:gd name="T51" fmla="*/ 152 h 160"/>
                  <a:gd name="T52" fmla="*/ 0 w 240"/>
                  <a:gd name="T53" fmla="*/ 156 h 160"/>
                  <a:gd name="T54" fmla="*/ 4 w 240"/>
                  <a:gd name="T55" fmla="*/ 160 h 160"/>
                  <a:gd name="T56" fmla="*/ 20 w 240"/>
                  <a:gd name="T57" fmla="*/ 160 h 160"/>
                  <a:gd name="T58" fmla="*/ 52 w 240"/>
                  <a:gd name="T59" fmla="*/ 160 h 160"/>
                  <a:gd name="T60" fmla="*/ 76 w 240"/>
                  <a:gd name="T61" fmla="*/ 160 h 160"/>
                  <a:gd name="T62" fmla="*/ 108 w 240"/>
                  <a:gd name="T63" fmla="*/ 160 h 160"/>
                  <a:gd name="T64" fmla="*/ 132 w 240"/>
                  <a:gd name="T65" fmla="*/ 160 h 160"/>
                  <a:gd name="T66" fmla="*/ 164 w 240"/>
                  <a:gd name="T67" fmla="*/ 160 h 160"/>
                  <a:gd name="T68" fmla="*/ 188 w 240"/>
                  <a:gd name="T69" fmla="*/ 160 h 160"/>
                  <a:gd name="T70" fmla="*/ 220 w 240"/>
                  <a:gd name="T71" fmla="*/ 160 h 160"/>
                  <a:gd name="T72" fmla="*/ 236 w 240"/>
                  <a:gd name="T73" fmla="*/ 160 h 160"/>
                  <a:gd name="T74" fmla="*/ 240 w 240"/>
                  <a:gd name="T75" fmla="*/ 156 h 160"/>
                  <a:gd name="T76" fmla="*/ 236 w 240"/>
                  <a:gd name="T77" fmla="*/ 152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0" h="160">
                    <a:moveTo>
                      <a:pt x="236" y="152"/>
                    </a:moveTo>
                    <a:cubicBezTo>
                      <a:pt x="224" y="152"/>
                      <a:pt x="224" y="152"/>
                      <a:pt x="224" y="152"/>
                    </a:cubicBezTo>
                    <a:cubicBezTo>
                      <a:pt x="224" y="4"/>
                      <a:pt x="224" y="4"/>
                      <a:pt x="224" y="4"/>
                    </a:cubicBezTo>
                    <a:cubicBezTo>
                      <a:pt x="224" y="2"/>
                      <a:pt x="222" y="0"/>
                      <a:pt x="220" y="0"/>
                    </a:cubicBezTo>
                    <a:cubicBezTo>
                      <a:pt x="188" y="0"/>
                      <a:pt x="188" y="0"/>
                      <a:pt x="188" y="0"/>
                    </a:cubicBezTo>
                    <a:cubicBezTo>
                      <a:pt x="186" y="0"/>
                      <a:pt x="184" y="2"/>
                      <a:pt x="184" y="4"/>
                    </a:cubicBezTo>
                    <a:cubicBezTo>
                      <a:pt x="184" y="152"/>
                      <a:pt x="184" y="152"/>
                      <a:pt x="184" y="152"/>
                    </a:cubicBezTo>
                    <a:cubicBezTo>
                      <a:pt x="168" y="152"/>
                      <a:pt x="168" y="152"/>
                      <a:pt x="168" y="152"/>
                    </a:cubicBezTo>
                    <a:cubicBezTo>
                      <a:pt x="168" y="76"/>
                      <a:pt x="168" y="76"/>
                      <a:pt x="168" y="76"/>
                    </a:cubicBezTo>
                    <a:cubicBezTo>
                      <a:pt x="168" y="74"/>
                      <a:pt x="166" y="72"/>
                      <a:pt x="164" y="72"/>
                    </a:cubicBezTo>
                    <a:cubicBezTo>
                      <a:pt x="132" y="72"/>
                      <a:pt x="132" y="72"/>
                      <a:pt x="132" y="72"/>
                    </a:cubicBezTo>
                    <a:cubicBezTo>
                      <a:pt x="130" y="72"/>
                      <a:pt x="128" y="74"/>
                      <a:pt x="128" y="76"/>
                    </a:cubicBezTo>
                    <a:cubicBezTo>
                      <a:pt x="128" y="152"/>
                      <a:pt x="128" y="152"/>
                      <a:pt x="128" y="152"/>
                    </a:cubicBezTo>
                    <a:cubicBezTo>
                      <a:pt x="112" y="152"/>
                      <a:pt x="112" y="152"/>
                      <a:pt x="112" y="152"/>
                    </a:cubicBezTo>
                    <a:cubicBezTo>
                      <a:pt x="112" y="52"/>
                      <a:pt x="112" y="52"/>
                      <a:pt x="112" y="52"/>
                    </a:cubicBezTo>
                    <a:cubicBezTo>
                      <a:pt x="112" y="50"/>
                      <a:pt x="110" y="48"/>
                      <a:pt x="108" y="48"/>
                    </a:cubicBezTo>
                    <a:cubicBezTo>
                      <a:pt x="76" y="48"/>
                      <a:pt x="76" y="48"/>
                      <a:pt x="76" y="48"/>
                    </a:cubicBezTo>
                    <a:cubicBezTo>
                      <a:pt x="74" y="48"/>
                      <a:pt x="72" y="50"/>
                      <a:pt x="72" y="52"/>
                    </a:cubicBezTo>
                    <a:cubicBezTo>
                      <a:pt x="72" y="152"/>
                      <a:pt x="72" y="152"/>
                      <a:pt x="72" y="152"/>
                    </a:cubicBezTo>
                    <a:cubicBezTo>
                      <a:pt x="56" y="152"/>
                      <a:pt x="56" y="152"/>
                      <a:pt x="56" y="152"/>
                    </a:cubicBezTo>
                    <a:cubicBezTo>
                      <a:pt x="56" y="108"/>
                      <a:pt x="56" y="108"/>
                      <a:pt x="56" y="108"/>
                    </a:cubicBezTo>
                    <a:cubicBezTo>
                      <a:pt x="56" y="106"/>
                      <a:pt x="54" y="104"/>
                      <a:pt x="52" y="104"/>
                    </a:cubicBezTo>
                    <a:cubicBezTo>
                      <a:pt x="20" y="104"/>
                      <a:pt x="20" y="104"/>
                      <a:pt x="20" y="104"/>
                    </a:cubicBezTo>
                    <a:cubicBezTo>
                      <a:pt x="18" y="104"/>
                      <a:pt x="16" y="106"/>
                      <a:pt x="16" y="108"/>
                    </a:cubicBezTo>
                    <a:cubicBezTo>
                      <a:pt x="16" y="152"/>
                      <a:pt x="16" y="152"/>
                      <a:pt x="16" y="152"/>
                    </a:cubicBezTo>
                    <a:cubicBezTo>
                      <a:pt x="4" y="152"/>
                      <a:pt x="4" y="152"/>
                      <a:pt x="4" y="152"/>
                    </a:cubicBezTo>
                    <a:cubicBezTo>
                      <a:pt x="2" y="152"/>
                      <a:pt x="0" y="154"/>
                      <a:pt x="0" y="156"/>
                    </a:cubicBezTo>
                    <a:cubicBezTo>
                      <a:pt x="0" y="158"/>
                      <a:pt x="2" y="160"/>
                      <a:pt x="4" y="160"/>
                    </a:cubicBezTo>
                    <a:cubicBezTo>
                      <a:pt x="20" y="160"/>
                      <a:pt x="20" y="160"/>
                      <a:pt x="20" y="160"/>
                    </a:cubicBezTo>
                    <a:cubicBezTo>
                      <a:pt x="52" y="160"/>
                      <a:pt x="52" y="160"/>
                      <a:pt x="52" y="160"/>
                    </a:cubicBezTo>
                    <a:cubicBezTo>
                      <a:pt x="76" y="160"/>
                      <a:pt x="76" y="160"/>
                      <a:pt x="76" y="160"/>
                    </a:cubicBezTo>
                    <a:cubicBezTo>
                      <a:pt x="108" y="160"/>
                      <a:pt x="108" y="160"/>
                      <a:pt x="108" y="160"/>
                    </a:cubicBezTo>
                    <a:cubicBezTo>
                      <a:pt x="132" y="160"/>
                      <a:pt x="132" y="160"/>
                      <a:pt x="132" y="160"/>
                    </a:cubicBezTo>
                    <a:cubicBezTo>
                      <a:pt x="164" y="160"/>
                      <a:pt x="164" y="160"/>
                      <a:pt x="164" y="160"/>
                    </a:cubicBezTo>
                    <a:cubicBezTo>
                      <a:pt x="188" y="160"/>
                      <a:pt x="188" y="160"/>
                      <a:pt x="188" y="160"/>
                    </a:cubicBezTo>
                    <a:cubicBezTo>
                      <a:pt x="220" y="160"/>
                      <a:pt x="220" y="160"/>
                      <a:pt x="220" y="160"/>
                    </a:cubicBezTo>
                    <a:cubicBezTo>
                      <a:pt x="236" y="160"/>
                      <a:pt x="236" y="160"/>
                      <a:pt x="236" y="160"/>
                    </a:cubicBezTo>
                    <a:cubicBezTo>
                      <a:pt x="238" y="160"/>
                      <a:pt x="240" y="158"/>
                      <a:pt x="240" y="156"/>
                    </a:cubicBezTo>
                    <a:cubicBezTo>
                      <a:pt x="240" y="154"/>
                      <a:pt x="238" y="152"/>
                      <a:pt x="236" y="1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Freeform 17">
                <a:extLst>
                  <a:ext uri="{FF2B5EF4-FFF2-40B4-BE49-F238E27FC236}">
                    <a16:creationId xmlns:a16="http://schemas.microsoft.com/office/drawing/2014/main" id="{061A6E45-BB1D-4A8A-961A-6B52A2FBFEE9}"/>
                  </a:ext>
                </a:extLst>
              </p:cNvPr>
              <p:cNvSpPr>
                <a:spLocks/>
              </p:cNvSpPr>
              <p:nvPr/>
            </p:nvSpPr>
            <p:spPr bwMode="auto">
              <a:xfrm>
                <a:off x="7246938" y="2235200"/>
                <a:ext cx="393700" cy="246063"/>
              </a:xfrm>
              <a:custGeom>
                <a:avLst/>
                <a:gdLst>
                  <a:gd name="T0" fmla="*/ 16 w 212"/>
                  <a:gd name="T1" fmla="*/ 132 h 132"/>
                  <a:gd name="T2" fmla="*/ 32 w 212"/>
                  <a:gd name="T3" fmla="*/ 116 h 132"/>
                  <a:gd name="T4" fmla="*/ 30 w 212"/>
                  <a:gd name="T5" fmla="*/ 109 h 132"/>
                  <a:gd name="T6" fmla="*/ 67 w 212"/>
                  <a:gd name="T7" fmla="*/ 77 h 132"/>
                  <a:gd name="T8" fmla="*/ 76 w 212"/>
                  <a:gd name="T9" fmla="*/ 80 h 132"/>
                  <a:gd name="T10" fmla="*/ 89 w 212"/>
                  <a:gd name="T11" fmla="*/ 73 h 132"/>
                  <a:gd name="T12" fmla="*/ 120 w 212"/>
                  <a:gd name="T13" fmla="*/ 86 h 132"/>
                  <a:gd name="T14" fmla="*/ 120 w 212"/>
                  <a:gd name="T15" fmla="*/ 88 h 132"/>
                  <a:gd name="T16" fmla="*/ 136 w 212"/>
                  <a:gd name="T17" fmla="*/ 104 h 132"/>
                  <a:gd name="T18" fmla="*/ 152 w 212"/>
                  <a:gd name="T19" fmla="*/ 88 h 132"/>
                  <a:gd name="T20" fmla="*/ 149 w 212"/>
                  <a:gd name="T21" fmla="*/ 79 h 132"/>
                  <a:gd name="T22" fmla="*/ 189 w 212"/>
                  <a:gd name="T23" fmla="*/ 30 h 132"/>
                  <a:gd name="T24" fmla="*/ 196 w 212"/>
                  <a:gd name="T25" fmla="*/ 32 h 132"/>
                  <a:gd name="T26" fmla="*/ 212 w 212"/>
                  <a:gd name="T27" fmla="*/ 16 h 132"/>
                  <a:gd name="T28" fmla="*/ 196 w 212"/>
                  <a:gd name="T29" fmla="*/ 0 h 132"/>
                  <a:gd name="T30" fmla="*/ 180 w 212"/>
                  <a:gd name="T31" fmla="*/ 16 h 132"/>
                  <a:gd name="T32" fmla="*/ 183 w 212"/>
                  <a:gd name="T33" fmla="*/ 25 h 132"/>
                  <a:gd name="T34" fmla="*/ 143 w 212"/>
                  <a:gd name="T35" fmla="*/ 74 h 132"/>
                  <a:gd name="T36" fmla="*/ 136 w 212"/>
                  <a:gd name="T37" fmla="*/ 72 h 132"/>
                  <a:gd name="T38" fmla="*/ 123 w 212"/>
                  <a:gd name="T39" fmla="*/ 79 h 132"/>
                  <a:gd name="T40" fmla="*/ 92 w 212"/>
                  <a:gd name="T41" fmla="*/ 66 h 132"/>
                  <a:gd name="T42" fmla="*/ 92 w 212"/>
                  <a:gd name="T43" fmla="*/ 64 h 132"/>
                  <a:gd name="T44" fmla="*/ 76 w 212"/>
                  <a:gd name="T45" fmla="*/ 48 h 132"/>
                  <a:gd name="T46" fmla="*/ 60 w 212"/>
                  <a:gd name="T47" fmla="*/ 64 h 132"/>
                  <a:gd name="T48" fmla="*/ 62 w 212"/>
                  <a:gd name="T49" fmla="*/ 71 h 132"/>
                  <a:gd name="T50" fmla="*/ 25 w 212"/>
                  <a:gd name="T51" fmla="*/ 103 h 132"/>
                  <a:gd name="T52" fmla="*/ 16 w 212"/>
                  <a:gd name="T53" fmla="*/ 100 h 132"/>
                  <a:gd name="T54" fmla="*/ 0 w 212"/>
                  <a:gd name="T55" fmla="*/ 116 h 132"/>
                  <a:gd name="T56" fmla="*/ 16 w 212"/>
                  <a:gd name="T57"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2" h="132">
                    <a:moveTo>
                      <a:pt x="16" y="132"/>
                    </a:moveTo>
                    <a:cubicBezTo>
                      <a:pt x="25" y="132"/>
                      <a:pt x="32" y="125"/>
                      <a:pt x="32" y="116"/>
                    </a:cubicBezTo>
                    <a:cubicBezTo>
                      <a:pt x="32" y="113"/>
                      <a:pt x="31" y="111"/>
                      <a:pt x="30" y="109"/>
                    </a:cubicBezTo>
                    <a:cubicBezTo>
                      <a:pt x="67" y="77"/>
                      <a:pt x="67" y="77"/>
                      <a:pt x="67" y="77"/>
                    </a:cubicBezTo>
                    <a:cubicBezTo>
                      <a:pt x="70" y="79"/>
                      <a:pt x="73" y="80"/>
                      <a:pt x="76" y="80"/>
                    </a:cubicBezTo>
                    <a:cubicBezTo>
                      <a:pt x="81" y="80"/>
                      <a:pt x="86" y="77"/>
                      <a:pt x="89" y="73"/>
                    </a:cubicBezTo>
                    <a:cubicBezTo>
                      <a:pt x="120" y="86"/>
                      <a:pt x="120" y="86"/>
                      <a:pt x="120" y="86"/>
                    </a:cubicBezTo>
                    <a:cubicBezTo>
                      <a:pt x="120" y="87"/>
                      <a:pt x="120" y="87"/>
                      <a:pt x="120" y="88"/>
                    </a:cubicBezTo>
                    <a:cubicBezTo>
                      <a:pt x="120" y="97"/>
                      <a:pt x="127" y="104"/>
                      <a:pt x="136" y="104"/>
                    </a:cubicBezTo>
                    <a:cubicBezTo>
                      <a:pt x="145" y="104"/>
                      <a:pt x="152" y="97"/>
                      <a:pt x="152" y="88"/>
                    </a:cubicBezTo>
                    <a:cubicBezTo>
                      <a:pt x="152" y="85"/>
                      <a:pt x="151" y="81"/>
                      <a:pt x="149" y="79"/>
                    </a:cubicBezTo>
                    <a:cubicBezTo>
                      <a:pt x="189" y="30"/>
                      <a:pt x="189" y="30"/>
                      <a:pt x="189" y="30"/>
                    </a:cubicBezTo>
                    <a:cubicBezTo>
                      <a:pt x="191" y="31"/>
                      <a:pt x="194" y="32"/>
                      <a:pt x="196" y="32"/>
                    </a:cubicBezTo>
                    <a:cubicBezTo>
                      <a:pt x="205" y="32"/>
                      <a:pt x="212" y="25"/>
                      <a:pt x="212" y="16"/>
                    </a:cubicBezTo>
                    <a:cubicBezTo>
                      <a:pt x="212" y="7"/>
                      <a:pt x="205" y="0"/>
                      <a:pt x="196" y="0"/>
                    </a:cubicBezTo>
                    <a:cubicBezTo>
                      <a:pt x="187" y="0"/>
                      <a:pt x="180" y="7"/>
                      <a:pt x="180" y="16"/>
                    </a:cubicBezTo>
                    <a:cubicBezTo>
                      <a:pt x="180" y="19"/>
                      <a:pt x="181" y="23"/>
                      <a:pt x="183" y="25"/>
                    </a:cubicBezTo>
                    <a:cubicBezTo>
                      <a:pt x="143" y="74"/>
                      <a:pt x="143" y="74"/>
                      <a:pt x="143" y="74"/>
                    </a:cubicBezTo>
                    <a:cubicBezTo>
                      <a:pt x="141" y="73"/>
                      <a:pt x="138" y="72"/>
                      <a:pt x="136" y="72"/>
                    </a:cubicBezTo>
                    <a:cubicBezTo>
                      <a:pt x="131" y="72"/>
                      <a:pt x="126" y="75"/>
                      <a:pt x="123" y="79"/>
                    </a:cubicBezTo>
                    <a:cubicBezTo>
                      <a:pt x="92" y="66"/>
                      <a:pt x="92" y="66"/>
                      <a:pt x="92" y="66"/>
                    </a:cubicBezTo>
                    <a:cubicBezTo>
                      <a:pt x="92" y="65"/>
                      <a:pt x="92" y="65"/>
                      <a:pt x="92" y="64"/>
                    </a:cubicBezTo>
                    <a:cubicBezTo>
                      <a:pt x="92" y="55"/>
                      <a:pt x="85" y="48"/>
                      <a:pt x="76" y="48"/>
                    </a:cubicBezTo>
                    <a:cubicBezTo>
                      <a:pt x="67" y="48"/>
                      <a:pt x="60" y="55"/>
                      <a:pt x="60" y="64"/>
                    </a:cubicBezTo>
                    <a:cubicBezTo>
                      <a:pt x="60" y="67"/>
                      <a:pt x="61" y="69"/>
                      <a:pt x="62" y="71"/>
                    </a:cubicBezTo>
                    <a:cubicBezTo>
                      <a:pt x="25" y="103"/>
                      <a:pt x="25" y="103"/>
                      <a:pt x="25" y="103"/>
                    </a:cubicBezTo>
                    <a:cubicBezTo>
                      <a:pt x="22" y="101"/>
                      <a:pt x="19" y="100"/>
                      <a:pt x="16" y="100"/>
                    </a:cubicBezTo>
                    <a:cubicBezTo>
                      <a:pt x="7" y="100"/>
                      <a:pt x="0" y="107"/>
                      <a:pt x="0" y="116"/>
                    </a:cubicBezTo>
                    <a:cubicBezTo>
                      <a:pt x="0" y="125"/>
                      <a:pt x="7" y="132"/>
                      <a:pt x="16" y="1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3" name="Group 32">
              <a:extLst>
                <a:ext uri="{FF2B5EF4-FFF2-40B4-BE49-F238E27FC236}">
                  <a16:creationId xmlns:a16="http://schemas.microsoft.com/office/drawing/2014/main" id="{4A7A1373-6F5C-4BA2-8E1A-5097878CB268}"/>
                </a:ext>
              </a:extLst>
            </p:cNvPr>
            <p:cNvGrpSpPr/>
            <p:nvPr/>
          </p:nvGrpSpPr>
          <p:grpSpPr>
            <a:xfrm>
              <a:off x="4663791" y="4945150"/>
              <a:ext cx="278695" cy="278695"/>
              <a:chOff x="4549775" y="4899025"/>
              <a:chExt cx="455613" cy="455613"/>
            </a:xfrm>
            <a:solidFill>
              <a:schemeClr val="bg1"/>
            </a:solidFill>
            <a:effectLst/>
          </p:grpSpPr>
          <p:sp>
            <p:nvSpPr>
              <p:cNvPr id="34" name="Freeform 21" descr="This image is an icon of a presentation board. ">
                <a:extLst>
                  <a:ext uri="{FF2B5EF4-FFF2-40B4-BE49-F238E27FC236}">
                    <a16:creationId xmlns:a16="http://schemas.microsoft.com/office/drawing/2014/main" id="{B0AB35E0-D347-40DF-B5E3-6F38798D867E}"/>
                  </a:ext>
                </a:extLst>
              </p:cNvPr>
              <p:cNvSpPr>
                <a:spLocks noEditPoints="1"/>
              </p:cNvSpPr>
              <p:nvPr/>
            </p:nvSpPr>
            <p:spPr bwMode="auto">
              <a:xfrm>
                <a:off x="4549775" y="4899025"/>
                <a:ext cx="455613" cy="455613"/>
              </a:xfrm>
              <a:custGeom>
                <a:avLst/>
                <a:gdLst>
                  <a:gd name="T0" fmla="*/ 236 w 240"/>
                  <a:gd name="T1" fmla="*/ 0 h 240"/>
                  <a:gd name="T2" fmla="*/ 4 w 240"/>
                  <a:gd name="T3" fmla="*/ 0 h 240"/>
                  <a:gd name="T4" fmla="*/ 0 w 240"/>
                  <a:gd name="T5" fmla="*/ 4 h 240"/>
                  <a:gd name="T6" fmla="*/ 0 w 240"/>
                  <a:gd name="T7" fmla="*/ 156 h 240"/>
                  <a:gd name="T8" fmla="*/ 4 w 240"/>
                  <a:gd name="T9" fmla="*/ 160 h 240"/>
                  <a:gd name="T10" fmla="*/ 116 w 240"/>
                  <a:gd name="T11" fmla="*/ 160 h 240"/>
                  <a:gd name="T12" fmla="*/ 116 w 240"/>
                  <a:gd name="T13" fmla="*/ 186 h 240"/>
                  <a:gd name="T14" fmla="*/ 69 w 240"/>
                  <a:gd name="T15" fmla="*/ 233 h 240"/>
                  <a:gd name="T16" fmla="*/ 69 w 240"/>
                  <a:gd name="T17" fmla="*/ 239 h 240"/>
                  <a:gd name="T18" fmla="*/ 75 w 240"/>
                  <a:gd name="T19" fmla="*/ 239 h 240"/>
                  <a:gd name="T20" fmla="*/ 120 w 240"/>
                  <a:gd name="T21" fmla="*/ 194 h 240"/>
                  <a:gd name="T22" fmla="*/ 165 w 240"/>
                  <a:gd name="T23" fmla="*/ 239 h 240"/>
                  <a:gd name="T24" fmla="*/ 168 w 240"/>
                  <a:gd name="T25" fmla="*/ 240 h 240"/>
                  <a:gd name="T26" fmla="*/ 171 w 240"/>
                  <a:gd name="T27" fmla="*/ 239 h 240"/>
                  <a:gd name="T28" fmla="*/ 171 w 240"/>
                  <a:gd name="T29" fmla="*/ 233 h 240"/>
                  <a:gd name="T30" fmla="*/ 124 w 240"/>
                  <a:gd name="T31" fmla="*/ 186 h 240"/>
                  <a:gd name="T32" fmla="*/ 124 w 240"/>
                  <a:gd name="T33" fmla="*/ 160 h 240"/>
                  <a:gd name="T34" fmla="*/ 236 w 240"/>
                  <a:gd name="T35" fmla="*/ 160 h 240"/>
                  <a:gd name="T36" fmla="*/ 240 w 240"/>
                  <a:gd name="T37" fmla="*/ 156 h 240"/>
                  <a:gd name="T38" fmla="*/ 240 w 240"/>
                  <a:gd name="T39" fmla="*/ 4 h 240"/>
                  <a:gd name="T40" fmla="*/ 236 w 240"/>
                  <a:gd name="T41" fmla="*/ 0 h 240"/>
                  <a:gd name="T42" fmla="*/ 216 w 240"/>
                  <a:gd name="T43" fmla="*/ 132 h 240"/>
                  <a:gd name="T44" fmla="*/ 212 w 240"/>
                  <a:gd name="T45" fmla="*/ 136 h 240"/>
                  <a:gd name="T46" fmla="*/ 28 w 240"/>
                  <a:gd name="T47" fmla="*/ 136 h 240"/>
                  <a:gd name="T48" fmla="*/ 24 w 240"/>
                  <a:gd name="T49" fmla="*/ 132 h 240"/>
                  <a:gd name="T50" fmla="*/ 24 w 240"/>
                  <a:gd name="T51" fmla="*/ 84 h 240"/>
                  <a:gd name="T52" fmla="*/ 24 w 240"/>
                  <a:gd name="T53" fmla="*/ 28 h 240"/>
                  <a:gd name="T54" fmla="*/ 28 w 240"/>
                  <a:gd name="T55" fmla="*/ 24 h 240"/>
                  <a:gd name="T56" fmla="*/ 212 w 240"/>
                  <a:gd name="T57" fmla="*/ 24 h 240"/>
                  <a:gd name="T58" fmla="*/ 216 w 240"/>
                  <a:gd name="T59" fmla="*/ 28 h 240"/>
                  <a:gd name="T60" fmla="*/ 216 w 240"/>
                  <a:gd name="T61" fmla="*/ 132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0" h="240">
                    <a:moveTo>
                      <a:pt x="236" y="0"/>
                    </a:moveTo>
                    <a:cubicBezTo>
                      <a:pt x="4" y="0"/>
                      <a:pt x="4" y="0"/>
                      <a:pt x="4" y="0"/>
                    </a:cubicBezTo>
                    <a:cubicBezTo>
                      <a:pt x="2" y="0"/>
                      <a:pt x="0" y="2"/>
                      <a:pt x="0" y="4"/>
                    </a:cubicBezTo>
                    <a:cubicBezTo>
                      <a:pt x="0" y="156"/>
                      <a:pt x="0" y="156"/>
                      <a:pt x="0" y="156"/>
                    </a:cubicBezTo>
                    <a:cubicBezTo>
                      <a:pt x="0" y="158"/>
                      <a:pt x="2" y="160"/>
                      <a:pt x="4" y="160"/>
                    </a:cubicBezTo>
                    <a:cubicBezTo>
                      <a:pt x="116" y="160"/>
                      <a:pt x="116" y="160"/>
                      <a:pt x="116" y="160"/>
                    </a:cubicBezTo>
                    <a:cubicBezTo>
                      <a:pt x="116" y="186"/>
                      <a:pt x="116" y="186"/>
                      <a:pt x="116" y="186"/>
                    </a:cubicBezTo>
                    <a:cubicBezTo>
                      <a:pt x="69" y="233"/>
                      <a:pt x="69" y="233"/>
                      <a:pt x="69" y="233"/>
                    </a:cubicBezTo>
                    <a:cubicBezTo>
                      <a:pt x="68" y="235"/>
                      <a:pt x="68" y="237"/>
                      <a:pt x="69" y="239"/>
                    </a:cubicBezTo>
                    <a:cubicBezTo>
                      <a:pt x="71" y="240"/>
                      <a:pt x="73" y="240"/>
                      <a:pt x="75" y="239"/>
                    </a:cubicBezTo>
                    <a:cubicBezTo>
                      <a:pt x="120" y="194"/>
                      <a:pt x="120" y="194"/>
                      <a:pt x="120" y="194"/>
                    </a:cubicBezTo>
                    <a:cubicBezTo>
                      <a:pt x="165" y="239"/>
                      <a:pt x="165" y="239"/>
                      <a:pt x="165" y="239"/>
                    </a:cubicBezTo>
                    <a:cubicBezTo>
                      <a:pt x="166" y="240"/>
                      <a:pt x="167" y="240"/>
                      <a:pt x="168" y="240"/>
                    </a:cubicBezTo>
                    <a:cubicBezTo>
                      <a:pt x="169" y="240"/>
                      <a:pt x="170" y="240"/>
                      <a:pt x="171" y="239"/>
                    </a:cubicBezTo>
                    <a:cubicBezTo>
                      <a:pt x="172" y="237"/>
                      <a:pt x="172" y="235"/>
                      <a:pt x="171" y="233"/>
                    </a:cubicBezTo>
                    <a:cubicBezTo>
                      <a:pt x="124" y="186"/>
                      <a:pt x="124" y="186"/>
                      <a:pt x="124" y="186"/>
                    </a:cubicBezTo>
                    <a:cubicBezTo>
                      <a:pt x="124" y="160"/>
                      <a:pt x="124" y="160"/>
                      <a:pt x="124" y="160"/>
                    </a:cubicBezTo>
                    <a:cubicBezTo>
                      <a:pt x="236" y="160"/>
                      <a:pt x="236" y="160"/>
                      <a:pt x="236" y="160"/>
                    </a:cubicBezTo>
                    <a:cubicBezTo>
                      <a:pt x="238" y="160"/>
                      <a:pt x="240" y="158"/>
                      <a:pt x="240" y="156"/>
                    </a:cubicBezTo>
                    <a:cubicBezTo>
                      <a:pt x="240" y="4"/>
                      <a:pt x="240" y="4"/>
                      <a:pt x="240" y="4"/>
                    </a:cubicBezTo>
                    <a:cubicBezTo>
                      <a:pt x="240" y="2"/>
                      <a:pt x="238" y="0"/>
                      <a:pt x="236" y="0"/>
                    </a:cubicBezTo>
                    <a:close/>
                    <a:moveTo>
                      <a:pt x="216" y="132"/>
                    </a:moveTo>
                    <a:cubicBezTo>
                      <a:pt x="216" y="134"/>
                      <a:pt x="214" y="136"/>
                      <a:pt x="212" y="136"/>
                    </a:cubicBezTo>
                    <a:cubicBezTo>
                      <a:pt x="28" y="136"/>
                      <a:pt x="28" y="136"/>
                      <a:pt x="28" y="136"/>
                    </a:cubicBezTo>
                    <a:cubicBezTo>
                      <a:pt x="26" y="136"/>
                      <a:pt x="24" y="134"/>
                      <a:pt x="24" y="132"/>
                    </a:cubicBezTo>
                    <a:cubicBezTo>
                      <a:pt x="24" y="84"/>
                      <a:pt x="24" y="84"/>
                      <a:pt x="24" y="84"/>
                    </a:cubicBezTo>
                    <a:cubicBezTo>
                      <a:pt x="24" y="28"/>
                      <a:pt x="24" y="28"/>
                      <a:pt x="24" y="28"/>
                    </a:cubicBezTo>
                    <a:cubicBezTo>
                      <a:pt x="24" y="26"/>
                      <a:pt x="26" y="24"/>
                      <a:pt x="28" y="24"/>
                    </a:cubicBezTo>
                    <a:cubicBezTo>
                      <a:pt x="212" y="24"/>
                      <a:pt x="212" y="24"/>
                      <a:pt x="212" y="24"/>
                    </a:cubicBezTo>
                    <a:cubicBezTo>
                      <a:pt x="214" y="24"/>
                      <a:pt x="216" y="26"/>
                      <a:pt x="216" y="28"/>
                    </a:cubicBezTo>
                    <a:lnTo>
                      <a:pt x="216" y="1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 name="Freeform 22" descr="This image is an icon of a presentation chart. ">
                <a:extLst>
                  <a:ext uri="{FF2B5EF4-FFF2-40B4-BE49-F238E27FC236}">
                    <a16:creationId xmlns:a16="http://schemas.microsoft.com/office/drawing/2014/main" id="{AD5885CD-3A93-477D-BAB3-BA7A26C97A78}"/>
                  </a:ext>
                </a:extLst>
              </p:cNvPr>
              <p:cNvSpPr>
                <a:spLocks/>
              </p:cNvSpPr>
              <p:nvPr/>
            </p:nvSpPr>
            <p:spPr bwMode="auto">
              <a:xfrm>
                <a:off x="4595813" y="4989513"/>
                <a:ext cx="319088" cy="114300"/>
              </a:xfrm>
              <a:custGeom>
                <a:avLst/>
                <a:gdLst>
                  <a:gd name="T0" fmla="*/ 4 w 168"/>
                  <a:gd name="T1" fmla="*/ 40 h 60"/>
                  <a:gd name="T2" fmla="*/ 40 w 168"/>
                  <a:gd name="T3" fmla="*/ 40 h 60"/>
                  <a:gd name="T4" fmla="*/ 43 w 168"/>
                  <a:gd name="T5" fmla="*/ 39 h 60"/>
                  <a:gd name="T6" fmla="*/ 61 w 168"/>
                  <a:gd name="T7" fmla="*/ 20 h 60"/>
                  <a:gd name="T8" fmla="*/ 76 w 168"/>
                  <a:gd name="T9" fmla="*/ 58 h 60"/>
                  <a:gd name="T10" fmla="*/ 79 w 168"/>
                  <a:gd name="T11" fmla="*/ 60 h 60"/>
                  <a:gd name="T12" fmla="*/ 80 w 168"/>
                  <a:gd name="T13" fmla="*/ 60 h 60"/>
                  <a:gd name="T14" fmla="*/ 83 w 168"/>
                  <a:gd name="T15" fmla="*/ 59 h 60"/>
                  <a:gd name="T16" fmla="*/ 108 w 168"/>
                  <a:gd name="T17" fmla="*/ 34 h 60"/>
                  <a:gd name="T18" fmla="*/ 125 w 168"/>
                  <a:gd name="T19" fmla="*/ 51 h 60"/>
                  <a:gd name="T20" fmla="*/ 128 w 168"/>
                  <a:gd name="T21" fmla="*/ 52 h 60"/>
                  <a:gd name="T22" fmla="*/ 131 w 168"/>
                  <a:gd name="T23" fmla="*/ 51 h 60"/>
                  <a:gd name="T24" fmla="*/ 167 w 168"/>
                  <a:gd name="T25" fmla="*/ 7 h 60"/>
                  <a:gd name="T26" fmla="*/ 167 w 168"/>
                  <a:gd name="T27" fmla="*/ 1 h 60"/>
                  <a:gd name="T28" fmla="*/ 161 w 168"/>
                  <a:gd name="T29" fmla="*/ 1 h 60"/>
                  <a:gd name="T30" fmla="*/ 128 w 168"/>
                  <a:gd name="T31" fmla="*/ 42 h 60"/>
                  <a:gd name="T32" fmla="*/ 111 w 168"/>
                  <a:gd name="T33" fmla="*/ 25 h 60"/>
                  <a:gd name="T34" fmla="*/ 105 w 168"/>
                  <a:gd name="T35" fmla="*/ 25 h 60"/>
                  <a:gd name="T36" fmla="*/ 81 w 168"/>
                  <a:gd name="T37" fmla="*/ 49 h 60"/>
                  <a:gd name="T38" fmla="*/ 66 w 168"/>
                  <a:gd name="T39" fmla="*/ 11 h 60"/>
                  <a:gd name="T40" fmla="*/ 63 w 168"/>
                  <a:gd name="T41" fmla="*/ 9 h 60"/>
                  <a:gd name="T42" fmla="*/ 59 w 168"/>
                  <a:gd name="T43" fmla="*/ 10 h 60"/>
                  <a:gd name="T44" fmla="*/ 38 w 168"/>
                  <a:gd name="T45" fmla="*/ 32 h 60"/>
                  <a:gd name="T46" fmla="*/ 4 w 168"/>
                  <a:gd name="T47" fmla="*/ 32 h 60"/>
                  <a:gd name="T48" fmla="*/ 0 w 168"/>
                  <a:gd name="T49" fmla="*/ 36 h 60"/>
                  <a:gd name="T50" fmla="*/ 4 w 168"/>
                  <a:gd name="T51" fmla="*/ 4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8" h="60">
                    <a:moveTo>
                      <a:pt x="4" y="40"/>
                    </a:moveTo>
                    <a:cubicBezTo>
                      <a:pt x="40" y="40"/>
                      <a:pt x="40" y="40"/>
                      <a:pt x="40" y="40"/>
                    </a:cubicBezTo>
                    <a:cubicBezTo>
                      <a:pt x="41" y="40"/>
                      <a:pt x="42" y="40"/>
                      <a:pt x="43" y="39"/>
                    </a:cubicBezTo>
                    <a:cubicBezTo>
                      <a:pt x="61" y="20"/>
                      <a:pt x="61" y="20"/>
                      <a:pt x="61" y="20"/>
                    </a:cubicBezTo>
                    <a:cubicBezTo>
                      <a:pt x="76" y="58"/>
                      <a:pt x="76" y="58"/>
                      <a:pt x="76" y="58"/>
                    </a:cubicBezTo>
                    <a:cubicBezTo>
                      <a:pt x="77" y="59"/>
                      <a:pt x="78" y="60"/>
                      <a:pt x="79" y="60"/>
                    </a:cubicBezTo>
                    <a:cubicBezTo>
                      <a:pt x="79" y="60"/>
                      <a:pt x="80" y="60"/>
                      <a:pt x="80" y="60"/>
                    </a:cubicBezTo>
                    <a:cubicBezTo>
                      <a:pt x="81" y="60"/>
                      <a:pt x="82" y="60"/>
                      <a:pt x="83" y="59"/>
                    </a:cubicBezTo>
                    <a:cubicBezTo>
                      <a:pt x="108" y="34"/>
                      <a:pt x="108" y="34"/>
                      <a:pt x="108" y="34"/>
                    </a:cubicBezTo>
                    <a:cubicBezTo>
                      <a:pt x="125" y="51"/>
                      <a:pt x="125" y="51"/>
                      <a:pt x="125" y="51"/>
                    </a:cubicBezTo>
                    <a:cubicBezTo>
                      <a:pt x="126" y="52"/>
                      <a:pt x="127" y="52"/>
                      <a:pt x="128" y="52"/>
                    </a:cubicBezTo>
                    <a:cubicBezTo>
                      <a:pt x="129" y="52"/>
                      <a:pt x="130" y="51"/>
                      <a:pt x="131" y="51"/>
                    </a:cubicBezTo>
                    <a:cubicBezTo>
                      <a:pt x="167" y="7"/>
                      <a:pt x="167" y="7"/>
                      <a:pt x="167" y="7"/>
                    </a:cubicBezTo>
                    <a:cubicBezTo>
                      <a:pt x="168" y="5"/>
                      <a:pt x="168" y="2"/>
                      <a:pt x="167" y="1"/>
                    </a:cubicBezTo>
                    <a:cubicBezTo>
                      <a:pt x="165" y="0"/>
                      <a:pt x="162" y="0"/>
                      <a:pt x="161" y="1"/>
                    </a:cubicBezTo>
                    <a:cubicBezTo>
                      <a:pt x="128" y="42"/>
                      <a:pt x="128" y="42"/>
                      <a:pt x="128" y="42"/>
                    </a:cubicBezTo>
                    <a:cubicBezTo>
                      <a:pt x="111" y="25"/>
                      <a:pt x="111" y="25"/>
                      <a:pt x="111" y="25"/>
                    </a:cubicBezTo>
                    <a:cubicBezTo>
                      <a:pt x="109" y="24"/>
                      <a:pt x="107" y="24"/>
                      <a:pt x="105" y="25"/>
                    </a:cubicBezTo>
                    <a:cubicBezTo>
                      <a:pt x="81" y="49"/>
                      <a:pt x="81" y="49"/>
                      <a:pt x="81" y="49"/>
                    </a:cubicBezTo>
                    <a:cubicBezTo>
                      <a:pt x="66" y="11"/>
                      <a:pt x="66" y="11"/>
                      <a:pt x="66" y="11"/>
                    </a:cubicBezTo>
                    <a:cubicBezTo>
                      <a:pt x="66" y="10"/>
                      <a:pt x="64" y="9"/>
                      <a:pt x="63" y="9"/>
                    </a:cubicBezTo>
                    <a:cubicBezTo>
                      <a:pt x="62" y="8"/>
                      <a:pt x="60" y="9"/>
                      <a:pt x="59" y="10"/>
                    </a:cubicBezTo>
                    <a:cubicBezTo>
                      <a:pt x="38" y="32"/>
                      <a:pt x="38" y="32"/>
                      <a:pt x="38" y="32"/>
                    </a:cubicBezTo>
                    <a:cubicBezTo>
                      <a:pt x="4" y="32"/>
                      <a:pt x="4" y="32"/>
                      <a:pt x="4" y="32"/>
                    </a:cubicBezTo>
                    <a:cubicBezTo>
                      <a:pt x="2" y="32"/>
                      <a:pt x="0" y="34"/>
                      <a:pt x="0" y="36"/>
                    </a:cubicBezTo>
                    <a:cubicBezTo>
                      <a:pt x="0" y="38"/>
                      <a:pt x="2" y="40"/>
                      <a:pt x="4"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3" name="Group 52" descr="This image is an icon of binoculars. ">
            <a:extLst>
              <a:ext uri="{FF2B5EF4-FFF2-40B4-BE49-F238E27FC236}">
                <a16:creationId xmlns:a16="http://schemas.microsoft.com/office/drawing/2014/main" id="{7AA411C8-A30F-4E87-8335-8474FCDB2DB9}"/>
              </a:ext>
            </a:extLst>
          </p:cNvPr>
          <p:cNvGrpSpPr/>
          <p:nvPr/>
        </p:nvGrpSpPr>
        <p:grpSpPr>
          <a:xfrm>
            <a:off x="5693949" y="3516433"/>
            <a:ext cx="804102" cy="746032"/>
            <a:chOff x="9879013" y="2500313"/>
            <a:chExt cx="285750" cy="265113"/>
          </a:xfrm>
          <a:solidFill>
            <a:schemeClr val="bg2">
              <a:lumMod val="90000"/>
            </a:schemeClr>
          </a:solidFill>
        </p:grpSpPr>
        <p:sp>
          <p:nvSpPr>
            <p:cNvPr id="54" name="Freeform 3859">
              <a:extLst>
                <a:ext uri="{FF2B5EF4-FFF2-40B4-BE49-F238E27FC236}">
                  <a16:creationId xmlns:a16="http://schemas.microsoft.com/office/drawing/2014/main" id="{5609F4E5-2960-4AFA-A9AD-3C7EBEFE8BA9}"/>
                </a:ext>
              </a:extLst>
            </p:cNvPr>
            <p:cNvSpPr>
              <a:spLocks noEditPoints="1"/>
            </p:cNvSpPr>
            <p:nvPr/>
          </p:nvSpPr>
          <p:spPr bwMode="auto">
            <a:xfrm>
              <a:off x="10031413" y="2500313"/>
              <a:ext cx="133350" cy="265113"/>
            </a:xfrm>
            <a:custGeom>
              <a:avLst/>
              <a:gdLst>
                <a:gd name="T0" fmla="*/ 156 w 420"/>
                <a:gd name="T1" fmla="*/ 795 h 832"/>
                <a:gd name="T2" fmla="*/ 95 w 420"/>
                <a:gd name="T3" fmla="*/ 761 h 832"/>
                <a:gd name="T4" fmla="*/ 51 w 420"/>
                <a:gd name="T5" fmla="*/ 708 h 832"/>
                <a:gd name="T6" fmla="*/ 31 w 420"/>
                <a:gd name="T7" fmla="*/ 640 h 832"/>
                <a:gd name="T8" fmla="*/ 38 w 420"/>
                <a:gd name="T9" fmla="*/ 576 h 832"/>
                <a:gd name="T10" fmla="*/ 73 w 420"/>
                <a:gd name="T11" fmla="*/ 517 h 832"/>
                <a:gd name="T12" fmla="*/ 128 w 420"/>
                <a:gd name="T13" fmla="*/ 469 h 832"/>
                <a:gd name="T14" fmla="*/ 186 w 420"/>
                <a:gd name="T15" fmla="*/ 446 h 832"/>
                <a:gd name="T16" fmla="*/ 224 w 420"/>
                <a:gd name="T17" fmla="*/ 444 h 832"/>
                <a:gd name="T18" fmla="*/ 263 w 420"/>
                <a:gd name="T19" fmla="*/ 451 h 832"/>
                <a:gd name="T20" fmla="*/ 300 w 420"/>
                <a:gd name="T21" fmla="*/ 470 h 832"/>
                <a:gd name="T22" fmla="*/ 344 w 420"/>
                <a:gd name="T23" fmla="*/ 505 h 832"/>
                <a:gd name="T24" fmla="*/ 378 w 420"/>
                <a:gd name="T25" fmla="*/ 556 h 832"/>
                <a:gd name="T26" fmla="*/ 390 w 420"/>
                <a:gd name="T27" fmla="*/ 609 h 832"/>
                <a:gd name="T28" fmla="*/ 383 w 420"/>
                <a:gd name="T29" fmla="*/ 676 h 832"/>
                <a:gd name="T30" fmla="*/ 350 w 420"/>
                <a:gd name="T31" fmla="*/ 737 h 832"/>
                <a:gd name="T32" fmla="*/ 296 w 420"/>
                <a:gd name="T33" fmla="*/ 781 h 832"/>
                <a:gd name="T34" fmla="*/ 228 w 420"/>
                <a:gd name="T35" fmla="*/ 802 h 832"/>
                <a:gd name="T36" fmla="*/ 388 w 420"/>
                <a:gd name="T37" fmla="*/ 508 h 832"/>
                <a:gd name="T38" fmla="*/ 208 w 420"/>
                <a:gd name="T39" fmla="*/ 178 h 832"/>
                <a:gd name="T40" fmla="*/ 145 w 420"/>
                <a:gd name="T41" fmla="*/ 20 h 832"/>
                <a:gd name="T42" fmla="*/ 109 w 420"/>
                <a:gd name="T43" fmla="*/ 4 h 832"/>
                <a:gd name="T44" fmla="*/ 66 w 420"/>
                <a:gd name="T45" fmla="*/ 0 h 832"/>
                <a:gd name="T46" fmla="*/ 27 w 420"/>
                <a:gd name="T47" fmla="*/ 11 h 832"/>
                <a:gd name="T48" fmla="*/ 2 w 420"/>
                <a:gd name="T49" fmla="*/ 28 h 832"/>
                <a:gd name="T50" fmla="*/ 0 w 420"/>
                <a:gd name="T51" fmla="*/ 263 h 832"/>
                <a:gd name="T52" fmla="*/ 55 w 420"/>
                <a:gd name="T53" fmla="*/ 273 h 832"/>
                <a:gd name="T54" fmla="*/ 97 w 420"/>
                <a:gd name="T55" fmla="*/ 293 h 832"/>
                <a:gd name="T56" fmla="*/ 125 w 420"/>
                <a:gd name="T57" fmla="*/ 320 h 832"/>
                <a:gd name="T58" fmla="*/ 135 w 420"/>
                <a:gd name="T59" fmla="*/ 352 h 832"/>
                <a:gd name="T60" fmla="*/ 131 w 420"/>
                <a:gd name="T61" fmla="*/ 362 h 832"/>
                <a:gd name="T62" fmla="*/ 120 w 420"/>
                <a:gd name="T63" fmla="*/ 367 h 832"/>
                <a:gd name="T64" fmla="*/ 109 w 420"/>
                <a:gd name="T65" fmla="*/ 362 h 832"/>
                <a:gd name="T66" fmla="*/ 105 w 420"/>
                <a:gd name="T67" fmla="*/ 352 h 832"/>
                <a:gd name="T68" fmla="*/ 97 w 420"/>
                <a:gd name="T69" fmla="*/ 333 h 832"/>
                <a:gd name="T70" fmla="*/ 76 w 420"/>
                <a:gd name="T71" fmla="*/ 315 h 832"/>
                <a:gd name="T72" fmla="*/ 0 w 420"/>
                <a:gd name="T73" fmla="*/ 293 h 832"/>
                <a:gd name="T74" fmla="*/ 2 w 420"/>
                <a:gd name="T75" fmla="*/ 648 h 832"/>
                <a:gd name="T76" fmla="*/ 27 w 420"/>
                <a:gd name="T77" fmla="*/ 725 h 832"/>
                <a:gd name="T78" fmla="*/ 78 w 420"/>
                <a:gd name="T79" fmla="*/ 786 h 832"/>
                <a:gd name="T80" fmla="*/ 149 w 420"/>
                <a:gd name="T81" fmla="*/ 823 h 832"/>
                <a:gd name="T82" fmla="*/ 221 w 420"/>
                <a:gd name="T83" fmla="*/ 832 h 832"/>
                <a:gd name="T84" fmla="*/ 272 w 420"/>
                <a:gd name="T85" fmla="*/ 823 h 832"/>
                <a:gd name="T86" fmla="*/ 344 w 420"/>
                <a:gd name="T87" fmla="*/ 785 h 832"/>
                <a:gd name="T88" fmla="*/ 396 w 420"/>
                <a:gd name="T89" fmla="*/ 723 h 832"/>
                <a:gd name="T90" fmla="*/ 418 w 420"/>
                <a:gd name="T91" fmla="*/ 654 h 832"/>
                <a:gd name="T92" fmla="*/ 420 w 420"/>
                <a:gd name="T93" fmla="*/ 608 h 832"/>
                <a:gd name="T94" fmla="*/ 408 w 420"/>
                <a:gd name="T95" fmla="*/ 552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0" h="832">
                  <a:moveTo>
                    <a:pt x="210" y="802"/>
                  </a:moveTo>
                  <a:lnTo>
                    <a:pt x="192" y="802"/>
                  </a:lnTo>
                  <a:lnTo>
                    <a:pt x="174" y="799"/>
                  </a:lnTo>
                  <a:lnTo>
                    <a:pt x="156" y="795"/>
                  </a:lnTo>
                  <a:lnTo>
                    <a:pt x="140" y="788"/>
                  </a:lnTo>
                  <a:lnTo>
                    <a:pt x="124" y="781"/>
                  </a:lnTo>
                  <a:lnTo>
                    <a:pt x="109" y="772"/>
                  </a:lnTo>
                  <a:lnTo>
                    <a:pt x="95" y="761"/>
                  </a:lnTo>
                  <a:lnTo>
                    <a:pt x="82" y="749"/>
                  </a:lnTo>
                  <a:lnTo>
                    <a:pt x="71" y="737"/>
                  </a:lnTo>
                  <a:lnTo>
                    <a:pt x="61" y="723"/>
                  </a:lnTo>
                  <a:lnTo>
                    <a:pt x="51" y="708"/>
                  </a:lnTo>
                  <a:lnTo>
                    <a:pt x="44" y="693"/>
                  </a:lnTo>
                  <a:lnTo>
                    <a:pt x="38" y="676"/>
                  </a:lnTo>
                  <a:lnTo>
                    <a:pt x="33" y="658"/>
                  </a:lnTo>
                  <a:lnTo>
                    <a:pt x="31" y="640"/>
                  </a:lnTo>
                  <a:lnTo>
                    <a:pt x="30" y="622"/>
                  </a:lnTo>
                  <a:lnTo>
                    <a:pt x="31" y="607"/>
                  </a:lnTo>
                  <a:lnTo>
                    <a:pt x="34" y="592"/>
                  </a:lnTo>
                  <a:lnTo>
                    <a:pt x="38" y="576"/>
                  </a:lnTo>
                  <a:lnTo>
                    <a:pt x="45" y="561"/>
                  </a:lnTo>
                  <a:lnTo>
                    <a:pt x="52" y="546"/>
                  </a:lnTo>
                  <a:lnTo>
                    <a:pt x="62" y="531"/>
                  </a:lnTo>
                  <a:lnTo>
                    <a:pt x="73" y="517"/>
                  </a:lnTo>
                  <a:lnTo>
                    <a:pt x="85" y="503"/>
                  </a:lnTo>
                  <a:lnTo>
                    <a:pt x="97" y="490"/>
                  </a:lnTo>
                  <a:lnTo>
                    <a:pt x="112" y="479"/>
                  </a:lnTo>
                  <a:lnTo>
                    <a:pt x="128" y="469"/>
                  </a:lnTo>
                  <a:lnTo>
                    <a:pt x="144" y="460"/>
                  </a:lnTo>
                  <a:lnTo>
                    <a:pt x="161" y="454"/>
                  </a:lnTo>
                  <a:lnTo>
                    <a:pt x="178" y="448"/>
                  </a:lnTo>
                  <a:lnTo>
                    <a:pt x="186" y="446"/>
                  </a:lnTo>
                  <a:lnTo>
                    <a:pt x="196" y="445"/>
                  </a:lnTo>
                  <a:lnTo>
                    <a:pt x="205" y="444"/>
                  </a:lnTo>
                  <a:lnTo>
                    <a:pt x="214" y="444"/>
                  </a:lnTo>
                  <a:lnTo>
                    <a:pt x="224" y="444"/>
                  </a:lnTo>
                  <a:lnTo>
                    <a:pt x="234" y="445"/>
                  </a:lnTo>
                  <a:lnTo>
                    <a:pt x="243" y="447"/>
                  </a:lnTo>
                  <a:lnTo>
                    <a:pt x="253" y="449"/>
                  </a:lnTo>
                  <a:lnTo>
                    <a:pt x="263" y="451"/>
                  </a:lnTo>
                  <a:lnTo>
                    <a:pt x="272" y="456"/>
                  </a:lnTo>
                  <a:lnTo>
                    <a:pt x="281" y="459"/>
                  </a:lnTo>
                  <a:lnTo>
                    <a:pt x="291" y="464"/>
                  </a:lnTo>
                  <a:lnTo>
                    <a:pt x="300" y="470"/>
                  </a:lnTo>
                  <a:lnTo>
                    <a:pt x="309" y="475"/>
                  </a:lnTo>
                  <a:lnTo>
                    <a:pt x="317" y="481"/>
                  </a:lnTo>
                  <a:lnTo>
                    <a:pt x="327" y="489"/>
                  </a:lnTo>
                  <a:lnTo>
                    <a:pt x="344" y="505"/>
                  </a:lnTo>
                  <a:lnTo>
                    <a:pt x="360" y="522"/>
                  </a:lnTo>
                  <a:lnTo>
                    <a:pt x="367" y="534"/>
                  </a:lnTo>
                  <a:lnTo>
                    <a:pt x="373" y="545"/>
                  </a:lnTo>
                  <a:lnTo>
                    <a:pt x="378" y="556"/>
                  </a:lnTo>
                  <a:lnTo>
                    <a:pt x="383" y="569"/>
                  </a:lnTo>
                  <a:lnTo>
                    <a:pt x="386" y="582"/>
                  </a:lnTo>
                  <a:lnTo>
                    <a:pt x="388" y="595"/>
                  </a:lnTo>
                  <a:lnTo>
                    <a:pt x="390" y="609"/>
                  </a:lnTo>
                  <a:lnTo>
                    <a:pt x="390" y="622"/>
                  </a:lnTo>
                  <a:lnTo>
                    <a:pt x="389" y="640"/>
                  </a:lnTo>
                  <a:lnTo>
                    <a:pt x="387" y="658"/>
                  </a:lnTo>
                  <a:lnTo>
                    <a:pt x="383" y="676"/>
                  </a:lnTo>
                  <a:lnTo>
                    <a:pt x="376" y="693"/>
                  </a:lnTo>
                  <a:lnTo>
                    <a:pt x="369" y="708"/>
                  </a:lnTo>
                  <a:lnTo>
                    <a:pt x="359" y="723"/>
                  </a:lnTo>
                  <a:lnTo>
                    <a:pt x="350" y="737"/>
                  </a:lnTo>
                  <a:lnTo>
                    <a:pt x="338" y="749"/>
                  </a:lnTo>
                  <a:lnTo>
                    <a:pt x="325" y="761"/>
                  </a:lnTo>
                  <a:lnTo>
                    <a:pt x="311" y="772"/>
                  </a:lnTo>
                  <a:lnTo>
                    <a:pt x="296" y="781"/>
                  </a:lnTo>
                  <a:lnTo>
                    <a:pt x="280" y="788"/>
                  </a:lnTo>
                  <a:lnTo>
                    <a:pt x="264" y="795"/>
                  </a:lnTo>
                  <a:lnTo>
                    <a:pt x="247" y="799"/>
                  </a:lnTo>
                  <a:lnTo>
                    <a:pt x="228" y="802"/>
                  </a:lnTo>
                  <a:lnTo>
                    <a:pt x="210" y="802"/>
                  </a:lnTo>
                  <a:close/>
                  <a:moveTo>
                    <a:pt x="390" y="515"/>
                  </a:moveTo>
                  <a:lnTo>
                    <a:pt x="389" y="511"/>
                  </a:lnTo>
                  <a:lnTo>
                    <a:pt x="388" y="508"/>
                  </a:lnTo>
                  <a:lnTo>
                    <a:pt x="269" y="240"/>
                  </a:lnTo>
                  <a:lnTo>
                    <a:pt x="268" y="238"/>
                  </a:lnTo>
                  <a:lnTo>
                    <a:pt x="266" y="236"/>
                  </a:lnTo>
                  <a:lnTo>
                    <a:pt x="208" y="178"/>
                  </a:lnTo>
                  <a:lnTo>
                    <a:pt x="154" y="31"/>
                  </a:lnTo>
                  <a:lnTo>
                    <a:pt x="153" y="28"/>
                  </a:lnTo>
                  <a:lnTo>
                    <a:pt x="151" y="26"/>
                  </a:lnTo>
                  <a:lnTo>
                    <a:pt x="145" y="20"/>
                  </a:lnTo>
                  <a:lnTo>
                    <a:pt x="137" y="15"/>
                  </a:lnTo>
                  <a:lnTo>
                    <a:pt x="129" y="11"/>
                  </a:lnTo>
                  <a:lnTo>
                    <a:pt x="119" y="6"/>
                  </a:lnTo>
                  <a:lnTo>
                    <a:pt x="109" y="4"/>
                  </a:lnTo>
                  <a:lnTo>
                    <a:pt x="100" y="2"/>
                  </a:lnTo>
                  <a:lnTo>
                    <a:pt x="89" y="0"/>
                  </a:lnTo>
                  <a:lnTo>
                    <a:pt x="77" y="0"/>
                  </a:lnTo>
                  <a:lnTo>
                    <a:pt x="66" y="0"/>
                  </a:lnTo>
                  <a:lnTo>
                    <a:pt x="56" y="2"/>
                  </a:lnTo>
                  <a:lnTo>
                    <a:pt x="45" y="4"/>
                  </a:lnTo>
                  <a:lnTo>
                    <a:pt x="35" y="6"/>
                  </a:lnTo>
                  <a:lnTo>
                    <a:pt x="27" y="11"/>
                  </a:lnTo>
                  <a:lnTo>
                    <a:pt x="18" y="15"/>
                  </a:lnTo>
                  <a:lnTo>
                    <a:pt x="11" y="20"/>
                  </a:lnTo>
                  <a:lnTo>
                    <a:pt x="4" y="26"/>
                  </a:lnTo>
                  <a:lnTo>
                    <a:pt x="2" y="28"/>
                  </a:lnTo>
                  <a:lnTo>
                    <a:pt x="1" y="31"/>
                  </a:lnTo>
                  <a:lnTo>
                    <a:pt x="0" y="33"/>
                  </a:lnTo>
                  <a:lnTo>
                    <a:pt x="0" y="36"/>
                  </a:lnTo>
                  <a:lnTo>
                    <a:pt x="0" y="263"/>
                  </a:lnTo>
                  <a:lnTo>
                    <a:pt x="14" y="265"/>
                  </a:lnTo>
                  <a:lnTo>
                    <a:pt x="28" y="267"/>
                  </a:lnTo>
                  <a:lnTo>
                    <a:pt x="42" y="270"/>
                  </a:lnTo>
                  <a:lnTo>
                    <a:pt x="55" y="273"/>
                  </a:lnTo>
                  <a:lnTo>
                    <a:pt x="66" y="278"/>
                  </a:lnTo>
                  <a:lnTo>
                    <a:pt x="77" y="282"/>
                  </a:lnTo>
                  <a:lnTo>
                    <a:pt x="88" y="287"/>
                  </a:lnTo>
                  <a:lnTo>
                    <a:pt x="97" y="293"/>
                  </a:lnTo>
                  <a:lnTo>
                    <a:pt x="106" y="299"/>
                  </a:lnTo>
                  <a:lnTo>
                    <a:pt x="114" y="306"/>
                  </a:lnTo>
                  <a:lnTo>
                    <a:pt x="120" y="312"/>
                  </a:lnTo>
                  <a:lnTo>
                    <a:pt x="125" y="320"/>
                  </a:lnTo>
                  <a:lnTo>
                    <a:pt x="130" y="327"/>
                  </a:lnTo>
                  <a:lnTo>
                    <a:pt x="133" y="336"/>
                  </a:lnTo>
                  <a:lnTo>
                    <a:pt x="134" y="343"/>
                  </a:lnTo>
                  <a:lnTo>
                    <a:pt x="135" y="352"/>
                  </a:lnTo>
                  <a:lnTo>
                    <a:pt x="135" y="355"/>
                  </a:lnTo>
                  <a:lnTo>
                    <a:pt x="134" y="358"/>
                  </a:lnTo>
                  <a:lnTo>
                    <a:pt x="133" y="360"/>
                  </a:lnTo>
                  <a:lnTo>
                    <a:pt x="131" y="362"/>
                  </a:lnTo>
                  <a:lnTo>
                    <a:pt x="129" y="365"/>
                  </a:lnTo>
                  <a:lnTo>
                    <a:pt x="125" y="366"/>
                  </a:lnTo>
                  <a:lnTo>
                    <a:pt x="123" y="367"/>
                  </a:lnTo>
                  <a:lnTo>
                    <a:pt x="120" y="367"/>
                  </a:lnTo>
                  <a:lnTo>
                    <a:pt x="117" y="367"/>
                  </a:lnTo>
                  <a:lnTo>
                    <a:pt x="115" y="366"/>
                  </a:lnTo>
                  <a:lnTo>
                    <a:pt x="111" y="365"/>
                  </a:lnTo>
                  <a:lnTo>
                    <a:pt x="109" y="362"/>
                  </a:lnTo>
                  <a:lnTo>
                    <a:pt x="107" y="360"/>
                  </a:lnTo>
                  <a:lnTo>
                    <a:pt x="106" y="358"/>
                  </a:lnTo>
                  <a:lnTo>
                    <a:pt x="105" y="355"/>
                  </a:lnTo>
                  <a:lnTo>
                    <a:pt x="105" y="352"/>
                  </a:lnTo>
                  <a:lnTo>
                    <a:pt x="105" y="347"/>
                  </a:lnTo>
                  <a:lnTo>
                    <a:pt x="103" y="342"/>
                  </a:lnTo>
                  <a:lnTo>
                    <a:pt x="101" y="338"/>
                  </a:lnTo>
                  <a:lnTo>
                    <a:pt x="97" y="333"/>
                  </a:lnTo>
                  <a:lnTo>
                    <a:pt x="93" y="328"/>
                  </a:lnTo>
                  <a:lnTo>
                    <a:pt x="89" y="324"/>
                  </a:lnTo>
                  <a:lnTo>
                    <a:pt x="82" y="320"/>
                  </a:lnTo>
                  <a:lnTo>
                    <a:pt x="76" y="315"/>
                  </a:lnTo>
                  <a:lnTo>
                    <a:pt x="61" y="308"/>
                  </a:lnTo>
                  <a:lnTo>
                    <a:pt x="43" y="301"/>
                  </a:lnTo>
                  <a:lnTo>
                    <a:pt x="22" y="297"/>
                  </a:lnTo>
                  <a:lnTo>
                    <a:pt x="0" y="293"/>
                  </a:lnTo>
                  <a:lnTo>
                    <a:pt x="0" y="626"/>
                  </a:lnTo>
                  <a:lnTo>
                    <a:pt x="0" y="626"/>
                  </a:lnTo>
                  <a:lnTo>
                    <a:pt x="0" y="627"/>
                  </a:lnTo>
                  <a:lnTo>
                    <a:pt x="2" y="648"/>
                  </a:lnTo>
                  <a:lnTo>
                    <a:pt x="5" y="669"/>
                  </a:lnTo>
                  <a:lnTo>
                    <a:pt x="11" y="688"/>
                  </a:lnTo>
                  <a:lnTo>
                    <a:pt x="18" y="707"/>
                  </a:lnTo>
                  <a:lnTo>
                    <a:pt x="27" y="725"/>
                  </a:lnTo>
                  <a:lnTo>
                    <a:pt x="37" y="742"/>
                  </a:lnTo>
                  <a:lnTo>
                    <a:pt x="49" y="758"/>
                  </a:lnTo>
                  <a:lnTo>
                    <a:pt x="63" y="772"/>
                  </a:lnTo>
                  <a:lnTo>
                    <a:pt x="78" y="786"/>
                  </a:lnTo>
                  <a:lnTo>
                    <a:pt x="94" y="798"/>
                  </a:lnTo>
                  <a:lnTo>
                    <a:pt x="111" y="807"/>
                  </a:lnTo>
                  <a:lnTo>
                    <a:pt x="130" y="816"/>
                  </a:lnTo>
                  <a:lnTo>
                    <a:pt x="149" y="823"/>
                  </a:lnTo>
                  <a:lnTo>
                    <a:pt x="168" y="829"/>
                  </a:lnTo>
                  <a:lnTo>
                    <a:pt x="189" y="831"/>
                  </a:lnTo>
                  <a:lnTo>
                    <a:pt x="210" y="832"/>
                  </a:lnTo>
                  <a:lnTo>
                    <a:pt x="221" y="832"/>
                  </a:lnTo>
                  <a:lnTo>
                    <a:pt x="232" y="831"/>
                  </a:lnTo>
                  <a:lnTo>
                    <a:pt x="242" y="830"/>
                  </a:lnTo>
                  <a:lnTo>
                    <a:pt x="253" y="828"/>
                  </a:lnTo>
                  <a:lnTo>
                    <a:pt x="272" y="823"/>
                  </a:lnTo>
                  <a:lnTo>
                    <a:pt x="292" y="816"/>
                  </a:lnTo>
                  <a:lnTo>
                    <a:pt x="311" y="807"/>
                  </a:lnTo>
                  <a:lnTo>
                    <a:pt x="328" y="797"/>
                  </a:lnTo>
                  <a:lnTo>
                    <a:pt x="344" y="785"/>
                  </a:lnTo>
                  <a:lnTo>
                    <a:pt x="359" y="771"/>
                  </a:lnTo>
                  <a:lnTo>
                    <a:pt x="372" y="756"/>
                  </a:lnTo>
                  <a:lnTo>
                    <a:pt x="385" y="740"/>
                  </a:lnTo>
                  <a:lnTo>
                    <a:pt x="396" y="723"/>
                  </a:lnTo>
                  <a:lnTo>
                    <a:pt x="404" y="704"/>
                  </a:lnTo>
                  <a:lnTo>
                    <a:pt x="411" y="685"/>
                  </a:lnTo>
                  <a:lnTo>
                    <a:pt x="416" y="665"/>
                  </a:lnTo>
                  <a:lnTo>
                    <a:pt x="418" y="654"/>
                  </a:lnTo>
                  <a:lnTo>
                    <a:pt x="419" y="643"/>
                  </a:lnTo>
                  <a:lnTo>
                    <a:pt x="420" y="633"/>
                  </a:lnTo>
                  <a:lnTo>
                    <a:pt x="420" y="622"/>
                  </a:lnTo>
                  <a:lnTo>
                    <a:pt x="420" y="608"/>
                  </a:lnTo>
                  <a:lnTo>
                    <a:pt x="418" y="593"/>
                  </a:lnTo>
                  <a:lnTo>
                    <a:pt x="416" y="579"/>
                  </a:lnTo>
                  <a:lnTo>
                    <a:pt x="413" y="565"/>
                  </a:lnTo>
                  <a:lnTo>
                    <a:pt x="408" y="552"/>
                  </a:lnTo>
                  <a:lnTo>
                    <a:pt x="403" y="539"/>
                  </a:lnTo>
                  <a:lnTo>
                    <a:pt x="397" y="526"/>
                  </a:lnTo>
                  <a:lnTo>
                    <a:pt x="390" y="5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Freeform 3860">
              <a:extLst>
                <a:ext uri="{FF2B5EF4-FFF2-40B4-BE49-F238E27FC236}">
                  <a16:creationId xmlns:a16="http://schemas.microsoft.com/office/drawing/2014/main" id="{F0042405-7464-488A-BBDE-6CA0B1E0F2EB}"/>
                </a:ext>
              </a:extLst>
            </p:cNvPr>
            <p:cNvSpPr>
              <a:spLocks noEditPoints="1"/>
            </p:cNvSpPr>
            <p:nvPr/>
          </p:nvSpPr>
          <p:spPr bwMode="auto">
            <a:xfrm>
              <a:off x="9879013" y="2500313"/>
              <a:ext cx="133350" cy="265113"/>
            </a:xfrm>
            <a:custGeom>
              <a:avLst/>
              <a:gdLst>
                <a:gd name="T0" fmla="*/ 382 w 421"/>
                <a:gd name="T1" fmla="*/ 676 h 832"/>
                <a:gd name="T2" fmla="*/ 349 w 421"/>
                <a:gd name="T3" fmla="*/ 737 h 832"/>
                <a:gd name="T4" fmla="*/ 296 w 421"/>
                <a:gd name="T5" fmla="*/ 781 h 832"/>
                <a:gd name="T6" fmla="*/ 229 w 421"/>
                <a:gd name="T7" fmla="*/ 802 h 832"/>
                <a:gd name="T8" fmla="*/ 157 w 421"/>
                <a:gd name="T9" fmla="*/ 795 h 832"/>
                <a:gd name="T10" fmla="*/ 96 w 421"/>
                <a:gd name="T11" fmla="*/ 761 h 832"/>
                <a:gd name="T12" fmla="*/ 52 w 421"/>
                <a:gd name="T13" fmla="*/ 708 h 832"/>
                <a:gd name="T14" fmla="*/ 30 w 421"/>
                <a:gd name="T15" fmla="*/ 640 h 832"/>
                <a:gd name="T16" fmla="*/ 35 w 421"/>
                <a:gd name="T17" fmla="*/ 582 h 832"/>
                <a:gd name="T18" fmla="*/ 53 w 421"/>
                <a:gd name="T19" fmla="*/ 534 h 832"/>
                <a:gd name="T20" fmla="*/ 103 w 421"/>
                <a:gd name="T21" fmla="*/ 481 h 832"/>
                <a:gd name="T22" fmla="*/ 139 w 421"/>
                <a:gd name="T23" fmla="*/ 459 h 832"/>
                <a:gd name="T24" fmla="*/ 177 w 421"/>
                <a:gd name="T25" fmla="*/ 447 h 832"/>
                <a:gd name="T26" fmla="*/ 216 w 421"/>
                <a:gd name="T27" fmla="*/ 444 h 832"/>
                <a:gd name="T28" fmla="*/ 260 w 421"/>
                <a:gd name="T29" fmla="*/ 454 h 832"/>
                <a:gd name="T30" fmla="*/ 322 w 421"/>
                <a:gd name="T31" fmla="*/ 490 h 832"/>
                <a:gd name="T32" fmla="*/ 368 w 421"/>
                <a:gd name="T33" fmla="*/ 546 h 832"/>
                <a:gd name="T34" fmla="*/ 390 w 421"/>
                <a:gd name="T35" fmla="*/ 607 h 832"/>
                <a:gd name="T36" fmla="*/ 332 w 421"/>
                <a:gd name="T37" fmla="*/ 0 h 832"/>
                <a:gd name="T38" fmla="*/ 292 w 421"/>
                <a:gd name="T39" fmla="*/ 11 h 832"/>
                <a:gd name="T40" fmla="*/ 267 w 421"/>
                <a:gd name="T41" fmla="*/ 28 h 832"/>
                <a:gd name="T42" fmla="*/ 153 w 421"/>
                <a:gd name="T43" fmla="*/ 238 h 832"/>
                <a:gd name="T44" fmla="*/ 30 w 421"/>
                <a:gd name="T45" fmla="*/ 514 h 832"/>
                <a:gd name="T46" fmla="*/ 8 w 421"/>
                <a:gd name="T47" fmla="*/ 565 h 832"/>
                <a:gd name="T48" fmla="*/ 0 w 421"/>
                <a:gd name="T49" fmla="*/ 622 h 832"/>
                <a:gd name="T50" fmla="*/ 5 w 421"/>
                <a:gd name="T51" fmla="*/ 665 h 832"/>
                <a:gd name="T52" fmla="*/ 36 w 421"/>
                <a:gd name="T53" fmla="*/ 740 h 832"/>
                <a:gd name="T54" fmla="*/ 93 w 421"/>
                <a:gd name="T55" fmla="*/ 797 h 832"/>
                <a:gd name="T56" fmla="*/ 168 w 421"/>
                <a:gd name="T57" fmla="*/ 828 h 832"/>
                <a:gd name="T58" fmla="*/ 211 w 421"/>
                <a:gd name="T59" fmla="*/ 832 h 832"/>
                <a:gd name="T60" fmla="*/ 291 w 421"/>
                <a:gd name="T61" fmla="*/ 816 h 832"/>
                <a:gd name="T62" fmla="*/ 358 w 421"/>
                <a:gd name="T63" fmla="*/ 772 h 832"/>
                <a:gd name="T64" fmla="*/ 403 w 421"/>
                <a:gd name="T65" fmla="*/ 708 h 832"/>
                <a:gd name="T66" fmla="*/ 421 w 421"/>
                <a:gd name="T67" fmla="*/ 627 h 832"/>
                <a:gd name="T68" fmla="*/ 398 w 421"/>
                <a:gd name="T69" fmla="*/ 297 h 832"/>
                <a:gd name="T70" fmla="*/ 337 w 421"/>
                <a:gd name="T71" fmla="*/ 320 h 832"/>
                <a:gd name="T72" fmla="*/ 320 w 421"/>
                <a:gd name="T73" fmla="*/ 338 h 832"/>
                <a:gd name="T74" fmla="*/ 316 w 421"/>
                <a:gd name="T75" fmla="*/ 355 h 832"/>
                <a:gd name="T76" fmla="*/ 309 w 421"/>
                <a:gd name="T77" fmla="*/ 365 h 832"/>
                <a:gd name="T78" fmla="*/ 297 w 421"/>
                <a:gd name="T79" fmla="*/ 367 h 832"/>
                <a:gd name="T80" fmla="*/ 288 w 421"/>
                <a:gd name="T81" fmla="*/ 360 h 832"/>
                <a:gd name="T82" fmla="*/ 286 w 421"/>
                <a:gd name="T83" fmla="*/ 343 h 832"/>
                <a:gd name="T84" fmla="*/ 301 w 421"/>
                <a:gd name="T85" fmla="*/ 312 h 832"/>
                <a:gd name="T86" fmla="*/ 333 w 421"/>
                <a:gd name="T87" fmla="*/ 287 h 832"/>
                <a:gd name="T88" fmla="*/ 379 w 421"/>
                <a:gd name="T89" fmla="*/ 270 h 832"/>
                <a:gd name="T90" fmla="*/ 421 w 421"/>
                <a:gd name="T91" fmla="*/ 36 h 832"/>
                <a:gd name="T92" fmla="*/ 417 w 421"/>
                <a:gd name="T93" fmla="*/ 26 h 832"/>
                <a:gd name="T94" fmla="*/ 384 w 421"/>
                <a:gd name="T95" fmla="*/ 6 h 832"/>
                <a:gd name="T96" fmla="*/ 343 w 421"/>
                <a:gd name="T97" fmla="*/ 0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21" h="832">
                  <a:moveTo>
                    <a:pt x="391" y="622"/>
                  </a:moveTo>
                  <a:lnTo>
                    <a:pt x="390" y="640"/>
                  </a:lnTo>
                  <a:lnTo>
                    <a:pt x="386" y="658"/>
                  </a:lnTo>
                  <a:lnTo>
                    <a:pt x="382" y="676"/>
                  </a:lnTo>
                  <a:lnTo>
                    <a:pt x="377" y="693"/>
                  </a:lnTo>
                  <a:lnTo>
                    <a:pt x="369" y="708"/>
                  </a:lnTo>
                  <a:lnTo>
                    <a:pt x="360" y="723"/>
                  </a:lnTo>
                  <a:lnTo>
                    <a:pt x="349" y="737"/>
                  </a:lnTo>
                  <a:lnTo>
                    <a:pt x="338" y="749"/>
                  </a:lnTo>
                  <a:lnTo>
                    <a:pt x="325" y="761"/>
                  </a:lnTo>
                  <a:lnTo>
                    <a:pt x="311" y="772"/>
                  </a:lnTo>
                  <a:lnTo>
                    <a:pt x="296" y="781"/>
                  </a:lnTo>
                  <a:lnTo>
                    <a:pt x="280" y="788"/>
                  </a:lnTo>
                  <a:lnTo>
                    <a:pt x="264" y="795"/>
                  </a:lnTo>
                  <a:lnTo>
                    <a:pt x="247" y="799"/>
                  </a:lnTo>
                  <a:lnTo>
                    <a:pt x="229" y="802"/>
                  </a:lnTo>
                  <a:lnTo>
                    <a:pt x="211" y="802"/>
                  </a:lnTo>
                  <a:lnTo>
                    <a:pt x="192" y="802"/>
                  </a:lnTo>
                  <a:lnTo>
                    <a:pt x="174" y="799"/>
                  </a:lnTo>
                  <a:lnTo>
                    <a:pt x="157" y="795"/>
                  </a:lnTo>
                  <a:lnTo>
                    <a:pt x="140" y="788"/>
                  </a:lnTo>
                  <a:lnTo>
                    <a:pt x="125" y="781"/>
                  </a:lnTo>
                  <a:lnTo>
                    <a:pt x="110" y="772"/>
                  </a:lnTo>
                  <a:lnTo>
                    <a:pt x="96" y="761"/>
                  </a:lnTo>
                  <a:lnTo>
                    <a:pt x="83" y="749"/>
                  </a:lnTo>
                  <a:lnTo>
                    <a:pt x="71" y="737"/>
                  </a:lnTo>
                  <a:lnTo>
                    <a:pt x="60" y="723"/>
                  </a:lnTo>
                  <a:lnTo>
                    <a:pt x="52" y="708"/>
                  </a:lnTo>
                  <a:lnTo>
                    <a:pt x="44" y="693"/>
                  </a:lnTo>
                  <a:lnTo>
                    <a:pt x="38" y="676"/>
                  </a:lnTo>
                  <a:lnTo>
                    <a:pt x="34" y="658"/>
                  </a:lnTo>
                  <a:lnTo>
                    <a:pt x="30" y="640"/>
                  </a:lnTo>
                  <a:lnTo>
                    <a:pt x="30" y="622"/>
                  </a:lnTo>
                  <a:lnTo>
                    <a:pt x="30" y="609"/>
                  </a:lnTo>
                  <a:lnTo>
                    <a:pt x="33" y="595"/>
                  </a:lnTo>
                  <a:lnTo>
                    <a:pt x="35" y="582"/>
                  </a:lnTo>
                  <a:lnTo>
                    <a:pt x="38" y="569"/>
                  </a:lnTo>
                  <a:lnTo>
                    <a:pt x="42" y="556"/>
                  </a:lnTo>
                  <a:lnTo>
                    <a:pt x="48" y="545"/>
                  </a:lnTo>
                  <a:lnTo>
                    <a:pt x="53" y="534"/>
                  </a:lnTo>
                  <a:lnTo>
                    <a:pt x="60" y="522"/>
                  </a:lnTo>
                  <a:lnTo>
                    <a:pt x="77" y="505"/>
                  </a:lnTo>
                  <a:lnTo>
                    <a:pt x="94" y="489"/>
                  </a:lnTo>
                  <a:lnTo>
                    <a:pt x="103" y="481"/>
                  </a:lnTo>
                  <a:lnTo>
                    <a:pt x="112" y="475"/>
                  </a:lnTo>
                  <a:lnTo>
                    <a:pt x="121" y="470"/>
                  </a:lnTo>
                  <a:lnTo>
                    <a:pt x="130" y="464"/>
                  </a:lnTo>
                  <a:lnTo>
                    <a:pt x="139" y="459"/>
                  </a:lnTo>
                  <a:lnTo>
                    <a:pt x="148" y="456"/>
                  </a:lnTo>
                  <a:lnTo>
                    <a:pt x="158" y="451"/>
                  </a:lnTo>
                  <a:lnTo>
                    <a:pt x="168" y="449"/>
                  </a:lnTo>
                  <a:lnTo>
                    <a:pt x="177" y="447"/>
                  </a:lnTo>
                  <a:lnTo>
                    <a:pt x="187" y="445"/>
                  </a:lnTo>
                  <a:lnTo>
                    <a:pt x="197" y="444"/>
                  </a:lnTo>
                  <a:lnTo>
                    <a:pt x="206" y="444"/>
                  </a:lnTo>
                  <a:lnTo>
                    <a:pt x="216" y="444"/>
                  </a:lnTo>
                  <a:lnTo>
                    <a:pt x="225" y="445"/>
                  </a:lnTo>
                  <a:lnTo>
                    <a:pt x="234" y="446"/>
                  </a:lnTo>
                  <a:lnTo>
                    <a:pt x="243" y="448"/>
                  </a:lnTo>
                  <a:lnTo>
                    <a:pt x="260" y="454"/>
                  </a:lnTo>
                  <a:lnTo>
                    <a:pt x="277" y="460"/>
                  </a:lnTo>
                  <a:lnTo>
                    <a:pt x="293" y="469"/>
                  </a:lnTo>
                  <a:lnTo>
                    <a:pt x="308" y="479"/>
                  </a:lnTo>
                  <a:lnTo>
                    <a:pt x="322" y="490"/>
                  </a:lnTo>
                  <a:lnTo>
                    <a:pt x="336" y="503"/>
                  </a:lnTo>
                  <a:lnTo>
                    <a:pt x="348" y="517"/>
                  </a:lnTo>
                  <a:lnTo>
                    <a:pt x="359" y="531"/>
                  </a:lnTo>
                  <a:lnTo>
                    <a:pt x="368" y="546"/>
                  </a:lnTo>
                  <a:lnTo>
                    <a:pt x="376" y="561"/>
                  </a:lnTo>
                  <a:lnTo>
                    <a:pt x="382" y="576"/>
                  </a:lnTo>
                  <a:lnTo>
                    <a:pt x="386" y="592"/>
                  </a:lnTo>
                  <a:lnTo>
                    <a:pt x="390" y="607"/>
                  </a:lnTo>
                  <a:lnTo>
                    <a:pt x="391" y="622"/>
                  </a:lnTo>
                  <a:lnTo>
                    <a:pt x="391" y="622"/>
                  </a:lnTo>
                  <a:close/>
                  <a:moveTo>
                    <a:pt x="343" y="0"/>
                  </a:moveTo>
                  <a:lnTo>
                    <a:pt x="332" y="0"/>
                  </a:lnTo>
                  <a:lnTo>
                    <a:pt x="321" y="2"/>
                  </a:lnTo>
                  <a:lnTo>
                    <a:pt x="310" y="4"/>
                  </a:lnTo>
                  <a:lnTo>
                    <a:pt x="301" y="6"/>
                  </a:lnTo>
                  <a:lnTo>
                    <a:pt x="292" y="11"/>
                  </a:lnTo>
                  <a:lnTo>
                    <a:pt x="284" y="15"/>
                  </a:lnTo>
                  <a:lnTo>
                    <a:pt x="276" y="20"/>
                  </a:lnTo>
                  <a:lnTo>
                    <a:pt x="270" y="26"/>
                  </a:lnTo>
                  <a:lnTo>
                    <a:pt x="267" y="28"/>
                  </a:lnTo>
                  <a:lnTo>
                    <a:pt x="266" y="31"/>
                  </a:lnTo>
                  <a:lnTo>
                    <a:pt x="213" y="178"/>
                  </a:lnTo>
                  <a:lnTo>
                    <a:pt x="155" y="236"/>
                  </a:lnTo>
                  <a:lnTo>
                    <a:pt x="153" y="238"/>
                  </a:lnTo>
                  <a:lnTo>
                    <a:pt x="152" y="240"/>
                  </a:lnTo>
                  <a:lnTo>
                    <a:pt x="31" y="510"/>
                  </a:lnTo>
                  <a:lnTo>
                    <a:pt x="31" y="513"/>
                  </a:lnTo>
                  <a:lnTo>
                    <a:pt x="30" y="514"/>
                  </a:lnTo>
                  <a:lnTo>
                    <a:pt x="24" y="525"/>
                  </a:lnTo>
                  <a:lnTo>
                    <a:pt x="18" y="538"/>
                  </a:lnTo>
                  <a:lnTo>
                    <a:pt x="12" y="551"/>
                  </a:lnTo>
                  <a:lnTo>
                    <a:pt x="8" y="565"/>
                  </a:lnTo>
                  <a:lnTo>
                    <a:pt x="5" y="579"/>
                  </a:lnTo>
                  <a:lnTo>
                    <a:pt x="3" y="593"/>
                  </a:lnTo>
                  <a:lnTo>
                    <a:pt x="0" y="607"/>
                  </a:lnTo>
                  <a:lnTo>
                    <a:pt x="0" y="622"/>
                  </a:lnTo>
                  <a:lnTo>
                    <a:pt x="0" y="633"/>
                  </a:lnTo>
                  <a:lnTo>
                    <a:pt x="1" y="643"/>
                  </a:lnTo>
                  <a:lnTo>
                    <a:pt x="3" y="654"/>
                  </a:lnTo>
                  <a:lnTo>
                    <a:pt x="5" y="665"/>
                  </a:lnTo>
                  <a:lnTo>
                    <a:pt x="9" y="685"/>
                  </a:lnTo>
                  <a:lnTo>
                    <a:pt x="16" y="704"/>
                  </a:lnTo>
                  <a:lnTo>
                    <a:pt x="25" y="723"/>
                  </a:lnTo>
                  <a:lnTo>
                    <a:pt x="36" y="740"/>
                  </a:lnTo>
                  <a:lnTo>
                    <a:pt x="48" y="756"/>
                  </a:lnTo>
                  <a:lnTo>
                    <a:pt x="62" y="771"/>
                  </a:lnTo>
                  <a:lnTo>
                    <a:pt x="77" y="785"/>
                  </a:lnTo>
                  <a:lnTo>
                    <a:pt x="93" y="797"/>
                  </a:lnTo>
                  <a:lnTo>
                    <a:pt x="110" y="807"/>
                  </a:lnTo>
                  <a:lnTo>
                    <a:pt x="128" y="816"/>
                  </a:lnTo>
                  <a:lnTo>
                    <a:pt x="147" y="823"/>
                  </a:lnTo>
                  <a:lnTo>
                    <a:pt x="168" y="828"/>
                  </a:lnTo>
                  <a:lnTo>
                    <a:pt x="178" y="830"/>
                  </a:lnTo>
                  <a:lnTo>
                    <a:pt x="189" y="831"/>
                  </a:lnTo>
                  <a:lnTo>
                    <a:pt x="200" y="832"/>
                  </a:lnTo>
                  <a:lnTo>
                    <a:pt x="211" y="832"/>
                  </a:lnTo>
                  <a:lnTo>
                    <a:pt x="232" y="831"/>
                  </a:lnTo>
                  <a:lnTo>
                    <a:pt x="252" y="829"/>
                  </a:lnTo>
                  <a:lnTo>
                    <a:pt x="272" y="823"/>
                  </a:lnTo>
                  <a:lnTo>
                    <a:pt x="291" y="816"/>
                  </a:lnTo>
                  <a:lnTo>
                    <a:pt x="309" y="807"/>
                  </a:lnTo>
                  <a:lnTo>
                    <a:pt x="326" y="798"/>
                  </a:lnTo>
                  <a:lnTo>
                    <a:pt x="343" y="786"/>
                  </a:lnTo>
                  <a:lnTo>
                    <a:pt x="358" y="772"/>
                  </a:lnTo>
                  <a:lnTo>
                    <a:pt x="370" y="758"/>
                  </a:lnTo>
                  <a:lnTo>
                    <a:pt x="383" y="742"/>
                  </a:lnTo>
                  <a:lnTo>
                    <a:pt x="394" y="725"/>
                  </a:lnTo>
                  <a:lnTo>
                    <a:pt x="403" y="708"/>
                  </a:lnTo>
                  <a:lnTo>
                    <a:pt x="410" y="688"/>
                  </a:lnTo>
                  <a:lnTo>
                    <a:pt x="415" y="669"/>
                  </a:lnTo>
                  <a:lnTo>
                    <a:pt x="419" y="648"/>
                  </a:lnTo>
                  <a:lnTo>
                    <a:pt x="421" y="627"/>
                  </a:lnTo>
                  <a:lnTo>
                    <a:pt x="421" y="626"/>
                  </a:lnTo>
                  <a:lnTo>
                    <a:pt x="421" y="626"/>
                  </a:lnTo>
                  <a:lnTo>
                    <a:pt x="421" y="293"/>
                  </a:lnTo>
                  <a:lnTo>
                    <a:pt x="398" y="297"/>
                  </a:lnTo>
                  <a:lnTo>
                    <a:pt x="377" y="301"/>
                  </a:lnTo>
                  <a:lnTo>
                    <a:pt x="360" y="308"/>
                  </a:lnTo>
                  <a:lnTo>
                    <a:pt x="344" y="315"/>
                  </a:lnTo>
                  <a:lnTo>
                    <a:pt x="337" y="320"/>
                  </a:lnTo>
                  <a:lnTo>
                    <a:pt x="332" y="324"/>
                  </a:lnTo>
                  <a:lnTo>
                    <a:pt x="328" y="328"/>
                  </a:lnTo>
                  <a:lnTo>
                    <a:pt x="323" y="333"/>
                  </a:lnTo>
                  <a:lnTo>
                    <a:pt x="320" y="338"/>
                  </a:lnTo>
                  <a:lnTo>
                    <a:pt x="318" y="342"/>
                  </a:lnTo>
                  <a:lnTo>
                    <a:pt x="316" y="347"/>
                  </a:lnTo>
                  <a:lnTo>
                    <a:pt x="316" y="352"/>
                  </a:lnTo>
                  <a:lnTo>
                    <a:pt x="316" y="355"/>
                  </a:lnTo>
                  <a:lnTo>
                    <a:pt x="315" y="358"/>
                  </a:lnTo>
                  <a:lnTo>
                    <a:pt x="312" y="360"/>
                  </a:lnTo>
                  <a:lnTo>
                    <a:pt x="311" y="362"/>
                  </a:lnTo>
                  <a:lnTo>
                    <a:pt x="309" y="365"/>
                  </a:lnTo>
                  <a:lnTo>
                    <a:pt x="306" y="366"/>
                  </a:lnTo>
                  <a:lnTo>
                    <a:pt x="304" y="367"/>
                  </a:lnTo>
                  <a:lnTo>
                    <a:pt x="301" y="367"/>
                  </a:lnTo>
                  <a:lnTo>
                    <a:pt x="297" y="367"/>
                  </a:lnTo>
                  <a:lnTo>
                    <a:pt x="294" y="366"/>
                  </a:lnTo>
                  <a:lnTo>
                    <a:pt x="292" y="365"/>
                  </a:lnTo>
                  <a:lnTo>
                    <a:pt x="290" y="362"/>
                  </a:lnTo>
                  <a:lnTo>
                    <a:pt x="288" y="360"/>
                  </a:lnTo>
                  <a:lnTo>
                    <a:pt x="287" y="358"/>
                  </a:lnTo>
                  <a:lnTo>
                    <a:pt x="286" y="355"/>
                  </a:lnTo>
                  <a:lnTo>
                    <a:pt x="286" y="352"/>
                  </a:lnTo>
                  <a:lnTo>
                    <a:pt x="286" y="343"/>
                  </a:lnTo>
                  <a:lnTo>
                    <a:pt x="288" y="336"/>
                  </a:lnTo>
                  <a:lnTo>
                    <a:pt x="291" y="327"/>
                  </a:lnTo>
                  <a:lnTo>
                    <a:pt x="295" y="320"/>
                  </a:lnTo>
                  <a:lnTo>
                    <a:pt x="301" y="312"/>
                  </a:lnTo>
                  <a:lnTo>
                    <a:pt x="307" y="306"/>
                  </a:lnTo>
                  <a:lnTo>
                    <a:pt x="315" y="299"/>
                  </a:lnTo>
                  <a:lnTo>
                    <a:pt x="323" y="293"/>
                  </a:lnTo>
                  <a:lnTo>
                    <a:pt x="333" y="287"/>
                  </a:lnTo>
                  <a:lnTo>
                    <a:pt x="344" y="282"/>
                  </a:lnTo>
                  <a:lnTo>
                    <a:pt x="354" y="278"/>
                  </a:lnTo>
                  <a:lnTo>
                    <a:pt x="366" y="273"/>
                  </a:lnTo>
                  <a:lnTo>
                    <a:pt x="379" y="270"/>
                  </a:lnTo>
                  <a:lnTo>
                    <a:pt x="392" y="267"/>
                  </a:lnTo>
                  <a:lnTo>
                    <a:pt x="406" y="265"/>
                  </a:lnTo>
                  <a:lnTo>
                    <a:pt x="421" y="263"/>
                  </a:lnTo>
                  <a:lnTo>
                    <a:pt x="421" y="36"/>
                  </a:lnTo>
                  <a:lnTo>
                    <a:pt x="421" y="33"/>
                  </a:lnTo>
                  <a:lnTo>
                    <a:pt x="420" y="31"/>
                  </a:lnTo>
                  <a:lnTo>
                    <a:pt x="419" y="28"/>
                  </a:lnTo>
                  <a:lnTo>
                    <a:pt x="417" y="26"/>
                  </a:lnTo>
                  <a:lnTo>
                    <a:pt x="410" y="20"/>
                  </a:lnTo>
                  <a:lnTo>
                    <a:pt x="403" y="15"/>
                  </a:lnTo>
                  <a:lnTo>
                    <a:pt x="394" y="11"/>
                  </a:lnTo>
                  <a:lnTo>
                    <a:pt x="384" y="6"/>
                  </a:lnTo>
                  <a:lnTo>
                    <a:pt x="375" y="4"/>
                  </a:lnTo>
                  <a:lnTo>
                    <a:pt x="365" y="2"/>
                  </a:lnTo>
                  <a:lnTo>
                    <a:pt x="354" y="0"/>
                  </a:lnTo>
                  <a:lnTo>
                    <a:pt x="343" y="0"/>
                  </a:lnTo>
                  <a:lnTo>
                    <a:pt x="3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 name="Freeform 3861">
              <a:extLst>
                <a:ext uri="{FF2B5EF4-FFF2-40B4-BE49-F238E27FC236}">
                  <a16:creationId xmlns:a16="http://schemas.microsoft.com/office/drawing/2014/main" id="{3A526A29-4385-410D-897C-52EA194114F8}"/>
                </a:ext>
              </a:extLst>
            </p:cNvPr>
            <p:cNvSpPr>
              <a:spLocks/>
            </p:cNvSpPr>
            <p:nvPr/>
          </p:nvSpPr>
          <p:spPr bwMode="auto">
            <a:xfrm>
              <a:off x="9902825" y="2659063"/>
              <a:ext cx="46038" cy="46038"/>
            </a:xfrm>
            <a:custGeom>
              <a:avLst/>
              <a:gdLst>
                <a:gd name="T0" fmla="*/ 2 w 144"/>
                <a:gd name="T1" fmla="*/ 132 h 143"/>
                <a:gd name="T2" fmla="*/ 4 w 144"/>
                <a:gd name="T3" fmla="*/ 137 h 143"/>
                <a:gd name="T4" fmla="*/ 7 w 144"/>
                <a:gd name="T5" fmla="*/ 140 h 143"/>
                <a:gd name="T6" fmla="*/ 12 w 144"/>
                <a:gd name="T7" fmla="*/ 143 h 143"/>
                <a:gd name="T8" fmla="*/ 19 w 144"/>
                <a:gd name="T9" fmla="*/ 143 h 143"/>
                <a:gd name="T10" fmla="*/ 24 w 144"/>
                <a:gd name="T11" fmla="*/ 140 h 143"/>
                <a:gd name="T12" fmla="*/ 28 w 144"/>
                <a:gd name="T13" fmla="*/ 137 h 143"/>
                <a:gd name="T14" fmla="*/ 31 w 144"/>
                <a:gd name="T15" fmla="*/ 132 h 143"/>
                <a:gd name="T16" fmla="*/ 32 w 144"/>
                <a:gd name="T17" fmla="*/ 118 h 143"/>
                <a:gd name="T18" fmla="*/ 35 w 144"/>
                <a:gd name="T19" fmla="*/ 98 h 143"/>
                <a:gd name="T20" fmla="*/ 42 w 144"/>
                <a:gd name="T21" fmla="*/ 81 h 143"/>
                <a:gd name="T22" fmla="*/ 53 w 144"/>
                <a:gd name="T23" fmla="*/ 65 h 143"/>
                <a:gd name="T24" fmla="*/ 67 w 144"/>
                <a:gd name="T25" fmla="*/ 52 h 143"/>
                <a:gd name="T26" fmla="*/ 82 w 144"/>
                <a:gd name="T27" fmla="*/ 41 h 143"/>
                <a:gd name="T28" fmla="*/ 100 w 144"/>
                <a:gd name="T29" fmla="*/ 34 h 143"/>
                <a:gd name="T30" fmla="*/ 120 w 144"/>
                <a:gd name="T31" fmla="*/ 30 h 143"/>
                <a:gd name="T32" fmla="*/ 132 w 144"/>
                <a:gd name="T33" fmla="*/ 30 h 143"/>
                <a:gd name="T34" fmla="*/ 138 w 144"/>
                <a:gd name="T35" fmla="*/ 26 h 143"/>
                <a:gd name="T36" fmla="*/ 142 w 144"/>
                <a:gd name="T37" fmla="*/ 23 h 143"/>
                <a:gd name="T38" fmla="*/ 144 w 144"/>
                <a:gd name="T39" fmla="*/ 18 h 143"/>
                <a:gd name="T40" fmla="*/ 144 w 144"/>
                <a:gd name="T41" fmla="*/ 11 h 143"/>
                <a:gd name="T42" fmla="*/ 142 w 144"/>
                <a:gd name="T43" fmla="*/ 6 h 143"/>
                <a:gd name="T44" fmla="*/ 138 w 144"/>
                <a:gd name="T45" fmla="*/ 2 h 143"/>
                <a:gd name="T46" fmla="*/ 132 w 144"/>
                <a:gd name="T47" fmla="*/ 0 h 143"/>
                <a:gd name="T48" fmla="*/ 116 w 144"/>
                <a:gd name="T49" fmla="*/ 0 h 143"/>
                <a:gd name="T50" fmla="*/ 92 w 144"/>
                <a:gd name="T51" fmla="*/ 5 h 143"/>
                <a:gd name="T52" fmla="*/ 68 w 144"/>
                <a:gd name="T53" fmla="*/ 15 h 143"/>
                <a:gd name="T54" fmla="*/ 48 w 144"/>
                <a:gd name="T55" fmla="*/ 29 h 143"/>
                <a:gd name="T56" fmla="*/ 31 w 144"/>
                <a:gd name="T57" fmla="*/ 46 h 143"/>
                <a:gd name="T58" fmla="*/ 17 w 144"/>
                <a:gd name="T59" fmla="*/ 67 h 143"/>
                <a:gd name="T60" fmla="*/ 7 w 144"/>
                <a:gd name="T61" fmla="*/ 90 h 143"/>
                <a:gd name="T62" fmla="*/ 2 w 144"/>
                <a:gd name="T63" fmla="*/ 11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 h="143">
                  <a:moveTo>
                    <a:pt x="0" y="128"/>
                  </a:moveTo>
                  <a:lnTo>
                    <a:pt x="2" y="132"/>
                  </a:lnTo>
                  <a:lnTo>
                    <a:pt x="2" y="134"/>
                  </a:lnTo>
                  <a:lnTo>
                    <a:pt x="4" y="137"/>
                  </a:lnTo>
                  <a:lnTo>
                    <a:pt x="5" y="139"/>
                  </a:lnTo>
                  <a:lnTo>
                    <a:pt x="7" y="140"/>
                  </a:lnTo>
                  <a:lnTo>
                    <a:pt x="10" y="142"/>
                  </a:lnTo>
                  <a:lnTo>
                    <a:pt x="12" y="143"/>
                  </a:lnTo>
                  <a:lnTo>
                    <a:pt x="15" y="143"/>
                  </a:lnTo>
                  <a:lnTo>
                    <a:pt x="19" y="143"/>
                  </a:lnTo>
                  <a:lnTo>
                    <a:pt x="22" y="142"/>
                  </a:lnTo>
                  <a:lnTo>
                    <a:pt x="24" y="140"/>
                  </a:lnTo>
                  <a:lnTo>
                    <a:pt x="26" y="139"/>
                  </a:lnTo>
                  <a:lnTo>
                    <a:pt x="28" y="137"/>
                  </a:lnTo>
                  <a:lnTo>
                    <a:pt x="29" y="134"/>
                  </a:lnTo>
                  <a:lnTo>
                    <a:pt x="31" y="132"/>
                  </a:lnTo>
                  <a:lnTo>
                    <a:pt x="31" y="128"/>
                  </a:lnTo>
                  <a:lnTo>
                    <a:pt x="32" y="118"/>
                  </a:lnTo>
                  <a:lnTo>
                    <a:pt x="33" y="108"/>
                  </a:lnTo>
                  <a:lnTo>
                    <a:pt x="35" y="98"/>
                  </a:lnTo>
                  <a:lnTo>
                    <a:pt x="39" y="90"/>
                  </a:lnTo>
                  <a:lnTo>
                    <a:pt x="42" y="81"/>
                  </a:lnTo>
                  <a:lnTo>
                    <a:pt x="48" y="73"/>
                  </a:lnTo>
                  <a:lnTo>
                    <a:pt x="53" y="65"/>
                  </a:lnTo>
                  <a:lnTo>
                    <a:pt x="59" y="59"/>
                  </a:lnTo>
                  <a:lnTo>
                    <a:pt x="67" y="52"/>
                  </a:lnTo>
                  <a:lnTo>
                    <a:pt x="74" y="47"/>
                  </a:lnTo>
                  <a:lnTo>
                    <a:pt x="82" y="41"/>
                  </a:lnTo>
                  <a:lnTo>
                    <a:pt x="92" y="37"/>
                  </a:lnTo>
                  <a:lnTo>
                    <a:pt x="100" y="34"/>
                  </a:lnTo>
                  <a:lnTo>
                    <a:pt x="110" y="32"/>
                  </a:lnTo>
                  <a:lnTo>
                    <a:pt x="120" y="30"/>
                  </a:lnTo>
                  <a:lnTo>
                    <a:pt x="129" y="30"/>
                  </a:lnTo>
                  <a:lnTo>
                    <a:pt x="132" y="30"/>
                  </a:lnTo>
                  <a:lnTo>
                    <a:pt x="136" y="29"/>
                  </a:lnTo>
                  <a:lnTo>
                    <a:pt x="138" y="26"/>
                  </a:lnTo>
                  <a:lnTo>
                    <a:pt x="140" y="25"/>
                  </a:lnTo>
                  <a:lnTo>
                    <a:pt x="142" y="23"/>
                  </a:lnTo>
                  <a:lnTo>
                    <a:pt x="143" y="20"/>
                  </a:lnTo>
                  <a:lnTo>
                    <a:pt x="144" y="18"/>
                  </a:lnTo>
                  <a:lnTo>
                    <a:pt x="144" y="15"/>
                  </a:lnTo>
                  <a:lnTo>
                    <a:pt x="144" y="11"/>
                  </a:lnTo>
                  <a:lnTo>
                    <a:pt x="143" y="8"/>
                  </a:lnTo>
                  <a:lnTo>
                    <a:pt x="142" y="6"/>
                  </a:lnTo>
                  <a:lnTo>
                    <a:pt x="140" y="4"/>
                  </a:lnTo>
                  <a:lnTo>
                    <a:pt x="138" y="2"/>
                  </a:lnTo>
                  <a:lnTo>
                    <a:pt x="136" y="1"/>
                  </a:lnTo>
                  <a:lnTo>
                    <a:pt x="132" y="0"/>
                  </a:lnTo>
                  <a:lnTo>
                    <a:pt x="129" y="0"/>
                  </a:lnTo>
                  <a:lnTo>
                    <a:pt x="116" y="0"/>
                  </a:lnTo>
                  <a:lnTo>
                    <a:pt x="103" y="2"/>
                  </a:lnTo>
                  <a:lnTo>
                    <a:pt x="92" y="5"/>
                  </a:lnTo>
                  <a:lnTo>
                    <a:pt x="80" y="9"/>
                  </a:lnTo>
                  <a:lnTo>
                    <a:pt x="68" y="15"/>
                  </a:lnTo>
                  <a:lnTo>
                    <a:pt x="57" y="21"/>
                  </a:lnTo>
                  <a:lnTo>
                    <a:pt x="48" y="29"/>
                  </a:lnTo>
                  <a:lnTo>
                    <a:pt x="38" y="37"/>
                  </a:lnTo>
                  <a:lnTo>
                    <a:pt x="31" y="46"/>
                  </a:lnTo>
                  <a:lnTo>
                    <a:pt x="23" y="56"/>
                  </a:lnTo>
                  <a:lnTo>
                    <a:pt x="17" y="67"/>
                  </a:lnTo>
                  <a:lnTo>
                    <a:pt x="11" y="78"/>
                  </a:lnTo>
                  <a:lnTo>
                    <a:pt x="7" y="90"/>
                  </a:lnTo>
                  <a:lnTo>
                    <a:pt x="4" y="103"/>
                  </a:lnTo>
                  <a:lnTo>
                    <a:pt x="2" y="115"/>
                  </a:lnTo>
                  <a:lnTo>
                    <a:pt x="0"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Freeform 3862">
              <a:extLst>
                <a:ext uri="{FF2B5EF4-FFF2-40B4-BE49-F238E27FC236}">
                  <a16:creationId xmlns:a16="http://schemas.microsoft.com/office/drawing/2014/main" id="{DD51999E-C893-48A9-8535-6EC975734D37}"/>
                </a:ext>
              </a:extLst>
            </p:cNvPr>
            <p:cNvSpPr>
              <a:spLocks/>
            </p:cNvSpPr>
            <p:nvPr/>
          </p:nvSpPr>
          <p:spPr bwMode="auto">
            <a:xfrm>
              <a:off x="10059988" y="2659063"/>
              <a:ext cx="44450" cy="46038"/>
            </a:xfrm>
            <a:custGeom>
              <a:avLst/>
              <a:gdLst>
                <a:gd name="T0" fmla="*/ 115 w 144"/>
                <a:gd name="T1" fmla="*/ 0 h 143"/>
                <a:gd name="T2" fmla="*/ 90 w 144"/>
                <a:gd name="T3" fmla="*/ 5 h 143"/>
                <a:gd name="T4" fmla="*/ 66 w 144"/>
                <a:gd name="T5" fmla="*/ 15 h 143"/>
                <a:gd name="T6" fmla="*/ 46 w 144"/>
                <a:gd name="T7" fmla="*/ 29 h 143"/>
                <a:gd name="T8" fmla="*/ 29 w 144"/>
                <a:gd name="T9" fmla="*/ 46 h 143"/>
                <a:gd name="T10" fmla="*/ 15 w 144"/>
                <a:gd name="T11" fmla="*/ 67 h 143"/>
                <a:gd name="T12" fmla="*/ 5 w 144"/>
                <a:gd name="T13" fmla="*/ 90 h 143"/>
                <a:gd name="T14" fmla="*/ 0 w 144"/>
                <a:gd name="T15" fmla="*/ 115 h 143"/>
                <a:gd name="T16" fmla="*/ 0 w 144"/>
                <a:gd name="T17" fmla="*/ 132 h 143"/>
                <a:gd name="T18" fmla="*/ 2 w 144"/>
                <a:gd name="T19" fmla="*/ 137 h 143"/>
                <a:gd name="T20" fmla="*/ 6 w 144"/>
                <a:gd name="T21" fmla="*/ 140 h 143"/>
                <a:gd name="T22" fmla="*/ 12 w 144"/>
                <a:gd name="T23" fmla="*/ 143 h 143"/>
                <a:gd name="T24" fmla="*/ 17 w 144"/>
                <a:gd name="T25" fmla="*/ 143 h 143"/>
                <a:gd name="T26" fmla="*/ 22 w 144"/>
                <a:gd name="T27" fmla="*/ 140 h 143"/>
                <a:gd name="T28" fmla="*/ 27 w 144"/>
                <a:gd name="T29" fmla="*/ 137 h 143"/>
                <a:gd name="T30" fmla="*/ 29 w 144"/>
                <a:gd name="T31" fmla="*/ 132 h 143"/>
                <a:gd name="T32" fmla="*/ 30 w 144"/>
                <a:gd name="T33" fmla="*/ 118 h 143"/>
                <a:gd name="T34" fmla="*/ 34 w 144"/>
                <a:gd name="T35" fmla="*/ 98 h 143"/>
                <a:gd name="T36" fmla="*/ 42 w 144"/>
                <a:gd name="T37" fmla="*/ 81 h 143"/>
                <a:gd name="T38" fmla="*/ 52 w 144"/>
                <a:gd name="T39" fmla="*/ 65 h 143"/>
                <a:gd name="T40" fmla="*/ 65 w 144"/>
                <a:gd name="T41" fmla="*/ 52 h 143"/>
                <a:gd name="T42" fmla="*/ 81 w 144"/>
                <a:gd name="T43" fmla="*/ 41 h 143"/>
                <a:gd name="T44" fmla="*/ 98 w 144"/>
                <a:gd name="T45" fmla="*/ 34 h 143"/>
                <a:gd name="T46" fmla="*/ 118 w 144"/>
                <a:gd name="T47" fmla="*/ 30 h 143"/>
                <a:gd name="T48" fmla="*/ 131 w 144"/>
                <a:gd name="T49" fmla="*/ 30 h 143"/>
                <a:gd name="T50" fmla="*/ 136 w 144"/>
                <a:gd name="T51" fmla="*/ 26 h 143"/>
                <a:gd name="T52" fmla="*/ 140 w 144"/>
                <a:gd name="T53" fmla="*/ 23 h 143"/>
                <a:gd name="T54" fmla="*/ 142 w 144"/>
                <a:gd name="T55" fmla="*/ 18 h 143"/>
                <a:gd name="T56" fmla="*/ 142 w 144"/>
                <a:gd name="T57" fmla="*/ 11 h 143"/>
                <a:gd name="T58" fmla="*/ 140 w 144"/>
                <a:gd name="T59" fmla="*/ 6 h 143"/>
                <a:gd name="T60" fmla="*/ 136 w 144"/>
                <a:gd name="T61" fmla="*/ 2 h 143"/>
                <a:gd name="T62" fmla="*/ 131 w 144"/>
                <a:gd name="T63" fmla="*/ 0 h 143"/>
                <a:gd name="T64" fmla="*/ 129 w 144"/>
                <a:gd name="T65"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4" h="143">
                  <a:moveTo>
                    <a:pt x="129" y="0"/>
                  </a:moveTo>
                  <a:lnTo>
                    <a:pt x="115" y="0"/>
                  </a:lnTo>
                  <a:lnTo>
                    <a:pt x="102" y="2"/>
                  </a:lnTo>
                  <a:lnTo>
                    <a:pt x="90" y="5"/>
                  </a:lnTo>
                  <a:lnTo>
                    <a:pt x="78" y="9"/>
                  </a:lnTo>
                  <a:lnTo>
                    <a:pt x="66" y="15"/>
                  </a:lnTo>
                  <a:lnTo>
                    <a:pt x="57" y="21"/>
                  </a:lnTo>
                  <a:lnTo>
                    <a:pt x="46" y="29"/>
                  </a:lnTo>
                  <a:lnTo>
                    <a:pt x="37" y="37"/>
                  </a:lnTo>
                  <a:lnTo>
                    <a:pt x="29" y="46"/>
                  </a:lnTo>
                  <a:lnTo>
                    <a:pt x="21" y="56"/>
                  </a:lnTo>
                  <a:lnTo>
                    <a:pt x="15" y="67"/>
                  </a:lnTo>
                  <a:lnTo>
                    <a:pt x="9" y="78"/>
                  </a:lnTo>
                  <a:lnTo>
                    <a:pt x="5" y="90"/>
                  </a:lnTo>
                  <a:lnTo>
                    <a:pt x="2" y="103"/>
                  </a:lnTo>
                  <a:lnTo>
                    <a:pt x="0" y="115"/>
                  </a:lnTo>
                  <a:lnTo>
                    <a:pt x="0" y="128"/>
                  </a:lnTo>
                  <a:lnTo>
                    <a:pt x="0" y="132"/>
                  </a:lnTo>
                  <a:lnTo>
                    <a:pt x="1" y="134"/>
                  </a:lnTo>
                  <a:lnTo>
                    <a:pt x="2" y="137"/>
                  </a:lnTo>
                  <a:lnTo>
                    <a:pt x="4" y="139"/>
                  </a:lnTo>
                  <a:lnTo>
                    <a:pt x="6" y="140"/>
                  </a:lnTo>
                  <a:lnTo>
                    <a:pt x="8" y="142"/>
                  </a:lnTo>
                  <a:lnTo>
                    <a:pt x="12" y="143"/>
                  </a:lnTo>
                  <a:lnTo>
                    <a:pt x="15" y="143"/>
                  </a:lnTo>
                  <a:lnTo>
                    <a:pt x="17" y="143"/>
                  </a:lnTo>
                  <a:lnTo>
                    <a:pt x="20" y="142"/>
                  </a:lnTo>
                  <a:lnTo>
                    <a:pt x="22" y="140"/>
                  </a:lnTo>
                  <a:lnTo>
                    <a:pt x="24" y="139"/>
                  </a:lnTo>
                  <a:lnTo>
                    <a:pt x="27" y="137"/>
                  </a:lnTo>
                  <a:lnTo>
                    <a:pt x="28" y="134"/>
                  </a:lnTo>
                  <a:lnTo>
                    <a:pt x="29" y="132"/>
                  </a:lnTo>
                  <a:lnTo>
                    <a:pt x="30" y="128"/>
                  </a:lnTo>
                  <a:lnTo>
                    <a:pt x="30" y="118"/>
                  </a:lnTo>
                  <a:lnTo>
                    <a:pt x="31" y="108"/>
                  </a:lnTo>
                  <a:lnTo>
                    <a:pt x="34" y="98"/>
                  </a:lnTo>
                  <a:lnTo>
                    <a:pt x="37" y="90"/>
                  </a:lnTo>
                  <a:lnTo>
                    <a:pt x="42" y="81"/>
                  </a:lnTo>
                  <a:lnTo>
                    <a:pt x="46" y="73"/>
                  </a:lnTo>
                  <a:lnTo>
                    <a:pt x="52" y="65"/>
                  </a:lnTo>
                  <a:lnTo>
                    <a:pt x="59" y="59"/>
                  </a:lnTo>
                  <a:lnTo>
                    <a:pt x="65" y="52"/>
                  </a:lnTo>
                  <a:lnTo>
                    <a:pt x="73" y="47"/>
                  </a:lnTo>
                  <a:lnTo>
                    <a:pt x="81" y="41"/>
                  </a:lnTo>
                  <a:lnTo>
                    <a:pt x="90" y="37"/>
                  </a:lnTo>
                  <a:lnTo>
                    <a:pt x="98" y="34"/>
                  </a:lnTo>
                  <a:lnTo>
                    <a:pt x="108" y="32"/>
                  </a:lnTo>
                  <a:lnTo>
                    <a:pt x="118" y="30"/>
                  </a:lnTo>
                  <a:lnTo>
                    <a:pt x="129" y="30"/>
                  </a:lnTo>
                  <a:lnTo>
                    <a:pt x="131" y="30"/>
                  </a:lnTo>
                  <a:lnTo>
                    <a:pt x="134" y="29"/>
                  </a:lnTo>
                  <a:lnTo>
                    <a:pt x="136" y="26"/>
                  </a:lnTo>
                  <a:lnTo>
                    <a:pt x="138" y="25"/>
                  </a:lnTo>
                  <a:lnTo>
                    <a:pt x="140" y="23"/>
                  </a:lnTo>
                  <a:lnTo>
                    <a:pt x="141" y="20"/>
                  </a:lnTo>
                  <a:lnTo>
                    <a:pt x="142" y="18"/>
                  </a:lnTo>
                  <a:lnTo>
                    <a:pt x="144" y="15"/>
                  </a:lnTo>
                  <a:lnTo>
                    <a:pt x="142" y="11"/>
                  </a:lnTo>
                  <a:lnTo>
                    <a:pt x="141" y="8"/>
                  </a:lnTo>
                  <a:lnTo>
                    <a:pt x="140" y="6"/>
                  </a:lnTo>
                  <a:lnTo>
                    <a:pt x="138" y="4"/>
                  </a:lnTo>
                  <a:lnTo>
                    <a:pt x="136" y="2"/>
                  </a:lnTo>
                  <a:lnTo>
                    <a:pt x="134" y="1"/>
                  </a:lnTo>
                  <a:lnTo>
                    <a:pt x="131" y="0"/>
                  </a:lnTo>
                  <a:lnTo>
                    <a:pt x="129" y="0"/>
                  </a:lnTo>
                  <a:lnTo>
                    <a:pt x="1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 name="Rectangle: Top Corners Rounded 4">
            <a:extLst>
              <a:ext uri="{FF2B5EF4-FFF2-40B4-BE49-F238E27FC236}">
                <a16:creationId xmlns:a16="http://schemas.microsoft.com/office/drawing/2014/main" id="{D88C3CC7-FF16-4EE6-8784-43FED74DD3EF}"/>
              </a:ext>
              <a:ext uri="{C183D7F6-B498-43B3-948B-1728B52AA6E4}">
                <adec:decorative xmlns:adec="http://schemas.microsoft.com/office/drawing/2017/decorative" val="1"/>
              </a:ext>
            </a:extLst>
          </p:cNvPr>
          <p:cNvSpPr/>
          <p:nvPr/>
        </p:nvSpPr>
        <p:spPr>
          <a:xfrm rot="16200000">
            <a:off x="9454356" y="638960"/>
            <a:ext cx="1562100" cy="3913189"/>
          </a:xfrm>
          <a:prstGeom prst="round2SameRect">
            <a:avLst>
              <a:gd name="adj1" fmla="val 50000"/>
              <a:gd name="adj2" fmla="val 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TextBox 49">
            <a:extLst>
              <a:ext uri="{FF2B5EF4-FFF2-40B4-BE49-F238E27FC236}">
                <a16:creationId xmlns:a16="http://schemas.microsoft.com/office/drawing/2014/main" id="{329B0A24-4AF3-471F-B550-B6ECA0A271C1}"/>
              </a:ext>
            </a:extLst>
          </p:cNvPr>
          <p:cNvSpPr txBox="1"/>
          <p:nvPr/>
        </p:nvSpPr>
        <p:spPr>
          <a:xfrm>
            <a:off x="8663695" y="1993901"/>
            <a:ext cx="3233228" cy="923330"/>
          </a:xfrm>
          <a:prstGeom prst="rect">
            <a:avLst/>
          </a:prstGeom>
          <a:noFill/>
        </p:spPr>
        <p:txBody>
          <a:bodyPr wrap="square" lIns="0" tIns="0" rIns="0" bIns="0" rtlCol="0">
            <a:spAutoFit/>
          </a:bodyPr>
          <a:lstStyle/>
          <a:p>
            <a:pPr marL="285750" indent="-285750">
              <a:buFont typeface="Arial" panose="020B0604020202020204" pitchFamily="34" charset="0"/>
              <a:buChar char="•"/>
            </a:pPr>
            <a:r>
              <a:rPr lang="en-US" sz="1200" dirty="0"/>
              <a:t>User is able to fetch all the Pool &amp; ADHOC reports.</a:t>
            </a:r>
          </a:p>
          <a:p>
            <a:pPr marL="285750" indent="-285750">
              <a:buFont typeface="Arial" panose="020B0604020202020204" pitchFamily="34" charset="0"/>
              <a:buChar char="•"/>
            </a:pPr>
            <a:r>
              <a:rPr lang="en-US" sz="1200" dirty="0"/>
              <a:t>Ensure the Reports Performance Checks – Single/Parallel Runs</a:t>
            </a:r>
          </a:p>
          <a:p>
            <a:pPr marL="285750" indent="-285750">
              <a:buFont typeface="Arial" panose="020B0604020202020204" pitchFamily="34" charset="0"/>
              <a:buChar char="•"/>
            </a:pPr>
            <a:r>
              <a:rPr lang="en-US" sz="1200" dirty="0"/>
              <a:t>Ensure reports data correctness.</a:t>
            </a:r>
          </a:p>
        </p:txBody>
      </p:sp>
      <p:sp>
        <p:nvSpPr>
          <p:cNvPr id="42" name="Rectangle: Top Corners Rounded 41">
            <a:extLst>
              <a:ext uri="{FF2B5EF4-FFF2-40B4-BE49-F238E27FC236}">
                <a16:creationId xmlns:a16="http://schemas.microsoft.com/office/drawing/2014/main" id="{F030E608-FD0D-40AE-86BB-0A2CCB27BCF5}"/>
              </a:ext>
              <a:ext uri="{C183D7F6-B498-43B3-948B-1728B52AA6E4}">
                <adec:decorative xmlns:adec="http://schemas.microsoft.com/office/drawing/2017/decorative" val="1"/>
              </a:ext>
            </a:extLst>
          </p:cNvPr>
          <p:cNvSpPr/>
          <p:nvPr/>
        </p:nvSpPr>
        <p:spPr>
          <a:xfrm rot="16200000">
            <a:off x="9454357" y="3226746"/>
            <a:ext cx="1562100" cy="3913189"/>
          </a:xfrm>
          <a:prstGeom prst="round2SameRect">
            <a:avLst>
              <a:gd name="adj1" fmla="val 50000"/>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TextBox 50">
            <a:extLst>
              <a:ext uri="{FF2B5EF4-FFF2-40B4-BE49-F238E27FC236}">
                <a16:creationId xmlns:a16="http://schemas.microsoft.com/office/drawing/2014/main" id="{136AAE29-2C92-4992-B0FE-57B88E4FBC85}"/>
              </a:ext>
            </a:extLst>
          </p:cNvPr>
          <p:cNvSpPr txBox="1"/>
          <p:nvPr/>
        </p:nvSpPr>
        <p:spPr>
          <a:xfrm>
            <a:off x="8715722" y="4565330"/>
            <a:ext cx="3233228" cy="1107996"/>
          </a:xfrm>
          <a:prstGeom prst="rect">
            <a:avLst/>
          </a:prstGeom>
          <a:noFill/>
        </p:spPr>
        <p:txBody>
          <a:bodyPr wrap="square" lIns="0" tIns="0" rIns="0" bIns="0" rtlCol="0">
            <a:spAutoFit/>
          </a:bodyPr>
          <a:lstStyle/>
          <a:p>
            <a:pPr marL="285750" indent="-285750">
              <a:buFont typeface="Arial" panose="020B0604020202020204" pitchFamily="34" charset="0"/>
              <a:buChar char="•"/>
            </a:pPr>
            <a:r>
              <a:rPr lang="en-US" sz="1200" dirty="0"/>
              <a:t>Ensure that the Pool Count and Pool Balance is Accurate for all scenarios.</a:t>
            </a:r>
          </a:p>
          <a:p>
            <a:pPr marL="285750" indent="-285750">
              <a:buFont typeface="Arial" panose="020B0604020202020204" pitchFamily="34" charset="0"/>
              <a:buChar char="•"/>
            </a:pPr>
            <a:r>
              <a:rPr lang="en-US" sz="1200" dirty="0"/>
              <a:t>Covers all Permutations Combinations of the options selected by User on UI.</a:t>
            </a:r>
          </a:p>
          <a:p>
            <a:pPr marL="285750" indent="-285750">
              <a:buFont typeface="Arial" panose="020B0604020202020204" pitchFamily="34" charset="0"/>
              <a:buChar char="•"/>
            </a:pPr>
            <a:r>
              <a:rPr lang="en-US" sz="1200" dirty="0"/>
              <a:t>Designed in such a way that it is reusable across other Asset Classes.</a:t>
            </a:r>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p:txBody>
          <a:bodyPr/>
          <a:lstStyle/>
          <a:p>
            <a:fld id="{75C75738-883E-4D82-874A-987559CF11A8}" type="datetime1">
              <a:rPr lang="en-US" smtClean="0"/>
              <a:t>7/21/2024</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4</a:t>
            </a:fld>
            <a:endParaRPr lang="en-US" dirty="0"/>
          </a:p>
        </p:txBody>
      </p:sp>
      <p:sp>
        <p:nvSpPr>
          <p:cNvPr id="8" name="Freeform 26" descr="This image is an icon of a human being. ">
            <a:extLst>
              <a:ext uri="{FF2B5EF4-FFF2-40B4-BE49-F238E27FC236}">
                <a16:creationId xmlns:a16="http://schemas.microsoft.com/office/drawing/2014/main" id="{41D616EB-74EB-BC84-C8FC-669F479E8C4C}"/>
              </a:ext>
            </a:extLst>
          </p:cNvPr>
          <p:cNvSpPr>
            <a:spLocks/>
          </p:cNvSpPr>
          <p:nvPr/>
        </p:nvSpPr>
        <p:spPr bwMode="auto">
          <a:xfrm>
            <a:off x="4769047" y="2508478"/>
            <a:ext cx="143126" cy="230194"/>
          </a:xfrm>
          <a:custGeom>
            <a:avLst/>
            <a:gdLst>
              <a:gd name="T0" fmla="*/ 73 w 100"/>
              <a:gd name="T1" fmla="*/ 97 h 161"/>
              <a:gd name="T2" fmla="*/ 52 w 100"/>
              <a:gd name="T3" fmla="*/ 90 h 161"/>
              <a:gd name="T4" fmla="*/ 52 w 100"/>
              <a:gd name="T5" fmla="*/ 80 h 161"/>
              <a:gd name="T6" fmla="*/ 65 w 100"/>
              <a:gd name="T7" fmla="*/ 59 h 161"/>
              <a:gd name="T8" fmla="*/ 70 w 100"/>
              <a:gd name="T9" fmla="*/ 45 h 161"/>
              <a:gd name="T10" fmla="*/ 68 w 100"/>
              <a:gd name="T11" fmla="*/ 37 h 161"/>
              <a:gd name="T12" fmla="*/ 66 w 100"/>
              <a:gd name="T13" fmla="*/ 34 h 161"/>
              <a:gd name="T14" fmla="*/ 70 w 100"/>
              <a:gd name="T15" fmla="*/ 15 h 161"/>
              <a:gd name="T16" fmla="*/ 41 w 100"/>
              <a:gd name="T17" fmla="*/ 0 h 161"/>
              <a:gd name="T18" fmla="*/ 13 w 100"/>
              <a:gd name="T19" fmla="*/ 11 h 161"/>
              <a:gd name="T20" fmla="*/ 4 w 100"/>
              <a:gd name="T21" fmla="*/ 15 h 161"/>
              <a:gd name="T22" fmla="*/ 5 w 100"/>
              <a:gd name="T23" fmla="*/ 34 h 161"/>
              <a:gd name="T24" fmla="*/ 3 w 100"/>
              <a:gd name="T25" fmla="*/ 37 h 161"/>
              <a:gd name="T26" fmla="*/ 1 w 100"/>
              <a:gd name="T27" fmla="*/ 45 h 161"/>
              <a:gd name="T28" fmla="*/ 6 w 100"/>
              <a:gd name="T29" fmla="*/ 59 h 161"/>
              <a:gd name="T30" fmla="*/ 20 w 100"/>
              <a:gd name="T31" fmla="*/ 80 h 161"/>
              <a:gd name="T32" fmla="*/ 20 w 100"/>
              <a:gd name="T33" fmla="*/ 90 h 161"/>
              <a:gd name="T34" fmla="*/ 12 w 100"/>
              <a:gd name="T35" fmla="*/ 93 h 161"/>
              <a:gd name="T36" fmla="*/ 28 w 100"/>
              <a:gd name="T37" fmla="*/ 113 h 161"/>
              <a:gd name="T38" fmla="*/ 28 w 100"/>
              <a:gd name="T39" fmla="*/ 161 h 161"/>
              <a:gd name="T40" fmla="*/ 96 w 100"/>
              <a:gd name="T41" fmla="*/ 161 h 161"/>
              <a:gd name="T42" fmla="*/ 100 w 100"/>
              <a:gd name="T43" fmla="*/ 157 h 161"/>
              <a:gd name="T44" fmla="*/ 100 w 100"/>
              <a:gd name="T45" fmla="*/ 112 h 161"/>
              <a:gd name="T46" fmla="*/ 73 w 100"/>
              <a:gd name="T47" fmla="*/ 9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 h="161">
                <a:moveTo>
                  <a:pt x="73" y="97"/>
                </a:moveTo>
                <a:cubicBezTo>
                  <a:pt x="67" y="95"/>
                  <a:pt x="59" y="93"/>
                  <a:pt x="52" y="90"/>
                </a:cubicBezTo>
                <a:cubicBezTo>
                  <a:pt x="52" y="80"/>
                  <a:pt x="52" y="80"/>
                  <a:pt x="52" y="80"/>
                </a:cubicBezTo>
                <a:cubicBezTo>
                  <a:pt x="56" y="77"/>
                  <a:pt x="64" y="72"/>
                  <a:pt x="65" y="59"/>
                </a:cubicBezTo>
                <a:cubicBezTo>
                  <a:pt x="68" y="56"/>
                  <a:pt x="70" y="51"/>
                  <a:pt x="70" y="45"/>
                </a:cubicBezTo>
                <a:cubicBezTo>
                  <a:pt x="70" y="43"/>
                  <a:pt x="69" y="40"/>
                  <a:pt x="68" y="37"/>
                </a:cubicBezTo>
                <a:cubicBezTo>
                  <a:pt x="68" y="36"/>
                  <a:pt x="67" y="35"/>
                  <a:pt x="66" y="34"/>
                </a:cubicBezTo>
                <a:cubicBezTo>
                  <a:pt x="69" y="30"/>
                  <a:pt x="72" y="22"/>
                  <a:pt x="70" y="15"/>
                </a:cubicBezTo>
                <a:cubicBezTo>
                  <a:pt x="66" y="4"/>
                  <a:pt x="52" y="0"/>
                  <a:pt x="41" y="0"/>
                </a:cubicBezTo>
                <a:cubicBezTo>
                  <a:pt x="30" y="0"/>
                  <a:pt x="18" y="3"/>
                  <a:pt x="13" y="11"/>
                </a:cubicBezTo>
                <a:cubicBezTo>
                  <a:pt x="8" y="11"/>
                  <a:pt x="5" y="13"/>
                  <a:pt x="4" y="15"/>
                </a:cubicBezTo>
                <a:cubicBezTo>
                  <a:pt x="0" y="20"/>
                  <a:pt x="3" y="28"/>
                  <a:pt x="5" y="34"/>
                </a:cubicBezTo>
                <a:cubicBezTo>
                  <a:pt x="4" y="34"/>
                  <a:pt x="3" y="36"/>
                  <a:pt x="3" y="37"/>
                </a:cubicBezTo>
                <a:cubicBezTo>
                  <a:pt x="1" y="39"/>
                  <a:pt x="1" y="43"/>
                  <a:pt x="1" y="45"/>
                </a:cubicBezTo>
                <a:cubicBezTo>
                  <a:pt x="1" y="51"/>
                  <a:pt x="3" y="56"/>
                  <a:pt x="6" y="59"/>
                </a:cubicBezTo>
                <a:cubicBezTo>
                  <a:pt x="7" y="71"/>
                  <a:pt x="14" y="77"/>
                  <a:pt x="20" y="80"/>
                </a:cubicBezTo>
                <a:cubicBezTo>
                  <a:pt x="20" y="90"/>
                  <a:pt x="20" y="90"/>
                  <a:pt x="20" y="90"/>
                </a:cubicBezTo>
                <a:cubicBezTo>
                  <a:pt x="17" y="91"/>
                  <a:pt x="14" y="92"/>
                  <a:pt x="12" y="93"/>
                </a:cubicBezTo>
                <a:cubicBezTo>
                  <a:pt x="22" y="101"/>
                  <a:pt x="28" y="107"/>
                  <a:pt x="28" y="113"/>
                </a:cubicBezTo>
                <a:cubicBezTo>
                  <a:pt x="28" y="161"/>
                  <a:pt x="28" y="161"/>
                  <a:pt x="28" y="161"/>
                </a:cubicBezTo>
                <a:cubicBezTo>
                  <a:pt x="96" y="161"/>
                  <a:pt x="96" y="161"/>
                  <a:pt x="96" y="161"/>
                </a:cubicBezTo>
                <a:cubicBezTo>
                  <a:pt x="98" y="161"/>
                  <a:pt x="100" y="159"/>
                  <a:pt x="100" y="157"/>
                </a:cubicBezTo>
                <a:cubicBezTo>
                  <a:pt x="100" y="112"/>
                  <a:pt x="100" y="112"/>
                  <a:pt x="100" y="112"/>
                </a:cubicBezTo>
                <a:cubicBezTo>
                  <a:pt x="100" y="106"/>
                  <a:pt x="92" y="103"/>
                  <a:pt x="73" y="9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27" descr="This image is an icon of a human being. ">
            <a:extLst>
              <a:ext uri="{FF2B5EF4-FFF2-40B4-BE49-F238E27FC236}">
                <a16:creationId xmlns:a16="http://schemas.microsoft.com/office/drawing/2014/main" id="{7543EB4D-C308-20E1-40DE-176DE32F0E39}"/>
              </a:ext>
            </a:extLst>
          </p:cNvPr>
          <p:cNvSpPr>
            <a:spLocks/>
          </p:cNvSpPr>
          <p:nvPr/>
        </p:nvSpPr>
        <p:spPr bwMode="auto">
          <a:xfrm>
            <a:off x="4569864" y="2466733"/>
            <a:ext cx="227809" cy="271939"/>
          </a:xfrm>
          <a:custGeom>
            <a:avLst/>
            <a:gdLst>
              <a:gd name="T0" fmla="*/ 141 w 160"/>
              <a:gd name="T1" fmla="*/ 125 h 190"/>
              <a:gd name="T2" fmla="*/ 104 w 160"/>
              <a:gd name="T3" fmla="*/ 107 h 190"/>
              <a:gd name="T4" fmla="*/ 104 w 160"/>
              <a:gd name="T5" fmla="*/ 94 h 190"/>
              <a:gd name="T6" fmla="*/ 105 w 160"/>
              <a:gd name="T7" fmla="*/ 91 h 190"/>
              <a:gd name="T8" fmla="*/ 113 w 160"/>
              <a:gd name="T9" fmla="*/ 76 h 190"/>
              <a:gd name="T10" fmla="*/ 114 w 160"/>
              <a:gd name="T11" fmla="*/ 72 h 190"/>
              <a:gd name="T12" fmla="*/ 115 w 160"/>
              <a:gd name="T13" fmla="*/ 67 h 190"/>
              <a:gd name="T14" fmla="*/ 120 w 160"/>
              <a:gd name="T15" fmla="*/ 59 h 190"/>
              <a:gd name="T16" fmla="*/ 120 w 160"/>
              <a:gd name="T17" fmla="*/ 58 h 190"/>
              <a:gd name="T18" fmla="*/ 120 w 160"/>
              <a:gd name="T19" fmla="*/ 56 h 190"/>
              <a:gd name="T20" fmla="*/ 118 w 160"/>
              <a:gd name="T21" fmla="*/ 45 h 190"/>
              <a:gd name="T22" fmla="*/ 115 w 160"/>
              <a:gd name="T23" fmla="*/ 42 h 190"/>
              <a:gd name="T24" fmla="*/ 118 w 160"/>
              <a:gd name="T25" fmla="*/ 34 h 190"/>
              <a:gd name="T26" fmla="*/ 119 w 160"/>
              <a:gd name="T27" fmla="*/ 29 h 190"/>
              <a:gd name="T28" fmla="*/ 120 w 160"/>
              <a:gd name="T29" fmla="*/ 24 h 190"/>
              <a:gd name="T30" fmla="*/ 119 w 160"/>
              <a:gd name="T31" fmla="*/ 19 h 190"/>
              <a:gd name="T32" fmla="*/ 118 w 160"/>
              <a:gd name="T33" fmla="*/ 15 h 190"/>
              <a:gd name="T34" fmla="*/ 116 w 160"/>
              <a:gd name="T35" fmla="*/ 13 h 190"/>
              <a:gd name="T36" fmla="*/ 110 w 160"/>
              <a:gd name="T37" fmla="*/ 7 h 190"/>
              <a:gd name="T38" fmla="*/ 108 w 160"/>
              <a:gd name="T39" fmla="*/ 6 h 190"/>
              <a:gd name="T40" fmla="*/ 90 w 160"/>
              <a:gd name="T41" fmla="*/ 1 h 190"/>
              <a:gd name="T42" fmla="*/ 85 w 160"/>
              <a:gd name="T43" fmla="*/ 0 h 190"/>
              <a:gd name="T44" fmla="*/ 78 w 160"/>
              <a:gd name="T45" fmla="*/ 1 h 190"/>
              <a:gd name="T46" fmla="*/ 73 w 160"/>
              <a:gd name="T47" fmla="*/ 2 h 190"/>
              <a:gd name="T48" fmla="*/ 68 w 160"/>
              <a:gd name="T49" fmla="*/ 3 h 190"/>
              <a:gd name="T50" fmla="*/ 65 w 160"/>
              <a:gd name="T51" fmla="*/ 4 h 190"/>
              <a:gd name="T52" fmla="*/ 53 w 160"/>
              <a:gd name="T53" fmla="*/ 13 h 190"/>
              <a:gd name="T54" fmla="*/ 50 w 160"/>
              <a:gd name="T55" fmla="*/ 15 h 190"/>
              <a:gd name="T56" fmla="*/ 46 w 160"/>
              <a:gd name="T57" fmla="*/ 16 h 190"/>
              <a:gd name="T58" fmla="*/ 44 w 160"/>
              <a:gd name="T59" fmla="*/ 17 h 190"/>
              <a:gd name="T60" fmla="*/ 42 w 160"/>
              <a:gd name="T61" fmla="*/ 18 h 190"/>
              <a:gd name="T62" fmla="*/ 40 w 160"/>
              <a:gd name="T63" fmla="*/ 22 h 190"/>
              <a:gd name="T64" fmla="*/ 40 w 160"/>
              <a:gd name="T65" fmla="*/ 24 h 190"/>
              <a:gd name="T66" fmla="*/ 40 w 160"/>
              <a:gd name="T67" fmla="*/ 27 h 190"/>
              <a:gd name="T68" fmla="*/ 40 w 160"/>
              <a:gd name="T69" fmla="*/ 30 h 190"/>
              <a:gd name="T70" fmla="*/ 41 w 160"/>
              <a:gd name="T71" fmla="*/ 33 h 190"/>
              <a:gd name="T72" fmla="*/ 42 w 160"/>
              <a:gd name="T73" fmla="*/ 36 h 190"/>
              <a:gd name="T74" fmla="*/ 44 w 160"/>
              <a:gd name="T75" fmla="*/ 42 h 190"/>
              <a:gd name="T76" fmla="*/ 41 w 160"/>
              <a:gd name="T77" fmla="*/ 45 h 190"/>
              <a:gd name="T78" fmla="*/ 39 w 160"/>
              <a:gd name="T79" fmla="*/ 56 h 190"/>
              <a:gd name="T80" fmla="*/ 39 w 160"/>
              <a:gd name="T81" fmla="*/ 58 h 190"/>
              <a:gd name="T82" fmla="*/ 40 w 160"/>
              <a:gd name="T83" fmla="*/ 59 h 190"/>
              <a:gd name="T84" fmla="*/ 44 w 160"/>
              <a:gd name="T85" fmla="*/ 67 h 190"/>
              <a:gd name="T86" fmla="*/ 46 w 160"/>
              <a:gd name="T87" fmla="*/ 72 h 190"/>
              <a:gd name="T88" fmla="*/ 56 w 160"/>
              <a:gd name="T89" fmla="*/ 92 h 190"/>
              <a:gd name="T90" fmla="*/ 56 w 160"/>
              <a:gd name="T91" fmla="*/ 105 h 190"/>
              <a:gd name="T92" fmla="*/ 21 w 160"/>
              <a:gd name="T93" fmla="*/ 124 h 190"/>
              <a:gd name="T94" fmla="*/ 0 w 160"/>
              <a:gd name="T95" fmla="*/ 142 h 190"/>
              <a:gd name="T96" fmla="*/ 4 w 160"/>
              <a:gd name="T97" fmla="*/ 190 h 190"/>
              <a:gd name="T98" fmla="*/ 156 w 160"/>
              <a:gd name="T99" fmla="*/ 190 h 190"/>
              <a:gd name="T100" fmla="*/ 160 w 160"/>
              <a:gd name="T101" fmla="*/ 186 h 190"/>
              <a:gd name="T102" fmla="*/ 142 w 160"/>
              <a:gd name="T103" fmla="*/ 12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0" h="190">
                <a:moveTo>
                  <a:pt x="142" y="125"/>
                </a:moveTo>
                <a:cubicBezTo>
                  <a:pt x="141" y="125"/>
                  <a:pt x="141" y="125"/>
                  <a:pt x="141" y="125"/>
                </a:cubicBezTo>
                <a:cubicBezTo>
                  <a:pt x="141" y="125"/>
                  <a:pt x="140" y="125"/>
                  <a:pt x="139" y="124"/>
                </a:cubicBezTo>
                <a:cubicBezTo>
                  <a:pt x="129" y="118"/>
                  <a:pt x="116" y="112"/>
                  <a:pt x="104" y="107"/>
                </a:cubicBezTo>
                <a:cubicBezTo>
                  <a:pt x="104" y="105"/>
                  <a:pt x="104" y="105"/>
                  <a:pt x="104" y="105"/>
                </a:cubicBezTo>
                <a:cubicBezTo>
                  <a:pt x="104" y="94"/>
                  <a:pt x="104" y="94"/>
                  <a:pt x="104" y="94"/>
                </a:cubicBezTo>
                <a:cubicBezTo>
                  <a:pt x="104" y="92"/>
                  <a:pt x="104" y="92"/>
                  <a:pt x="104" y="92"/>
                </a:cubicBezTo>
                <a:cubicBezTo>
                  <a:pt x="104" y="92"/>
                  <a:pt x="105" y="92"/>
                  <a:pt x="105" y="91"/>
                </a:cubicBezTo>
                <a:cubicBezTo>
                  <a:pt x="105" y="91"/>
                  <a:pt x="105" y="91"/>
                  <a:pt x="105" y="91"/>
                </a:cubicBezTo>
                <a:cubicBezTo>
                  <a:pt x="108" y="89"/>
                  <a:pt x="111" y="84"/>
                  <a:pt x="113" y="76"/>
                </a:cubicBezTo>
                <a:cubicBezTo>
                  <a:pt x="113" y="75"/>
                  <a:pt x="113" y="74"/>
                  <a:pt x="113" y="74"/>
                </a:cubicBezTo>
                <a:cubicBezTo>
                  <a:pt x="113" y="73"/>
                  <a:pt x="113" y="72"/>
                  <a:pt x="114" y="72"/>
                </a:cubicBezTo>
                <a:cubicBezTo>
                  <a:pt x="114" y="71"/>
                  <a:pt x="114" y="69"/>
                  <a:pt x="114" y="68"/>
                </a:cubicBezTo>
                <a:cubicBezTo>
                  <a:pt x="114" y="68"/>
                  <a:pt x="115" y="67"/>
                  <a:pt x="115" y="67"/>
                </a:cubicBezTo>
                <a:cubicBezTo>
                  <a:pt x="115" y="67"/>
                  <a:pt x="115" y="67"/>
                  <a:pt x="115" y="67"/>
                </a:cubicBezTo>
                <a:cubicBezTo>
                  <a:pt x="117" y="65"/>
                  <a:pt x="119" y="63"/>
                  <a:pt x="120" y="59"/>
                </a:cubicBezTo>
                <a:cubicBezTo>
                  <a:pt x="120" y="59"/>
                  <a:pt x="120" y="59"/>
                  <a:pt x="120" y="59"/>
                </a:cubicBezTo>
                <a:cubicBezTo>
                  <a:pt x="120" y="59"/>
                  <a:pt x="120" y="58"/>
                  <a:pt x="120" y="58"/>
                </a:cubicBezTo>
                <a:cubicBezTo>
                  <a:pt x="120" y="57"/>
                  <a:pt x="120" y="57"/>
                  <a:pt x="120" y="57"/>
                </a:cubicBezTo>
                <a:cubicBezTo>
                  <a:pt x="120" y="56"/>
                  <a:pt x="120" y="56"/>
                  <a:pt x="120" y="56"/>
                </a:cubicBezTo>
                <a:cubicBezTo>
                  <a:pt x="120" y="55"/>
                  <a:pt x="120" y="54"/>
                  <a:pt x="120" y="53"/>
                </a:cubicBezTo>
                <a:cubicBezTo>
                  <a:pt x="120" y="50"/>
                  <a:pt x="120" y="47"/>
                  <a:pt x="118" y="45"/>
                </a:cubicBezTo>
                <a:cubicBezTo>
                  <a:pt x="118" y="45"/>
                  <a:pt x="118" y="45"/>
                  <a:pt x="118" y="45"/>
                </a:cubicBezTo>
                <a:cubicBezTo>
                  <a:pt x="118" y="44"/>
                  <a:pt x="117" y="43"/>
                  <a:pt x="115" y="42"/>
                </a:cubicBezTo>
                <a:cubicBezTo>
                  <a:pt x="116" y="41"/>
                  <a:pt x="116" y="41"/>
                  <a:pt x="117" y="40"/>
                </a:cubicBezTo>
                <a:cubicBezTo>
                  <a:pt x="117" y="38"/>
                  <a:pt x="118" y="36"/>
                  <a:pt x="118" y="34"/>
                </a:cubicBezTo>
                <a:cubicBezTo>
                  <a:pt x="118" y="34"/>
                  <a:pt x="118" y="34"/>
                  <a:pt x="118" y="34"/>
                </a:cubicBezTo>
                <a:cubicBezTo>
                  <a:pt x="119" y="32"/>
                  <a:pt x="119" y="30"/>
                  <a:pt x="119" y="29"/>
                </a:cubicBezTo>
                <a:cubicBezTo>
                  <a:pt x="119" y="29"/>
                  <a:pt x="119" y="29"/>
                  <a:pt x="119" y="29"/>
                </a:cubicBezTo>
                <a:cubicBezTo>
                  <a:pt x="120" y="27"/>
                  <a:pt x="120" y="26"/>
                  <a:pt x="120" y="24"/>
                </a:cubicBezTo>
                <a:cubicBezTo>
                  <a:pt x="120" y="24"/>
                  <a:pt x="120" y="23"/>
                  <a:pt x="120" y="23"/>
                </a:cubicBezTo>
                <a:cubicBezTo>
                  <a:pt x="119" y="22"/>
                  <a:pt x="119" y="20"/>
                  <a:pt x="119" y="19"/>
                </a:cubicBezTo>
                <a:cubicBezTo>
                  <a:pt x="119" y="18"/>
                  <a:pt x="118" y="17"/>
                  <a:pt x="118" y="16"/>
                </a:cubicBezTo>
                <a:cubicBezTo>
                  <a:pt x="118" y="16"/>
                  <a:pt x="118" y="16"/>
                  <a:pt x="118" y="15"/>
                </a:cubicBezTo>
                <a:cubicBezTo>
                  <a:pt x="117" y="15"/>
                  <a:pt x="117" y="15"/>
                  <a:pt x="117" y="15"/>
                </a:cubicBezTo>
                <a:cubicBezTo>
                  <a:pt x="117" y="14"/>
                  <a:pt x="117" y="13"/>
                  <a:pt x="116" y="13"/>
                </a:cubicBezTo>
                <a:cubicBezTo>
                  <a:pt x="116" y="13"/>
                  <a:pt x="116" y="13"/>
                  <a:pt x="116" y="13"/>
                </a:cubicBezTo>
                <a:cubicBezTo>
                  <a:pt x="115" y="10"/>
                  <a:pt x="112" y="8"/>
                  <a:pt x="110" y="7"/>
                </a:cubicBezTo>
                <a:cubicBezTo>
                  <a:pt x="110" y="7"/>
                  <a:pt x="110" y="7"/>
                  <a:pt x="110" y="7"/>
                </a:cubicBezTo>
                <a:cubicBezTo>
                  <a:pt x="109" y="6"/>
                  <a:pt x="108" y="6"/>
                  <a:pt x="108" y="6"/>
                </a:cubicBezTo>
                <a:cubicBezTo>
                  <a:pt x="102" y="3"/>
                  <a:pt x="96" y="1"/>
                  <a:pt x="90" y="1"/>
                </a:cubicBezTo>
                <a:cubicBezTo>
                  <a:pt x="90" y="1"/>
                  <a:pt x="90" y="1"/>
                  <a:pt x="90" y="1"/>
                </a:cubicBezTo>
                <a:cubicBezTo>
                  <a:pt x="89" y="1"/>
                  <a:pt x="88" y="1"/>
                  <a:pt x="87" y="1"/>
                </a:cubicBezTo>
                <a:cubicBezTo>
                  <a:pt x="87" y="0"/>
                  <a:pt x="86" y="0"/>
                  <a:pt x="85" y="0"/>
                </a:cubicBezTo>
                <a:cubicBezTo>
                  <a:pt x="83" y="0"/>
                  <a:pt x="81" y="1"/>
                  <a:pt x="80" y="1"/>
                </a:cubicBezTo>
                <a:cubicBezTo>
                  <a:pt x="79" y="1"/>
                  <a:pt x="79" y="1"/>
                  <a:pt x="78" y="1"/>
                </a:cubicBezTo>
                <a:cubicBezTo>
                  <a:pt x="77" y="1"/>
                  <a:pt x="76" y="1"/>
                  <a:pt x="76" y="1"/>
                </a:cubicBezTo>
                <a:cubicBezTo>
                  <a:pt x="75" y="1"/>
                  <a:pt x="74" y="1"/>
                  <a:pt x="73" y="2"/>
                </a:cubicBezTo>
                <a:cubicBezTo>
                  <a:pt x="72" y="2"/>
                  <a:pt x="72" y="2"/>
                  <a:pt x="71" y="2"/>
                </a:cubicBezTo>
                <a:cubicBezTo>
                  <a:pt x="70" y="2"/>
                  <a:pt x="69" y="2"/>
                  <a:pt x="68" y="3"/>
                </a:cubicBezTo>
                <a:cubicBezTo>
                  <a:pt x="68" y="3"/>
                  <a:pt x="67" y="3"/>
                  <a:pt x="66" y="4"/>
                </a:cubicBezTo>
                <a:cubicBezTo>
                  <a:pt x="65" y="4"/>
                  <a:pt x="65" y="4"/>
                  <a:pt x="65" y="4"/>
                </a:cubicBezTo>
                <a:cubicBezTo>
                  <a:pt x="60" y="6"/>
                  <a:pt x="55" y="9"/>
                  <a:pt x="53" y="13"/>
                </a:cubicBezTo>
                <a:cubicBezTo>
                  <a:pt x="53" y="13"/>
                  <a:pt x="53" y="13"/>
                  <a:pt x="53" y="13"/>
                </a:cubicBezTo>
                <a:cubicBezTo>
                  <a:pt x="52" y="14"/>
                  <a:pt x="52" y="15"/>
                  <a:pt x="52" y="15"/>
                </a:cubicBezTo>
                <a:cubicBezTo>
                  <a:pt x="51" y="15"/>
                  <a:pt x="50" y="15"/>
                  <a:pt x="50" y="15"/>
                </a:cubicBezTo>
                <a:cubicBezTo>
                  <a:pt x="49" y="15"/>
                  <a:pt x="48" y="15"/>
                  <a:pt x="47" y="15"/>
                </a:cubicBezTo>
                <a:cubicBezTo>
                  <a:pt x="47" y="16"/>
                  <a:pt x="46" y="16"/>
                  <a:pt x="46" y="16"/>
                </a:cubicBezTo>
                <a:cubicBezTo>
                  <a:pt x="46" y="16"/>
                  <a:pt x="45" y="16"/>
                  <a:pt x="44" y="16"/>
                </a:cubicBezTo>
                <a:cubicBezTo>
                  <a:pt x="44" y="17"/>
                  <a:pt x="44" y="17"/>
                  <a:pt x="44" y="17"/>
                </a:cubicBezTo>
                <a:cubicBezTo>
                  <a:pt x="43" y="17"/>
                  <a:pt x="43" y="17"/>
                  <a:pt x="42" y="18"/>
                </a:cubicBezTo>
                <a:cubicBezTo>
                  <a:pt x="42" y="18"/>
                  <a:pt x="42" y="18"/>
                  <a:pt x="42" y="18"/>
                </a:cubicBezTo>
                <a:cubicBezTo>
                  <a:pt x="42" y="19"/>
                  <a:pt x="41" y="19"/>
                  <a:pt x="41" y="19"/>
                </a:cubicBezTo>
                <a:cubicBezTo>
                  <a:pt x="41" y="20"/>
                  <a:pt x="40" y="21"/>
                  <a:pt x="40" y="22"/>
                </a:cubicBezTo>
                <a:cubicBezTo>
                  <a:pt x="40" y="22"/>
                  <a:pt x="40" y="22"/>
                  <a:pt x="40" y="22"/>
                </a:cubicBezTo>
                <a:cubicBezTo>
                  <a:pt x="40" y="23"/>
                  <a:pt x="40" y="24"/>
                  <a:pt x="40" y="24"/>
                </a:cubicBezTo>
                <a:cubicBezTo>
                  <a:pt x="40" y="25"/>
                  <a:pt x="40" y="25"/>
                  <a:pt x="40" y="25"/>
                </a:cubicBezTo>
                <a:cubicBezTo>
                  <a:pt x="40" y="26"/>
                  <a:pt x="40" y="26"/>
                  <a:pt x="40" y="27"/>
                </a:cubicBezTo>
                <a:cubicBezTo>
                  <a:pt x="40" y="27"/>
                  <a:pt x="40" y="28"/>
                  <a:pt x="40" y="28"/>
                </a:cubicBezTo>
                <a:cubicBezTo>
                  <a:pt x="40" y="29"/>
                  <a:pt x="40" y="29"/>
                  <a:pt x="40" y="30"/>
                </a:cubicBezTo>
                <a:cubicBezTo>
                  <a:pt x="40" y="30"/>
                  <a:pt x="40" y="31"/>
                  <a:pt x="40" y="31"/>
                </a:cubicBezTo>
                <a:cubicBezTo>
                  <a:pt x="40" y="32"/>
                  <a:pt x="41" y="32"/>
                  <a:pt x="41" y="33"/>
                </a:cubicBezTo>
                <a:cubicBezTo>
                  <a:pt x="41" y="33"/>
                  <a:pt x="41" y="34"/>
                  <a:pt x="41" y="34"/>
                </a:cubicBezTo>
                <a:cubicBezTo>
                  <a:pt x="41" y="35"/>
                  <a:pt x="42" y="35"/>
                  <a:pt x="42" y="36"/>
                </a:cubicBezTo>
                <a:cubicBezTo>
                  <a:pt x="42" y="36"/>
                  <a:pt x="42" y="37"/>
                  <a:pt x="42" y="37"/>
                </a:cubicBezTo>
                <a:cubicBezTo>
                  <a:pt x="43" y="39"/>
                  <a:pt x="43" y="41"/>
                  <a:pt x="44" y="42"/>
                </a:cubicBezTo>
                <a:cubicBezTo>
                  <a:pt x="44" y="42"/>
                  <a:pt x="44" y="42"/>
                  <a:pt x="44" y="42"/>
                </a:cubicBezTo>
                <a:cubicBezTo>
                  <a:pt x="43" y="43"/>
                  <a:pt x="42" y="44"/>
                  <a:pt x="41" y="45"/>
                </a:cubicBezTo>
                <a:cubicBezTo>
                  <a:pt x="40" y="47"/>
                  <a:pt x="39" y="50"/>
                  <a:pt x="39" y="54"/>
                </a:cubicBezTo>
                <a:cubicBezTo>
                  <a:pt x="39" y="54"/>
                  <a:pt x="39" y="55"/>
                  <a:pt x="39" y="56"/>
                </a:cubicBezTo>
                <a:cubicBezTo>
                  <a:pt x="39" y="56"/>
                  <a:pt x="39" y="56"/>
                  <a:pt x="39" y="57"/>
                </a:cubicBezTo>
                <a:cubicBezTo>
                  <a:pt x="39" y="57"/>
                  <a:pt x="39" y="57"/>
                  <a:pt x="39" y="58"/>
                </a:cubicBezTo>
                <a:cubicBezTo>
                  <a:pt x="39" y="58"/>
                  <a:pt x="40" y="59"/>
                  <a:pt x="40" y="59"/>
                </a:cubicBezTo>
                <a:cubicBezTo>
                  <a:pt x="40" y="59"/>
                  <a:pt x="40" y="59"/>
                  <a:pt x="40" y="59"/>
                </a:cubicBezTo>
                <a:cubicBezTo>
                  <a:pt x="41" y="63"/>
                  <a:pt x="42" y="65"/>
                  <a:pt x="44" y="67"/>
                </a:cubicBezTo>
                <a:cubicBezTo>
                  <a:pt x="44" y="67"/>
                  <a:pt x="44" y="67"/>
                  <a:pt x="44" y="67"/>
                </a:cubicBezTo>
                <a:cubicBezTo>
                  <a:pt x="45" y="67"/>
                  <a:pt x="45" y="68"/>
                  <a:pt x="45" y="68"/>
                </a:cubicBezTo>
                <a:cubicBezTo>
                  <a:pt x="46" y="70"/>
                  <a:pt x="46" y="71"/>
                  <a:pt x="46" y="72"/>
                </a:cubicBezTo>
                <a:cubicBezTo>
                  <a:pt x="46" y="73"/>
                  <a:pt x="46" y="73"/>
                  <a:pt x="46" y="74"/>
                </a:cubicBezTo>
                <a:cubicBezTo>
                  <a:pt x="48" y="85"/>
                  <a:pt x="53" y="90"/>
                  <a:pt x="56" y="92"/>
                </a:cubicBezTo>
                <a:cubicBezTo>
                  <a:pt x="56" y="94"/>
                  <a:pt x="56" y="94"/>
                  <a:pt x="56" y="94"/>
                </a:cubicBezTo>
                <a:cubicBezTo>
                  <a:pt x="56" y="105"/>
                  <a:pt x="56" y="105"/>
                  <a:pt x="56" y="105"/>
                </a:cubicBezTo>
                <a:cubicBezTo>
                  <a:pt x="56" y="107"/>
                  <a:pt x="56" y="107"/>
                  <a:pt x="56" y="107"/>
                </a:cubicBezTo>
                <a:cubicBezTo>
                  <a:pt x="44" y="112"/>
                  <a:pt x="31" y="118"/>
                  <a:pt x="21" y="124"/>
                </a:cubicBezTo>
                <a:cubicBezTo>
                  <a:pt x="17" y="127"/>
                  <a:pt x="14" y="128"/>
                  <a:pt x="11" y="130"/>
                </a:cubicBezTo>
                <a:cubicBezTo>
                  <a:pt x="4" y="135"/>
                  <a:pt x="0" y="139"/>
                  <a:pt x="0" y="142"/>
                </a:cubicBezTo>
                <a:cubicBezTo>
                  <a:pt x="0" y="186"/>
                  <a:pt x="0" y="186"/>
                  <a:pt x="0" y="186"/>
                </a:cubicBezTo>
                <a:cubicBezTo>
                  <a:pt x="0" y="188"/>
                  <a:pt x="2" y="190"/>
                  <a:pt x="4" y="190"/>
                </a:cubicBezTo>
                <a:cubicBezTo>
                  <a:pt x="116" y="190"/>
                  <a:pt x="116" y="190"/>
                  <a:pt x="116" y="190"/>
                </a:cubicBezTo>
                <a:cubicBezTo>
                  <a:pt x="156" y="190"/>
                  <a:pt x="156" y="190"/>
                  <a:pt x="156" y="190"/>
                </a:cubicBezTo>
                <a:cubicBezTo>
                  <a:pt x="160" y="190"/>
                  <a:pt x="160" y="190"/>
                  <a:pt x="160" y="190"/>
                </a:cubicBezTo>
                <a:cubicBezTo>
                  <a:pt x="160" y="186"/>
                  <a:pt x="160" y="186"/>
                  <a:pt x="160" y="186"/>
                </a:cubicBezTo>
                <a:cubicBezTo>
                  <a:pt x="160" y="142"/>
                  <a:pt x="160" y="142"/>
                  <a:pt x="160" y="142"/>
                </a:cubicBezTo>
                <a:cubicBezTo>
                  <a:pt x="160" y="139"/>
                  <a:pt x="154" y="133"/>
                  <a:pt x="142" y="12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TextBox 10">
            <a:extLst>
              <a:ext uri="{FF2B5EF4-FFF2-40B4-BE49-F238E27FC236}">
                <a16:creationId xmlns:a16="http://schemas.microsoft.com/office/drawing/2014/main" id="{7FB8AD6B-D2B9-0A0A-E116-F74600C50810}"/>
              </a:ext>
            </a:extLst>
          </p:cNvPr>
          <p:cNvSpPr txBox="1"/>
          <p:nvPr/>
        </p:nvSpPr>
        <p:spPr>
          <a:xfrm>
            <a:off x="9013883" y="1456157"/>
            <a:ext cx="2968053" cy="307777"/>
          </a:xfrm>
          <a:prstGeom prst="rect">
            <a:avLst/>
          </a:prstGeom>
          <a:noFill/>
        </p:spPr>
        <p:txBody>
          <a:bodyPr wrap="square" lIns="0" tIns="0" rIns="0" bIns="0" rtlCol="0">
            <a:spAutoFit/>
          </a:bodyPr>
          <a:lstStyle/>
          <a:p>
            <a:pPr algn="ctr"/>
            <a:r>
              <a:rPr lang="en-US" sz="2000" b="1" u="sng" dirty="0"/>
              <a:t>POOL &amp; ADHOC REPORTS</a:t>
            </a:r>
          </a:p>
        </p:txBody>
      </p:sp>
      <p:sp>
        <p:nvSpPr>
          <p:cNvPr id="12" name="TextBox 11">
            <a:extLst>
              <a:ext uri="{FF2B5EF4-FFF2-40B4-BE49-F238E27FC236}">
                <a16:creationId xmlns:a16="http://schemas.microsoft.com/office/drawing/2014/main" id="{3FD9487F-3B99-0597-E10A-E4BEDA333B36}"/>
              </a:ext>
            </a:extLst>
          </p:cNvPr>
          <p:cNvSpPr txBox="1"/>
          <p:nvPr/>
        </p:nvSpPr>
        <p:spPr>
          <a:xfrm>
            <a:off x="65903" y="1468634"/>
            <a:ext cx="2968053" cy="307777"/>
          </a:xfrm>
          <a:prstGeom prst="rect">
            <a:avLst/>
          </a:prstGeom>
          <a:noFill/>
        </p:spPr>
        <p:txBody>
          <a:bodyPr wrap="square" lIns="0" tIns="0" rIns="0" bIns="0" rtlCol="0">
            <a:spAutoFit/>
          </a:bodyPr>
          <a:lstStyle/>
          <a:p>
            <a:pPr algn="ctr"/>
            <a:r>
              <a:rPr lang="en-US" sz="2000" b="1" u="sng" dirty="0"/>
              <a:t>FIELD/ EC/ POOL CREATION</a:t>
            </a:r>
          </a:p>
        </p:txBody>
      </p:sp>
      <p:sp>
        <p:nvSpPr>
          <p:cNvPr id="39" name="TextBox 38">
            <a:extLst>
              <a:ext uri="{FF2B5EF4-FFF2-40B4-BE49-F238E27FC236}">
                <a16:creationId xmlns:a16="http://schemas.microsoft.com/office/drawing/2014/main" id="{653A563E-5402-909D-B6F5-8F293A1F2F60}"/>
              </a:ext>
            </a:extLst>
          </p:cNvPr>
          <p:cNvSpPr txBox="1"/>
          <p:nvPr/>
        </p:nvSpPr>
        <p:spPr>
          <a:xfrm>
            <a:off x="8848310" y="4010331"/>
            <a:ext cx="2968053" cy="307777"/>
          </a:xfrm>
          <a:prstGeom prst="rect">
            <a:avLst/>
          </a:prstGeom>
          <a:noFill/>
        </p:spPr>
        <p:txBody>
          <a:bodyPr wrap="square" lIns="0" tIns="0" rIns="0" bIns="0" rtlCol="0">
            <a:spAutoFit/>
          </a:bodyPr>
          <a:lstStyle/>
          <a:p>
            <a:pPr algn="ctr"/>
            <a:r>
              <a:rPr lang="en-US" sz="2000" b="1" u="sng" dirty="0"/>
              <a:t>POOL BUILD DATABASE</a:t>
            </a:r>
          </a:p>
        </p:txBody>
      </p:sp>
      <p:sp>
        <p:nvSpPr>
          <p:cNvPr id="40" name="TextBox 39">
            <a:extLst>
              <a:ext uri="{FF2B5EF4-FFF2-40B4-BE49-F238E27FC236}">
                <a16:creationId xmlns:a16="http://schemas.microsoft.com/office/drawing/2014/main" id="{F4539285-96B1-1AFC-B2F9-F0A9C463AB18}"/>
              </a:ext>
            </a:extLst>
          </p:cNvPr>
          <p:cNvSpPr txBox="1"/>
          <p:nvPr/>
        </p:nvSpPr>
        <p:spPr>
          <a:xfrm>
            <a:off x="161109" y="4062577"/>
            <a:ext cx="2968053" cy="307777"/>
          </a:xfrm>
          <a:prstGeom prst="rect">
            <a:avLst/>
          </a:prstGeom>
          <a:noFill/>
        </p:spPr>
        <p:txBody>
          <a:bodyPr wrap="square" lIns="0" tIns="0" rIns="0" bIns="0" rtlCol="0">
            <a:spAutoFit/>
          </a:bodyPr>
          <a:lstStyle/>
          <a:p>
            <a:pPr algn="ctr"/>
            <a:r>
              <a:rPr lang="en-US" sz="2000" b="1" u="sng" dirty="0"/>
              <a:t>FLAGGING &amp; DE- FLAGGING</a:t>
            </a:r>
          </a:p>
        </p:txBody>
      </p:sp>
      <p:pic>
        <p:nvPicPr>
          <p:cNvPr id="41" name="Picture 40">
            <a:extLst>
              <a:ext uri="{FF2B5EF4-FFF2-40B4-BE49-F238E27FC236}">
                <a16:creationId xmlns:a16="http://schemas.microsoft.com/office/drawing/2014/main" id="{2DCF73EA-7D97-BA0A-0FCE-CDB2AD1B6CBE}"/>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7207328" y="4966026"/>
            <a:ext cx="372925" cy="393193"/>
          </a:xfrm>
          <a:prstGeom prst="rect">
            <a:avLst/>
          </a:prstGeom>
        </p:spPr>
      </p:pic>
    </p:spTree>
    <p:extLst>
      <p:ext uri="{BB962C8B-B14F-4D97-AF65-F5344CB8AC3E}">
        <p14:creationId xmlns:p14="http://schemas.microsoft.com/office/powerpoint/2010/main" val="31262213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9B326F38-4E3F-467E-B912-22D5333F4202}"/>
              </a:ext>
            </a:extLst>
          </p:cNvPr>
          <p:cNvSpPr>
            <a:spLocks noGrp="1"/>
          </p:cNvSpPr>
          <p:nvPr>
            <p:ph type="title" idx="4294967295"/>
          </p:nvPr>
        </p:nvSpPr>
        <p:spPr>
          <a:xfrm>
            <a:off x="0" y="365125"/>
            <a:ext cx="10515600" cy="1325563"/>
          </a:xfrm>
        </p:spPr>
        <p:txBody>
          <a:bodyPr/>
          <a:lstStyle/>
          <a:p>
            <a:r>
              <a:rPr lang="en-US" dirty="0"/>
              <a:t>Balanced scorecard slide 2</a:t>
            </a:r>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5" name="Group 74" descr="This image is an icon of a human being. ">
            <a:extLst>
              <a:ext uri="{FF2B5EF4-FFF2-40B4-BE49-F238E27FC236}">
                <a16:creationId xmlns:a16="http://schemas.microsoft.com/office/drawing/2014/main" id="{03658782-57B9-4C48-9C71-07695163187A}"/>
              </a:ext>
            </a:extLst>
          </p:cNvPr>
          <p:cNvGrpSpPr/>
          <p:nvPr/>
        </p:nvGrpSpPr>
        <p:grpSpPr>
          <a:xfrm>
            <a:off x="7611853" y="2010824"/>
            <a:ext cx="345758" cy="301578"/>
            <a:chOff x="9312275" y="5386388"/>
            <a:chExt cx="285750" cy="249238"/>
          </a:xfrm>
          <a:solidFill>
            <a:schemeClr val="bg1"/>
          </a:solidFill>
        </p:grpSpPr>
        <p:sp>
          <p:nvSpPr>
            <p:cNvPr id="76" name="Freeform 3445">
              <a:extLst>
                <a:ext uri="{FF2B5EF4-FFF2-40B4-BE49-F238E27FC236}">
                  <a16:creationId xmlns:a16="http://schemas.microsoft.com/office/drawing/2014/main" id="{7542754E-CB96-41C7-B68A-87941CFD3212}"/>
                </a:ext>
              </a:extLst>
            </p:cNvPr>
            <p:cNvSpPr>
              <a:spLocks/>
            </p:cNvSpPr>
            <p:nvPr/>
          </p:nvSpPr>
          <p:spPr bwMode="auto">
            <a:xfrm>
              <a:off x="9312275" y="5386388"/>
              <a:ext cx="225425" cy="249238"/>
            </a:xfrm>
            <a:custGeom>
              <a:avLst/>
              <a:gdLst>
                <a:gd name="T0" fmla="*/ 384 w 569"/>
                <a:gd name="T1" fmla="*/ 376 h 628"/>
                <a:gd name="T2" fmla="*/ 359 w 569"/>
                <a:gd name="T3" fmla="*/ 309 h 628"/>
                <a:gd name="T4" fmla="*/ 379 w 569"/>
                <a:gd name="T5" fmla="*/ 290 h 628"/>
                <a:gd name="T6" fmla="*/ 397 w 569"/>
                <a:gd name="T7" fmla="*/ 253 h 628"/>
                <a:gd name="T8" fmla="*/ 406 w 569"/>
                <a:gd name="T9" fmla="*/ 213 h 628"/>
                <a:gd name="T10" fmla="*/ 415 w 569"/>
                <a:gd name="T11" fmla="*/ 203 h 628"/>
                <a:gd name="T12" fmla="*/ 420 w 569"/>
                <a:gd name="T13" fmla="*/ 184 h 628"/>
                <a:gd name="T14" fmla="*/ 416 w 569"/>
                <a:gd name="T15" fmla="*/ 154 h 628"/>
                <a:gd name="T16" fmla="*/ 411 w 569"/>
                <a:gd name="T17" fmla="*/ 123 h 628"/>
                <a:gd name="T18" fmla="*/ 420 w 569"/>
                <a:gd name="T19" fmla="*/ 78 h 628"/>
                <a:gd name="T20" fmla="*/ 415 w 569"/>
                <a:gd name="T21" fmla="*/ 46 h 628"/>
                <a:gd name="T22" fmla="*/ 402 w 569"/>
                <a:gd name="T23" fmla="*/ 28 h 628"/>
                <a:gd name="T24" fmla="*/ 382 w 569"/>
                <a:gd name="T25" fmla="*/ 15 h 628"/>
                <a:gd name="T26" fmla="*/ 341 w 569"/>
                <a:gd name="T27" fmla="*/ 3 h 628"/>
                <a:gd name="T28" fmla="*/ 291 w 569"/>
                <a:gd name="T29" fmla="*/ 1 h 628"/>
                <a:gd name="T30" fmla="*/ 245 w 569"/>
                <a:gd name="T31" fmla="*/ 10 h 628"/>
                <a:gd name="T32" fmla="*/ 213 w 569"/>
                <a:gd name="T33" fmla="*/ 27 h 628"/>
                <a:gd name="T34" fmla="*/ 200 w 569"/>
                <a:gd name="T35" fmla="*/ 42 h 628"/>
                <a:gd name="T36" fmla="*/ 181 w 569"/>
                <a:gd name="T37" fmla="*/ 44 h 628"/>
                <a:gd name="T38" fmla="*/ 163 w 569"/>
                <a:gd name="T39" fmla="*/ 56 h 628"/>
                <a:gd name="T40" fmla="*/ 154 w 569"/>
                <a:gd name="T41" fmla="*/ 86 h 628"/>
                <a:gd name="T42" fmla="*/ 164 w 569"/>
                <a:gd name="T43" fmla="*/ 139 h 628"/>
                <a:gd name="T44" fmla="*/ 160 w 569"/>
                <a:gd name="T45" fmla="*/ 141 h 628"/>
                <a:gd name="T46" fmla="*/ 153 w 569"/>
                <a:gd name="T47" fmla="*/ 154 h 628"/>
                <a:gd name="T48" fmla="*/ 149 w 569"/>
                <a:gd name="T49" fmla="*/ 184 h 628"/>
                <a:gd name="T50" fmla="*/ 153 w 569"/>
                <a:gd name="T51" fmla="*/ 202 h 628"/>
                <a:gd name="T52" fmla="*/ 163 w 569"/>
                <a:gd name="T53" fmla="*/ 213 h 628"/>
                <a:gd name="T54" fmla="*/ 169 w 569"/>
                <a:gd name="T55" fmla="*/ 236 h 628"/>
                <a:gd name="T56" fmla="*/ 180 w 569"/>
                <a:gd name="T57" fmla="*/ 268 h 628"/>
                <a:gd name="T58" fmla="*/ 203 w 569"/>
                <a:gd name="T59" fmla="*/ 299 h 628"/>
                <a:gd name="T60" fmla="*/ 215 w 569"/>
                <a:gd name="T61" fmla="*/ 367 h 628"/>
                <a:gd name="T62" fmla="*/ 177 w 569"/>
                <a:gd name="T63" fmla="*/ 381 h 628"/>
                <a:gd name="T64" fmla="*/ 111 w 569"/>
                <a:gd name="T65" fmla="*/ 404 h 628"/>
                <a:gd name="T66" fmla="*/ 47 w 569"/>
                <a:gd name="T67" fmla="*/ 434 h 628"/>
                <a:gd name="T68" fmla="*/ 22 w 569"/>
                <a:gd name="T69" fmla="*/ 456 h 628"/>
                <a:gd name="T70" fmla="*/ 10 w 569"/>
                <a:gd name="T71" fmla="*/ 487 h 628"/>
                <a:gd name="T72" fmla="*/ 1 w 569"/>
                <a:gd name="T73" fmla="*/ 557 h 628"/>
                <a:gd name="T74" fmla="*/ 0 w 569"/>
                <a:gd name="T75" fmla="*/ 620 h 628"/>
                <a:gd name="T76" fmla="*/ 11 w 569"/>
                <a:gd name="T77" fmla="*/ 628 h 628"/>
                <a:gd name="T78" fmla="*/ 565 w 569"/>
                <a:gd name="T79" fmla="*/ 624 h 628"/>
                <a:gd name="T80" fmla="*/ 569 w 569"/>
                <a:gd name="T81" fmla="*/ 597 h 628"/>
                <a:gd name="T82" fmla="*/ 562 w 569"/>
                <a:gd name="T83" fmla="*/ 510 h 628"/>
                <a:gd name="T84" fmla="*/ 551 w 569"/>
                <a:gd name="T85" fmla="*/ 461 h 628"/>
                <a:gd name="T86" fmla="*/ 537 w 569"/>
                <a:gd name="T87" fmla="*/ 444 h 628"/>
                <a:gd name="T88" fmla="*/ 484 w 569"/>
                <a:gd name="T89" fmla="*/ 413 h 628"/>
                <a:gd name="T90" fmla="*/ 408 w 569"/>
                <a:gd name="T91" fmla="*/ 385 h 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9" h="628">
                  <a:moveTo>
                    <a:pt x="408" y="385"/>
                  </a:moveTo>
                  <a:lnTo>
                    <a:pt x="397" y="380"/>
                  </a:lnTo>
                  <a:lnTo>
                    <a:pt x="384" y="376"/>
                  </a:lnTo>
                  <a:lnTo>
                    <a:pt x="372" y="372"/>
                  </a:lnTo>
                  <a:lnTo>
                    <a:pt x="359" y="367"/>
                  </a:lnTo>
                  <a:lnTo>
                    <a:pt x="359" y="309"/>
                  </a:lnTo>
                  <a:lnTo>
                    <a:pt x="366" y="306"/>
                  </a:lnTo>
                  <a:lnTo>
                    <a:pt x="371" y="299"/>
                  </a:lnTo>
                  <a:lnTo>
                    <a:pt x="379" y="290"/>
                  </a:lnTo>
                  <a:lnTo>
                    <a:pt x="385" y="280"/>
                  </a:lnTo>
                  <a:lnTo>
                    <a:pt x="390" y="268"/>
                  </a:lnTo>
                  <a:lnTo>
                    <a:pt x="397" y="253"/>
                  </a:lnTo>
                  <a:lnTo>
                    <a:pt x="400" y="236"/>
                  </a:lnTo>
                  <a:lnTo>
                    <a:pt x="402" y="216"/>
                  </a:lnTo>
                  <a:lnTo>
                    <a:pt x="406" y="213"/>
                  </a:lnTo>
                  <a:lnTo>
                    <a:pt x="409" y="211"/>
                  </a:lnTo>
                  <a:lnTo>
                    <a:pt x="412" y="207"/>
                  </a:lnTo>
                  <a:lnTo>
                    <a:pt x="415" y="203"/>
                  </a:lnTo>
                  <a:lnTo>
                    <a:pt x="417" y="198"/>
                  </a:lnTo>
                  <a:lnTo>
                    <a:pt x="418" y="191"/>
                  </a:lnTo>
                  <a:lnTo>
                    <a:pt x="420" y="184"/>
                  </a:lnTo>
                  <a:lnTo>
                    <a:pt x="420" y="177"/>
                  </a:lnTo>
                  <a:lnTo>
                    <a:pt x="418" y="164"/>
                  </a:lnTo>
                  <a:lnTo>
                    <a:pt x="416" y="154"/>
                  </a:lnTo>
                  <a:lnTo>
                    <a:pt x="411" y="145"/>
                  </a:lnTo>
                  <a:lnTo>
                    <a:pt x="406" y="140"/>
                  </a:lnTo>
                  <a:lnTo>
                    <a:pt x="411" y="123"/>
                  </a:lnTo>
                  <a:lnTo>
                    <a:pt x="417" y="101"/>
                  </a:lnTo>
                  <a:lnTo>
                    <a:pt x="418" y="90"/>
                  </a:lnTo>
                  <a:lnTo>
                    <a:pt x="420" y="78"/>
                  </a:lnTo>
                  <a:lnTo>
                    <a:pt x="420" y="65"/>
                  </a:lnTo>
                  <a:lnTo>
                    <a:pt x="417" y="53"/>
                  </a:lnTo>
                  <a:lnTo>
                    <a:pt x="415" y="46"/>
                  </a:lnTo>
                  <a:lnTo>
                    <a:pt x="412" y="40"/>
                  </a:lnTo>
                  <a:lnTo>
                    <a:pt x="407" y="33"/>
                  </a:lnTo>
                  <a:lnTo>
                    <a:pt x="402" y="28"/>
                  </a:lnTo>
                  <a:lnTo>
                    <a:pt x="397" y="23"/>
                  </a:lnTo>
                  <a:lnTo>
                    <a:pt x="390" y="19"/>
                  </a:lnTo>
                  <a:lnTo>
                    <a:pt x="382" y="15"/>
                  </a:lnTo>
                  <a:lnTo>
                    <a:pt x="375" y="11"/>
                  </a:lnTo>
                  <a:lnTo>
                    <a:pt x="359" y="6"/>
                  </a:lnTo>
                  <a:lnTo>
                    <a:pt x="341" y="3"/>
                  </a:lnTo>
                  <a:lnTo>
                    <a:pt x="325" y="1"/>
                  </a:lnTo>
                  <a:lnTo>
                    <a:pt x="307" y="0"/>
                  </a:lnTo>
                  <a:lnTo>
                    <a:pt x="291" y="1"/>
                  </a:lnTo>
                  <a:lnTo>
                    <a:pt x="276" y="3"/>
                  </a:lnTo>
                  <a:lnTo>
                    <a:pt x="259" y="5"/>
                  </a:lnTo>
                  <a:lnTo>
                    <a:pt x="245" y="10"/>
                  </a:lnTo>
                  <a:lnTo>
                    <a:pt x="231" y="15"/>
                  </a:lnTo>
                  <a:lnTo>
                    <a:pt x="218" y="23"/>
                  </a:lnTo>
                  <a:lnTo>
                    <a:pt x="213" y="27"/>
                  </a:lnTo>
                  <a:lnTo>
                    <a:pt x="208" y="32"/>
                  </a:lnTo>
                  <a:lnTo>
                    <a:pt x="204" y="37"/>
                  </a:lnTo>
                  <a:lnTo>
                    <a:pt x="200" y="42"/>
                  </a:lnTo>
                  <a:lnTo>
                    <a:pt x="194" y="42"/>
                  </a:lnTo>
                  <a:lnTo>
                    <a:pt x="186" y="42"/>
                  </a:lnTo>
                  <a:lnTo>
                    <a:pt x="181" y="44"/>
                  </a:lnTo>
                  <a:lnTo>
                    <a:pt x="176" y="46"/>
                  </a:lnTo>
                  <a:lnTo>
                    <a:pt x="168" y="51"/>
                  </a:lnTo>
                  <a:lnTo>
                    <a:pt x="163" y="56"/>
                  </a:lnTo>
                  <a:lnTo>
                    <a:pt x="158" y="65"/>
                  </a:lnTo>
                  <a:lnTo>
                    <a:pt x="155" y="76"/>
                  </a:lnTo>
                  <a:lnTo>
                    <a:pt x="154" y="86"/>
                  </a:lnTo>
                  <a:lnTo>
                    <a:pt x="155" y="98"/>
                  </a:lnTo>
                  <a:lnTo>
                    <a:pt x="159" y="119"/>
                  </a:lnTo>
                  <a:lnTo>
                    <a:pt x="164" y="139"/>
                  </a:lnTo>
                  <a:lnTo>
                    <a:pt x="164" y="139"/>
                  </a:lnTo>
                  <a:lnTo>
                    <a:pt x="164" y="139"/>
                  </a:lnTo>
                  <a:lnTo>
                    <a:pt x="160" y="141"/>
                  </a:lnTo>
                  <a:lnTo>
                    <a:pt x="158" y="145"/>
                  </a:lnTo>
                  <a:lnTo>
                    <a:pt x="155" y="149"/>
                  </a:lnTo>
                  <a:lnTo>
                    <a:pt x="153" y="154"/>
                  </a:lnTo>
                  <a:lnTo>
                    <a:pt x="149" y="164"/>
                  </a:lnTo>
                  <a:lnTo>
                    <a:pt x="149" y="177"/>
                  </a:lnTo>
                  <a:lnTo>
                    <a:pt x="149" y="184"/>
                  </a:lnTo>
                  <a:lnTo>
                    <a:pt x="150" y="190"/>
                  </a:lnTo>
                  <a:lnTo>
                    <a:pt x="151" y="196"/>
                  </a:lnTo>
                  <a:lnTo>
                    <a:pt x="153" y="202"/>
                  </a:lnTo>
                  <a:lnTo>
                    <a:pt x="155" y="205"/>
                  </a:lnTo>
                  <a:lnTo>
                    <a:pt x="159" y="211"/>
                  </a:lnTo>
                  <a:lnTo>
                    <a:pt x="163" y="213"/>
                  </a:lnTo>
                  <a:lnTo>
                    <a:pt x="167" y="216"/>
                  </a:lnTo>
                  <a:lnTo>
                    <a:pt x="167" y="226"/>
                  </a:lnTo>
                  <a:lnTo>
                    <a:pt x="169" y="236"/>
                  </a:lnTo>
                  <a:lnTo>
                    <a:pt x="171" y="245"/>
                  </a:lnTo>
                  <a:lnTo>
                    <a:pt x="173" y="253"/>
                  </a:lnTo>
                  <a:lnTo>
                    <a:pt x="180" y="268"/>
                  </a:lnTo>
                  <a:lnTo>
                    <a:pt x="187" y="281"/>
                  </a:lnTo>
                  <a:lnTo>
                    <a:pt x="195" y="291"/>
                  </a:lnTo>
                  <a:lnTo>
                    <a:pt x="203" y="299"/>
                  </a:lnTo>
                  <a:lnTo>
                    <a:pt x="209" y="306"/>
                  </a:lnTo>
                  <a:lnTo>
                    <a:pt x="215" y="311"/>
                  </a:lnTo>
                  <a:lnTo>
                    <a:pt x="215" y="367"/>
                  </a:lnTo>
                  <a:lnTo>
                    <a:pt x="203" y="372"/>
                  </a:lnTo>
                  <a:lnTo>
                    <a:pt x="190" y="376"/>
                  </a:lnTo>
                  <a:lnTo>
                    <a:pt x="177" y="381"/>
                  </a:lnTo>
                  <a:lnTo>
                    <a:pt x="164" y="385"/>
                  </a:lnTo>
                  <a:lnTo>
                    <a:pt x="137" y="395"/>
                  </a:lnTo>
                  <a:lnTo>
                    <a:pt x="111" y="404"/>
                  </a:lnTo>
                  <a:lnTo>
                    <a:pt x="87" y="413"/>
                  </a:lnTo>
                  <a:lnTo>
                    <a:pt x="65" y="424"/>
                  </a:lnTo>
                  <a:lnTo>
                    <a:pt x="47" y="434"/>
                  </a:lnTo>
                  <a:lnTo>
                    <a:pt x="32" y="444"/>
                  </a:lnTo>
                  <a:lnTo>
                    <a:pt x="25" y="449"/>
                  </a:lnTo>
                  <a:lnTo>
                    <a:pt x="22" y="456"/>
                  </a:lnTo>
                  <a:lnTo>
                    <a:pt x="18" y="462"/>
                  </a:lnTo>
                  <a:lnTo>
                    <a:pt x="14" y="467"/>
                  </a:lnTo>
                  <a:lnTo>
                    <a:pt x="10" y="487"/>
                  </a:lnTo>
                  <a:lnTo>
                    <a:pt x="6" y="510"/>
                  </a:lnTo>
                  <a:lnTo>
                    <a:pt x="4" y="533"/>
                  </a:lnTo>
                  <a:lnTo>
                    <a:pt x="1" y="557"/>
                  </a:lnTo>
                  <a:lnTo>
                    <a:pt x="0" y="597"/>
                  </a:lnTo>
                  <a:lnTo>
                    <a:pt x="0" y="616"/>
                  </a:lnTo>
                  <a:lnTo>
                    <a:pt x="0" y="620"/>
                  </a:lnTo>
                  <a:lnTo>
                    <a:pt x="2" y="624"/>
                  </a:lnTo>
                  <a:lnTo>
                    <a:pt x="6" y="627"/>
                  </a:lnTo>
                  <a:lnTo>
                    <a:pt x="11" y="628"/>
                  </a:lnTo>
                  <a:lnTo>
                    <a:pt x="557" y="628"/>
                  </a:lnTo>
                  <a:lnTo>
                    <a:pt x="561" y="627"/>
                  </a:lnTo>
                  <a:lnTo>
                    <a:pt x="565" y="624"/>
                  </a:lnTo>
                  <a:lnTo>
                    <a:pt x="567" y="620"/>
                  </a:lnTo>
                  <a:lnTo>
                    <a:pt x="569" y="616"/>
                  </a:lnTo>
                  <a:lnTo>
                    <a:pt x="569" y="597"/>
                  </a:lnTo>
                  <a:lnTo>
                    <a:pt x="567" y="557"/>
                  </a:lnTo>
                  <a:lnTo>
                    <a:pt x="565" y="533"/>
                  </a:lnTo>
                  <a:lnTo>
                    <a:pt x="562" y="510"/>
                  </a:lnTo>
                  <a:lnTo>
                    <a:pt x="558" y="487"/>
                  </a:lnTo>
                  <a:lnTo>
                    <a:pt x="555" y="467"/>
                  </a:lnTo>
                  <a:lnTo>
                    <a:pt x="551" y="461"/>
                  </a:lnTo>
                  <a:lnTo>
                    <a:pt x="547" y="456"/>
                  </a:lnTo>
                  <a:lnTo>
                    <a:pt x="543" y="449"/>
                  </a:lnTo>
                  <a:lnTo>
                    <a:pt x="537" y="444"/>
                  </a:lnTo>
                  <a:lnTo>
                    <a:pt x="522" y="433"/>
                  </a:lnTo>
                  <a:lnTo>
                    <a:pt x="504" y="422"/>
                  </a:lnTo>
                  <a:lnTo>
                    <a:pt x="484" y="413"/>
                  </a:lnTo>
                  <a:lnTo>
                    <a:pt x="461" y="404"/>
                  </a:lnTo>
                  <a:lnTo>
                    <a:pt x="435" y="394"/>
                  </a:lnTo>
                  <a:lnTo>
                    <a:pt x="408" y="3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7" name="Freeform 3446">
              <a:extLst>
                <a:ext uri="{FF2B5EF4-FFF2-40B4-BE49-F238E27FC236}">
                  <a16:creationId xmlns:a16="http://schemas.microsoft.com/office/drawing/2014/main" id="{334072C5-8E7E-4A65-ABAD-8FD2AA02B623}"/>
                </a:ext>
              </a:extLst>
            </p:cNvPr>
            <p:cNvSpPr>
              <a:spLocks/>
            </p:cNvSpPr>
            <p:nvPr/>
          </p:nvSpPr>
          <p:spPr bwMode="auto">
            <a:xfrm>
              <a:off x="9485313" y="5387975"/>
              <a:ext cx="112712" cy="247650"/>
            </a:xfrm>
            <a:custGeom>
              <a:avLst/>
              <a:gdLst>
                <a:gd name="T0" fmla="*/ 258 w 281"/>
                <a:gd name="T1" fmla="*/ 450 h 625"/>
                <a:gd name="T2" fmla="*/ 234 w 281"/>
                <a:gd name="T3" fmla="*/ 428 h 625"/>
                <a:gd name="T4" fmla="*/ 199 w 281"/>
                <a:gd name="T5" fmla="*/ 408 h 625"/>
                <a:gd name="T6" fmla="*/ 103 w 281"/>
                <a:gd name="T7" fmla="*/ 367 h 625"/>
                <a:gd name="T8" fmla="*/ 65 w 281"/>
                <a:gd name="T9" fmla="*/ 319 h 625"/>
                <a:gd name="T10" fmla="*/ 86 w 281"/>
                <a:gd name="T11" fmla="*/ 301 h 625"/>
                <a:gd name="T12" fmla="*/ 108 w 281"/>
                <a:gd name="T13" fmla="*/ 265 h 625"/>
                <a:gd name="T14" fmla="*/ 113 w 281"/>
                <a:gd name="T15" fmla="*/ 238 h 625"/>
                <a:gd name="T16" fmla="*/ 122 w 281"/>
                <a:gd name="T17" fmla="*/ 223 h 625"/>
                <a:gd name="T18" fmla="*/ 130 w 281"/>
                <a:gd name="T19" fmla="*/ 209 h 625"/>
                <a:gd name="T20" fmla="*/ 132 w 281"/>
                <a:gd name="T21" fmla="*/ 188 h 625"/>
                <a:gd name="T22" fmla="*/ 123 w 281"/>
                <a:gd name="T23" fmla="*/ 157 h 625"/>
                <a:gd name="T24" fmla="*/ 118 w 281"/>
                <a:gd name="T25" fmla="*/ 151 h 625"/>
                <a:gd name="T26" fmla="*/ 131 w 281"/>
                <a:gd name="T27" fmla="*/ 97 h 625"/>
                <a:gd name="T28" fmla="*/ 130 w 281"/>
                <a:gd name="T29" fmla="*/ 59 h 625"/>
                <a:gd name="T30" fmla="*/ 117 w 281"/>
                <a:gd name="T31" fmla="*/ 35 h 625"/>
                <a:gd name="T32" fmla="*/ 94 w 281"/>
                <a:gd name="T33" fmla="*/ 15 h 625"/>
                <a:gd name="T34" fmla="*/ 65 w 281"/>
                <a:gd name="T35" fmla="*/ 2 h 625"/>
                <a:gd name="T36" fmla="*/ 38 w 281"/>
                <a:gd name="T37" fmla="*/ 0 h 625"/>
                <a:gd name="T38" fmla="*/ 13 w 281"/>
                <a:gd name="T39" fmla="*/ 7 h 625"/>
                <a:gd name="T40" fmla="*/ 0 w 281"/>
                <a:gd name="T41" fmla="*/ 20 h 625"/>
                <a:gd name="T42" fmla="*/ 5 w 281"/>
                <a:gd name="T43" fmla="*/ 32 h 625"/>
                <a:gd name="T44" fmla="*/ 18 w 281"/>
                <a:gd name="T45" fmla="*/ 32 h 625"/>
                <a:gd name="T46" fmla="*/ 38 w 281"/>
                <a:gd name="T47" fmla="*/ 24 h 625"/>
                <a:gd name="T48" fmla="*/ 67 w 281"/>
                <a:gd name="T49" fmla="*/ 28 h 625"/>
                <a:gd name="T50" fmla="*/ 89 w 281"/>
                <a:gd name="T51" fmla="*/ 41 h 625"/>
                <a:gd name="T52" fmla="*/ 103 w 281"/>
                <a:gd name="T53" fmla="*/ 56 h 625"/>
                <a:gd name="T54" fmla="*/ 108 w 281"/>
                <a:gd name="T55" fmla="*/ 75 h 625"/>
                <a:gd name="T56" fmla="*/ 105 w 281"/>
                <a:gd name="T57" fmla="*/ 107 h 625"/>
                <a:gd name="T58" fmla="*/ 92 w 281"/>
                <a:gd name="T59" fmla="*/ 152 h 625"/>
                <a:gd name="T60" fmla="*/ 94 w 281"/>
                <a:gd name="T61" fmla="*/ 166 h 625"/>
                <a:gd name="T62" fmla="*/ 104 w 281"/>
                <a:gd name="T63" fmla="*/ 172 h 625"/>
                <a:gd name="T64" fmla="*/ 109 w 281"/>
                <a:gd name="T65" fmla="*/ 188 h 625"/>
                <a:gd name="T66" fmla="*/ 104 w 281"/>
                <a:gd name="T67" fmla="*/ 206 h 625"/>
                <a:gd name="T68" fmla="*/ 94 w 281"/>
                <a:gd name="T69" fmla="*/ 210 h 625"/>
                <a:gd name="T70" fmla="*/ 90 w 281"/>
                <a:gd name="T71" fmla="*/ 231 h 625"/>
                <a:gd name="T72" fmla="*/ 85 w 281"/>
                <a:gd name="T73" fmla="*/ 259 h 625"/>
                <a:gd name="T74" fmla="*/ 55 w 281"/>
                <a:gd name="T75" fmla="*/ 297 h 625"/>
                <a:gd name="T76" fmla="*/ 44 w 281"/>
                <a:gd name="T77" fmla="*/ 306 h 625"/>
                <a:gd name="T78" fmla="*/ 41 w 281"/>
                <a:gd name="T79" fmla="*/ 360 h 625"/>
                <a:gd name="T80" fmla="*/ 46 w 281"/>
                <a:gd name="T81" fmla="*/ 371 h 625"/>
                <a:gd name="T82" fmla="*/ 119 w 281"/>
                <a:gd name="T83" fmla="*/ 399 h 625"/>
                <a:gd name="T84" fmla="*/ 222 w 281"/>
                <a:gd name="T85" fmla="*/ 449 h 625"/>
                <a:gd name="T86" fmla="*/ 241 w 281"/>
                <a:gd name="T87" fmla="*/ 467 h 625"/>
                <a:gd name="T88" fmla="*/ 250 w 281"/>
                <a:gd name="T89" fmla="*/ 503 h 625"/>
                <a:gd name="T90" fmla="*/ 257 w 281"/>
                <a:gd name="T91" fmla="*/ 574 h 625"/>
                <a:gd name="T92" fmla="*/ 204 w 281"/>
                <a:gd name="T93" fmla="*/ 602 h 625"/>
                <a:gd name="T94" fmla="*/ 196 w 281"/>
                <a:gd name="T95" fmla="*/ 613 h 625"/>
                <a:gd name="T96" fmla="*/ 204 w 281"/>
                <a:gd name="T97" fmla="*/ 624 h 625"/>
                <a:gd name="T98" fmla="*/ 273 w 281"/>
                <a:gd name="T99" fmla="*/ 624 h 625"/>
                <a:gd name="T100" fmla="*/ 281 w 281"/>
                <a:gd name="T101" fmla="*/ 613 h 625"/>
                <a:gd name="T102" fmla="*/ 277 w 281"/>
                <a:gd name="T103" fmla="*/ 530 h 625"/>
                <a:gd name="T104" fmla="*/ 267 w 281"/>
                <a:gd name="T105" fmla="*/ 464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1" h="625">
                  <a:moveTo>
                    <a:pt x="267" y="464"/>
                  </a:moveTo>
                  <a:lnTo>
                    <a:pt x="263" y="457"/>
                  </a:lnTo>
                  <a:lnTo>
                    <a:pt x="258" y="450"/>
                  </a:lnTo>
                  <a:lnTo>
                    <a:pt x="252" y="443"/>
                  </a:lnTo>
                  <a:lnTo>
                    <a:pt x="244" y="435"/>
                  </a:lnTo>
                  <a:lnTo>
                    <a:pt x="234" y="428"/>
                  </a:lnTo>
                  <a:lnTo>
                    <a:pt x="223" y="421"/>
                  </a:lnTo>
                  <a:lnTo>
                    <a:pt x="212" y="414"/>
                  </a:lnTo>
                  <a:lnTo>
                    <a:pt x="199" y="408"/>
                  </a:lnTo>
                  <a:lnTo>
                    <a:pt x="169" y="394"/>
                  </a:lnTo>
                  <a:lnTo>
                    <a:pt x="137" y="381"/>
                  </a:lnTo>
                  <a:lnTo>
                    <a:pt x="103" y="367"/>
                  </a:lnTo>
                  <a:lnTo>
                    <a:pt x="65" y="353"/>
                  </a:lnTo>
                  <a:lnTo>
                    <a:pt x="65" y="353"/>
                  </a:lnTo>
                  <a:lnTo>
                    <a:pt x="65" y="319"/>
                  </a:lnTo>
                  <a:lnTo>
                    <a:pt x="72" y="315"/>
                  </a:lnTo>
                  <a:lnTo>
                    <a:pt x="78" y="309"/>
                  </a:lnTo>
                  <a:lnTo>
                    <a:pt x="86" y="301"/>
                  </a:lnTo>
                  <a:lnTo>
                    <a:pt x="94" y="292"/>
                  </a:lnTo>
                  <a:lnTo>
                    <a:pt x="101" y="279"/>
                  </a:lnTo>
                  <a:lnTo>
                    <a:pt x="108" y="265"/>
                  </a:lnTo>
                  <a:lnTo>
                    <a:pt x="110" y="256"/>
                  </a:lnTo>
                  <a:lnTo>
                    <a:pt x="112" y="247"/>
                  </a:lnTo>
                  <a:lnTo>
                    <a:pt x="113" y="238"/>
                  </a:lnTo>
                  <a:lnTo>
                    <a:pt x="114" y="228"/>
                  </a:lnTo>
                  <a:lnTo>
                    <a:pt x="118" y="226"/>
                  </a:lnTo>
                  <a:lnTo>
                    <a:pt x="122" y="223"/>
                  </a:lnTo>
                  <a:lnTo>
                    <a:pt x="125" y="219"/>
                  </a:lnTo>
                  <a:lnTo>
                    <a:pt x="127" y="215"/>
                  </a:lnTo>
                  <a:lnTo>
                    <a:pt x="130" y="209"/>
                  </a:lnTo>
                  <a:lnTo>
                    <a:pt x="131" y="202"/>
                  </a:lnTo>
                  <a:lnTo>
                    <a:pt x="132" y="196"/>
                  </a:lnTo>
                  <a:lnTo>
                    <a:pt x="132" y="188"/>
                  </a:lnTo>
                  <a:lnTo>
                    <a:pt x="131" y="177"/>
                  </a:lnTo>
                  <a:lnTo>
                    <a:pt x="128" y="166"/>
                  </a:lnTo>
                  <a:lnTo>
                    <a:pt x="123" y="157"/>
                  </a:lnTo>
                  <a:lnTo>
                    <a:pt x="117" y="151"/>
                  </a:lnTo>
                  <a:lnTo>
                    <a:pt x="118" y="151"/>
                  </a:lnTo>
                  <a:lnTo>
                    <a:pt x="118" y="151"/>
                  </a:lnTo>
                  <a:lnTo>
                    <a:pt x="123" y="133"/>
                  </a:lnTo>
                  <a:lnTo>
                    <a:pt x="130" y="110"/>
                  </a:lnTo>
                  <a:lnTo>
                    <a:pt x="131" y="97"/>
                  </a:lnTo>
                  <a:lnTo>
                    <a:pt x="132" y="84"/>
                  </a:lnTo>
                  <a:lnTo>
                    <a:pt x="132" y="71"/>
                  </a:lnTo>
                  <a:lnTo>
                    <a:pt x="130" y="59"/>
                  </a:lnTo>
                  <a:lnTo>
                    <a:pt x="127" y="51"/>
                  </a:lnTo>
                  <a:lnTo>
                    <a:pt x="122" y="43"/>
                  </a:lnTo>
                  <a:lnTo>
                    <a:pt x="117" y="35"/>
                  </a:lnTo>
                  <a:lnTo>
                    <a:pt x="110" y="28"/>
                  </a:lnTo>
                  <a:lnTo>
                    <a:pt x="103" y="21"/>
                  </a:lnTo>
                  <a:lnTo>
                    <a:pt x="94" y="15"/>
                  </a:lnTo>
                  <a:lnTo>
                    <a:pt x="85" y="10"/>
                  </a:lnTo>
                  <a:lnTo>
                    <a:pt x="76" y="6"/>
                  </a:lnTo>
                  <a:lnTo>
                    <a:pt x="65" y="2"/>
                  </a:lnTo>
                  <a:lnTo>
                    <a:pt x="56" y="1"/>
                  </a:lnTo>
                  <a:lnTo>
                    <a:pt x="47" y="0"/>
                  </a:lnTo>
                  <a:lnTo>
                    <a:pt x="38" y="0"/>
                  </a:lnTo>
                  <a:lnTo>
                    <a:pt x="29" y="2"/>
                  </a:lnTo>
                  <a:lnTo>
                    <a:pt x="22" y="3"/>
                  </a:lnTo>
                  <a:lnTo>
                    <a:pt x="13" y="7"/>
                  </a:lnTo>
                  <a:lnTo>
                    <a:pt x="5" y="12"/>
                  </a:lnTo>
                  <a:lnTo>
                    <a:pt x="1" y="15"/>
                  </a:lnTo>
                  <a:lnTo>
                    <a:pt x="0" y="20"/>
                  </a:lnTo>
                  <a:lnTo>
                    <a:pt x="0" y="24"/>
                  </a:lnTo>
                  <a:lnTo>
                    <a:pt x="1" y="29"/>
                  </a:lnTo>
                  <a:lnTo>
                    <a:pt x="5" y="32"/>
                  </a:lnTo>
                  <a:lnTo>
                    <a:pt x="9" y="34"/>
                  </a:lnTo>
                  <a:lnTo>
                    <a:pt x="14" y="34"/>
                  </a:lnTo>
                  <a:lnTo>
                    <a:pt x="18" y="32"/>
                  </a:lnTo>
                  <a:lnTo>
                    <a:pt x="26" y="29"/>
                  </a:lnTo>
                  <a:lnTo>
                    <a:pt x="32" y="26"/>
                  </a:lnTo>
                  <a:lnTo>
                    <a:pt x="38" y="24"/>
                  </a:lnTo>
                  <a:lnTo>
                    <a:pt x="45" y="24"/>
                  </a:lnTo>
                  <a:lnTo>
                    <a:pt x="56" y="25"/>
                  </a:lnTo>
                  <a:lnTo>
                    <a:pt x="67" y="28"/>
                  </a:lnTo>
                  <a:lnTo>
                    <a:pt x="74" y="32"/>
                  </a:lnTo>
                  <a:lnTo>
                    <a:pt x="82" y="35"/>
                  </a:lnTo>
                  <a:lnTo>
                    <a:pt x="89" y="41"/>
                  </a:lnTo>
                  <a:lnTo>
                    <a:pt x="94" y="46"/>
                  </a:lnTo>
                  <a:lnTo>
                    <a:pt x="99" y="51"/>
                  </a:lnTo>
                  <a:lnTo>
                    <a:pt x="103" y="56"/>
                  </a:lnTo>
                  <a:lnTo>
                    <a:pt x="105" y="61"/>
                  </a:lnTo>
                  <a:lnTo>
                    <a:pt x="107" y="65"/>
                  </a:lnTo>
                  <a:lnTo>
                    <a:pt x="108" y="75"/>
                  </a:lnTo>
                  <a:lnTo>
                    <a:pt x="108" y="86"/>
                  </a:lnTo>
                  <a:lnTo>
                    <a:pt x="108" y="97"/>
                  </a:lnTo>
                  <a:lnTo>
                    <a:pt x="105" y="107"/>
                  </a:lnTo>
                  <a:lnTo>
                    <a:pt x="100" y="127"/>
                  </a:lnTo>
                  <a:lnTo>
                    <a:pt x="95" y="142"/>
                  </a:lnTo>
                  <a:lnTo>
                    <a:pt x="92" y="152"/>
                  </a:lnTo>
                  <a:lnTo>
                    <a:pt x="91" y="159"/>
                  </a:lnTo>
                  <a:lnTo>
                    <a:pt x="91" y="163"/>
                  </a:lnTo>
                  <a:lnTo>
                    <a:pt x="94" y="166"/>
                  </a:lnTo>
                  <a:lnTo>
                    <a:pt x="98" y="169"/>
                  </a:lnTo>
                  <a:lnTo>
                    <a:pt x="103" y="170"/>
                  </a:lnTo>
                  <a:lnTo>
                    <a:pt x="104" y="172"/>
                  </a:lnTo>
                  <a:lnTo>
                    <a:pt x="107" y="175"/>
                  </a:lnTo>
                  <a:lnTo>
                    <a:pt x="108" y="181"/>
                  </a:lnTo>
                  <a:lnTo>
                    <a:pt x="109" y="188"/>
                  </a:lnTo>
                  <a:lnTo>
                    <a:pt x="108" y="197"/>
                  </a:lnTo>
                  <a:lnTo>
                    <a:pt x="105" y="204"/>
                  </a:lnTo>
                  <a:lnTo>
                    <a:pt x="104" y="206"/>
                  </a:lnTo>
                  <a:lnTo>
                    <a:pt x="103" y="208"/>
                  </a:lnTo>
                  <a:lnTo>
                    <a:pt x="98" y="208"/>
                  </a:lnTo>
                  <a:lnTo>
                    <a:pt x="94" y="210"/>
                  </a:lnTo>
                  <a:lnTo>
                    <a:pt x="91" y="214"/>
                  </a:lnTo>
                  <a:lnTo>
                    <a:pt x="91" y="219"/>
                  </a:lnTo>
                  <a:lnTo>
                    <a:pt x="90" y="231"/>
                  </a:lnTo>
                  <a:lnTo>
                    <a:pt x="89" y="241"/>
                  </a:lnTo>
                  <a:lnTo>
                    <a:pt x="87" y="250"/>
                  </a:lnTo>
                  <a:lnTo>
                    <a:pt x="85" y="259"/>
                  </a:lnTo>
                  <a:lnTo>
                    <a:pt x="78" y="273"/>
                  </a:lnTo>
                  <a:lnTo>
                    <a:pt x="71" y="283"/>
                  </a:lnTo>
                  <a:lnTo>
                    <a:pt x="55" y="297"/>
                  </a:lnTo>
                  <a:lnTo>
                    <a:pt x="49" y="301"/>
                  </a:lnTo>
                  <a:lnTo>
                    <a:pt x="45" y="304"/>
                  </a:lnTo>
                  <a:lnTo>
                    <a:pt x="44" y="306"/>
                  </a:lnTo>
                  <a:lnTo>
                    <a:pt x="41" y="309"/>
                  </a:lnTo>
                  <a:lnTo>
                    <a:pt x="41" y="313"/>
                  </a:lnTo>
                  <a:lnTo>
                    <a:pt x="41" y="360"/>
                  </a:lnTo>
                  <a:lnTo>
                    <a:pt x="41" y="364"/>
                  </a:lnTo>
                  <a:lnTo>
                    <a:pt x="44" y="368"/>
                  </a:lnTo>
                  <a:lnTo>
                    <a:pt x="46" y="371"/>
                  </a:lnTo>
                  <a:lnTo>
                    <a:pt x="49" y="372"/>
                  </a:lnTo>
                  <a:lnTo>
                    <a:pt x="58" y="376"/>
                  </a:lnTo>
                  <a:lnTo>
                    <a:pt x="119" y="399"/>
                  </a:lnTo>
                  <a:lnTo>
                    <a:pt x="177" y="423"/>
                  </a:lnTo>
                  <a:lnTo>
                    <a:pt x="202" y="436"/>
                  </a:lnTo>
                  <a:lnTo>
                    <a:pt x="222" y="449"/>
                  </a:lnTo>
                  <a:lnTo>
                    <a:pt x="230" y="454"/>
                  </a:lnTo>
                  <a:lnTo>
                    <a:pt x="236" y="461"/>
                  </a:lnTo>
                  <a:lnTo>
                    <a:pt x="241" y="467"/>
                  </a:lnTo>
                  <a:lnTo>
                    <a:pt x="244" y="472"/>
                  </a:lnTo>
                  <a:lnTo>
                    <a:pt x="248" y="486"/>
                  </a:lnTo>
                  <a:lnTo>
                    <a:pt x="250" y="503"/>
                  </a:lnTo>
                  <a:lnTo>
                    <a:pt x="253" y="520"/>
                  </a:lnTo>
                  <a:lnTo>
                    <a:pt x="254" y="539"/>
                  </a:lnTo>
                  <a:lnTo>
                    <a:pt x="257" y="574"/>
                  </a:lnTo>
                  <a:lnTo>
                    <a:pt x="257" y="601"/>
                  </a:lnTo>
                  <a:lnTo>
                    <a:pt x="209" y="601"/>
                  </a:lnTo>
                  <a:lnTo>
                    <a:pt x="204" y="602"/>
                  </a:lnTo>
                  <a:lnTo>
                    <a:pt x="200" y="604"/>
                  </a:lnTo>
                  <a:lnTo>
                    <a:pt x="198" y="608"/>
                  </a:lnTo>
                  <a:lnTo>
                    <a:pt x="196" y="613"/>
                  </a:lnTo>
                  <a:lnTo>
                    <a:pt x="198" y="617"/>
                  </a:lnTo>
                  <a:lnTo>
                    <a:pt x="200" y="621"/>
                  </a:lnTo>
                  <a:lnTo>
                    <a:pt x="204" y="624"/>
                  </a:lnTo>
                  <a:lnTo>
                    <a:pt x="209" y="625"/>
                  </a:lnTo>
                  <a:lnTo>
                    <a:pt x="270" y="625"/>
                  </a:lnTo>
                  <a:lnTo>
                    <a:pt x="273" y="624"/>
                  </a:lnTo>
                  <a:lnTo>
                    <a:pt x="277" y="621"/>
                  </a:lnTo>
                  <a:lnTo>
                    <a:pt x="280" y="617"/>
                  </a:lnTo>
                  <a:lnTo>
                    <a:pt x="281" y="613"/>
                  </a:lnTo>
                  <a:lnTo>
                    <a:pt x="281" y="594"/>
                  </a:lnTo>
                  <a:lnTo>
                    <a:pt x="280" y="554"/>
                  </a:lnTo>
                  <a:lnTo>
                    <a:pt x="277" y="530"/>
                  </a:lnTo>
                  <a:lnTo>
                    <a:pt x="275" y="507"/>
                  </a:lnTo>
                  <a:lnTo>
                    <a:pt x="271" y="484"/>
                  </a:lnTo>
                  <a:lnTo>
                    <a:pt x="267" y="4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p:txBody>
          <a:bodyPr/>
          <a:lstStyle/>
          <a:p>
            <a:fld id="{75C75738-883E-4D82-874A-987559CF11A8}" type="datetime1">
              <a:rPr lang="en-US" smtClean="0"/>
              <a:t>7/20/2024</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5</a:t>
            </a:fld>
            <a:endParaRPr lang="en-US" dirty="0"/>
          </a:p>
        </p:txBody>
      </p:sp>
      <p:graphicFrame>
        <p:nvGraphicFramePr>
          <p:cNvPr id="88" name="Chart 87">
            <a:extLst>
              <a:ext uri="{FF2B5EF4-FFF2-40B4-BE49-F238E27FC236}">
                <a16:creationId xmlns:a16="http://schemas.microsoft.com/office/drawing/2014/main" id="{751CAA8C-1E2D-8AF9-3A4F-CE21CA5964B3}"/>
              </a:ext>
            </a:extLst>
          </p:cNvPr>
          <p:cNvGraphicFramePr/>
          <p:nvPr>
            <p:extLst>
              <p:ext uri="{D42A27DB-BD31-4B8C-83A1-F6EECF244321}">
                <p14:modId xmlns:p14="http://schemas.microsoft.com/office/powerpoint/2010/main" val="3551147081"/>
              </p:ext>
            </p:extLst>
          </p:nvPr>
        </p:nvGraphicFramePr>
        <p:xfrm>
          <a:off x="-787925" y="543639"/>
          <a:ext cx="4093825" cy="3096799"/>
        </p:xfrm>
        <a:graphic>
          <a:graphicData uri="http://schemas.openxmlformats.org/drawingml/2006/chart">
            <c:chart xmlns:c="http://schemas.openxmlformats.org/drawingml/2006/chart" xmlns:r="http://schemas.openxmlformats.org/officeDocument/2006/relationships" r:id="rId3"/>
          </a:graphicData>
        </a:graphic>
      </p:graphicFrame>
      <p:cxnSp>
        <p:nvCxnSpPr>
          <p:cNvPr id="91" name="Straight Connector 90">
            <a:extLst>
              <a:ext uri="{FF2B5EF4-FFF2-40B4-BE49-F238E27FC236}">
                <a16:creationId xmlns:a16="http://schemas.microsoft.com/office/drawing/2014/main" id="{A007C8F7-40A8-2BD4-DA5D-5599C2161105}"/>
              </a:ext>
              <a:ext uri="{C183D7F6-B498-43B3-948B-1728B52AA6E4}">
                <adec:decorative xmlns:adec="http://schemas.microsoft.com/office/drawing/2017/decorative" val="1"/>
              </a:ext>
            </a:extLst>
          </p:cNvPr>
          <p:cNvCxnSpPr/>
          <p:nvPr/>
        </p:nvCxnSpPr>
        <p:spPr>
          <a:xfrm>
            <a:off x="462382" y="2690989"/>
            <a:ext cx="0" cy="2361831"/>
          </a:xfrm>
          <a:prstGeom prst="line">
            <a:avLst/>
          </a:prstGeom>
          <a:ln w="12700" cap="flat" cmpd="sng" algn="ctr">
            <a:gradFill flip="none" rotWithShape="1">
              <a:gsLst>
                <a:gs pos="0">
                  <a:srgbClr val="494949"/>
                </a:gs>
                <a:gs pos="100000">
                  <a:srgbClr val="FFFFFF">
                    <a:alpha val="0"/>
                  </a:srgbClr>
                </a:gs>
              </a:gsLst>
              <a:lin ang="5400000" scaled="0"/>
              <a:tileRect/>
            </a:gra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2" name="Straight Connector 91">
            <a:extLst>
              <a:ext uri="{FF2B5EF4-FFF2-40B4-BE49-F238E27FC236}">
                <a16:creationId xmlns:a16="http://schemas.microsoft.com/office/drawing/2014/main" id="{4F44666A-3C3A-796E-5120-C651DC461066}"/>
              </a:ext>
              <a:ext uri="{C183D7F6-B498-43B3-948B-1728B52AA6E4}">
                <adec:decorative xmlns:adec="http://schemas.microsoft.com/office/drawing/2017/decorative" val="1"/>
              </a:ext>
            </a:extLst>
          </p:cNvPr>
          <p:cNvCxnSpPr/>
          <p:nvPr/>
        </p:nvCxnSpPr>
        <p:spPr>
          <a:xfrm>
            <a:off x="2809126" y="2622164"/>
            <a:ext cx="0" cy="2361831"/>
          </a:xfrm>
          <a:prstGeom prst="line">
            <a:avLst/>
          </a:prstGeom>
          <a:ln w="12700" cap="flat" cmpd="sng" algn="ctr">
            <a:gradFill flip="none" rotWithShape="1">
              <a:gsLst>
                <a:gs pos="0">
                  <a:srgbClr val="494949"/>
                </a:gs>
                <a:gs pos="100000">
                  <a:srgbClr val="FFFFFF">
                    <a:alpha val="0"/>
                  </a:srgbClr>
                </a:gs>
              </a:gsLst>
              <a:lin ang="5400000" scaled="0"/>
              <a:tileRect/>
            </a:gra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94" name="TextBox 93">
            <a:extLst>
              <a:ext uri="{FF2B5EF4-FFF2-40B4-BE49-F238E27FC236}">
                <a16:creationId xmlns:a16="http://schemas.microsoft.com/office/drawing/2014/main" id="{141DDFB5-52DB-80CA-EC51-6CDE998FC50A}"/>
              </a:ext>
            </a:extLst>
          </p:cNvPr>
          <p:cNvSpPr txBox="1"/>
          <p:nvPr/>
        </p:nvSpPr>
        <p:spPr>
          <a:xfrm>
            <a:off x="415848" y="3640438"/>
            <a:ext cx="2393267" cy="2708498"/>
          </a:xfrm>
          <a:prstGeom prst="rect">
            <a:avLst/>
          </a:prstGeom>
          <a:noFill/>
        </p:spPr>
        <p:txBody>
          <a:bodyPr wrap="square">
            <a:spAutoFit/>
          </a:bodyPr>
          <a:lstStyle/>
          <a:p>
            <a:pPr algn="ctr">
              <a:lnSpc>
                <a:spcPct val="85000"/>
              </a:lnSpc>
              <a:spcBef>
                <a:spcPts val="200"/>
              </a:spcBef>
            </a:pPr>
            <a:r>
              <a:rPr lang="en-US" sz="4400" b="1" dirty="0"/>
              <a:t>98</a:t>
            </a:r>
            <a:r>
              <a:rPr lang="en-US" sz="4400" dirty="0"/>
              <a:t>%</a:t>
            </a:r>
          </a:p>
          <a:p>
            <a:pPr algn="ctr">
              <a:lnSpc>
                <a:spcPct val="85000"/>
              </a:lnSpc>
              <a:spcBef>
                <a:spcPts val="200"/>
              </a:spcBef>
            </a:pPr>
            <a:r>
              <a:rPr lang="en-US" sz="2000" dirty="0"/>
              <a:t>ETL TESTING</a:t>
            </a:r>
            <a:endParaRPr lang="en-US" sz="1800" dirty="0"/>
          </a:p>
          <a:p>
            <a:pPr marL="111125" indent="-111125">
              <a:lnSpc>
                <a:spcPct val="85000"/>
              </a:lnSpc>
              <a:spcBef>
                <a:spcPts val="200"/>
              </a:spcBef>
              <a:buFontTx/>
              <a:buChar char="•"/>
            </a:pPr>
            <a:r>
              <a:rPr lang="en-US" dirty="0"/>
              <a:t> </a:t>
            </a:r>
            <a:r>
              <a:rPr lang="en-US" sz="1400" dirty="0"/>
              <a:t>Automation coverage includes validation of data from DLR </a:t>
            </a:r>
            <a:r>
              <a:rPr lang="en-US" sz="1400" dirty="0">
                <a:sym typeface="Wingdings" panose="05000000000000000000" pitchFamily="2" charset="2"/>
              </a:rPr>
              <a:t> Snowflake  Staging  Lombard Database.</a:t>
            </a:r>
          </a:p>
          <a:p>
            <a:pPr marL="111125" indent="-111125">
              <a:lnSpc>
                <a:spcPct val="85000"/>
              </a:lnSpc>
              <a:spcBef>
                <a:spcPts val="200"/>
              </a:spcBef>
              <a:buFontTx/>
              <a:buChar char="•"/>
            </a:pPr>
            <a:r>
              <a:rPr lang="en-US" sz="1400" dirty="0">
                <a:sym typeface="Wingdings" panose="05000000000000000000" pitchFamily="2" charset="2"/>
              </a:rPr>
              <a:t>Slow Changing Dimensions with Complicated transformation logics where incorporated.</a:t>
            </a:r>
            <a:endParaRPr lang="en-US" sz="1400" dirty="0"/>
          </a:p>
        </p:txBody>
      </p:sp>
      <p:graphicFrame>
        <p:nvGraphicFramePr>
          <p:cNvPr id="117" name="Chart 116">
            <a:extLst>
              <a:ext uri="{FF2B5EF4-FFF2-40B4-BE49-F238E27FC236}">
                <a16:creationId xmlns:a16="http://schemas.microsoft.com/office/drawing/2014/main" id="{B42ED485-E5D0-2B80-FAFF-0C773F949344}"/>
              </a:ext>
            </a:extLst>
          </p:cNvPr>
          <p:cNvGraphicFramePr/>
          <p:nvPr>
            <p:extLst>
              <p:ext uri="{D42A27DB-BD31-4B8C-83A1-F6EECF244321}">
                <p14:modId xmlns:p14="http://schemas.microsoft.com/office/powerpoint/2010/main" val="395076478"/>
              </p:ext>
            </p:extLst>
          </p:nvPr>
        </p:nvGraphicFramePr>
        <p:xfrm>
          <a:off x="2221886" y="474016"/>
          <a:ext cx="4093825" cy="3096799"/>
        </p:xfrm>
        <a:graphic>
          <a:graphicData uri="http://schemas.openxmlformats.org/drawingml/2006/chart">
            <c:chart xmlns:c="http://schemas.openxmlformats.org/drawingml/2006/chart" xmlns:r="http://schemas.openxmlformats.org/officeDocument/2006/relationships" r:id="rId4"/>
          </a:graphicData>
        </a:graphic>
      </p:graphicFrame>
      <p:cxnSp>
        <p:nvCxnSpPr>
          <p:cNvPr id="118" name="Straight Connector 117">
            <a:extLst>
              <a:ext uri="{FF2B5EF4-FFF2-40B4-BE49-F238E27FC236}">
                <a16:creationId xmlns:a16="http://schemas.microsoft.com/office/drawing/2014/main" id="{98AAE671-AC0A-7B22-740A-29F0E9A09382}"/>
              </a:ext>
              <a:ext uri="{C183D7F6-B498-43B3-948B-1728B52AA6E4}">
                <adec:decorative xmlns:adec="http://schemas.microsoft.com/office/drawing/2017/decorative" val="1"/>
              </a:ext>
            </a:extLst>
          </p:cNvPr>
          <p:cNvCxnSpPr/>
          <p:nvPr/>
        </p:nvCxnSpPr>
        <p:spPr>
          <a:xfrm>
            <a:off x="3472193" y="2621366"/>
            <a:ext cx="0" cy="2361831"/>
          </a:xfrm>
          <a:prstGeom prst="line">
            <a:avLst/>
          </a:prstGeom>
          <a:ln w="12700" cap="flat" cmpd="sng" algn="ctr">
            <a:gradFill flip="none" rotWithShape="1">
              <a:gsLst>
                <a:gs pos="0">
                  <a:srgbClr val="494949"/>
                </a:gs>
                <a:gs pos="100000">
                  <a:srgbClr val="FFFFFF">
                    <a:alpha val="0"/>
                  </a:srgbClr>
                </a:gs>
              </a:gsLst>
              <a:lin ang="5400000" scaled="0"/>
              <a:tileRect/>
            </a:gra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19" name="Straight Connector 118">
            <a:extLst>
              <a:ext uri="{FF2B5EF4-FFF2-40B4-BE49-F238E27FC236}">
                <a16:creationId xmlns:a16="http://schemas.microsoft.com/office/drawing/2014/main" id="{50755FCD-669E-8E89-3128-B08DEB55B7BE}"/>
              </a:ext>
              <a:ext uri="{C183D7F6-B498-43B3-948B-1728B52AA6E4}">
                <adec:decorative xmlns:adec="http://schemas.microsoft.com/office/drawing/2017/decorative" val="1"/>
              </a:ext>
            </a:extLst>
          </p:cNvPr>
          <p:cNvCxnSpPr/>
          <p:nvPr/>
        </p:nvCxnSpPr>
        <p:spPr>
          <a:xfrm>
            <a:off x="5818937" y="2552541"/>
            <a:ext cx="0" cy="2361831"/>
          </a:xfrm>
          <a:prstGeom prst="line">
            <a:avLst/>
          </a:prstGeom>
          <a:ln w="12700" cap="flat" cmpd="sng" algn="ctr">
            <a:gradFill flip="none" rotWithShape="1">
              <a:gsLst>
                <a:gs pos="0">
                  <a:srgbClr val="494949"/>
                </a:gs>
                <a:gs pos="100000">
                  <a:srgbClr val="FFFFFF">
                    <a:alpha val="0"/>
                  </a:srgbClr>
                </a:gs>
              </a:gsLst>
              <a:lin ang="5400000" scaled="0"/>
              <a:tileRect/>
            </a:gra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20" name="TextBox 119">
            <a:extLst>
              <a:ext uri="{FF2B5EF4-FFF2-40B4-BE49-F238E27FC236}">
                <a16:creationId xmlns:a16="http://schemas.microsoft.com/office/drawing/2014/main" id="{205ABE61-52E9-BB2D-788C-5CE5158C7C77}"/>
              </a:ext>
            </a:extLst>
          </p:cNvPr>
          <p:cNvSpPr txBox="1"/>
          <p:nvPr/>
        </p:nvSpPr>
        <p:spPr>
          <a:xfrm>
            <a:off x="3425659" y="3570815"/>
            <a:ext cx="2393267" cy="1714893"/>
          </a:xfrm>
          <a:prstGeom prst="rect">
            <a:avLst/>
          </a:prstGeom>
          <a:noFill/>
        </p:spPr>
        <p:txBody>
          <a:bodyPr wrap="square">
            <a:spAutoFit/>
          </a:bodyPr>
          <a:lstStyle/>
          <a:p>
            <a:pPr algn="ctr">
              <a:lnSpc>
                <a:spcPct val="85000"/>
              </a:lnSpc>
              <a:spcBef>
                <a:spcPts val="200"/>
              </a:spcBef>
            </a:pPr>
            <a:r>
              <a:rPr lang="en-US" sz="4400" b="1" dirty="0"/>
              <a:t>10%</a:t>
            </a:r>
          </a:p>
          <a:p>
            <a:pPr algn="ctr">
              <a:lnSpc>
                <a:spcPct val="85000"/>
              </a:lnSpc>
              <a:spcBef>
                <a:spcPts val="200"/>
              </a:spcBef>
            </a:pPr>
            <a:r>
              <a:rPr lang="en-US" sz="2000" dirty="0"/>
              <a:t>API TESTING</a:t>
            </a:r>
            <a:endParaRPr lang="en-US" sz="1800" dirty="0"/>
          </a:p>
          <a:p>
            <a:pPr marL="111125" indent="-111125">
              <a:lnSpc>
                <a:spcPct val="85000"/>
              </a:lnSpc>
              <a:spcBef>
                <a:spcPts val="200"/>
              </a:spcBef>
              <a:buFontTx/>
              <a:buChar char="•"/>
            </a:pPr>
            <a:r>
              <a:rPr lang="en-US" sz="1400" dirty="0"/>
              <a:t>Automation Coverage is Low as validation of Micro Services Architecture was one time activity.</a:t>
            </a:r>
          </a:p>
        </p:txBody>
      </p:sp>
      <p:graphicFrame>
        <p:nvGraphicFramePr>
          <p:cNvPr id="123" name="Chart 122">
            <a:extLst>
              <a:ext uri="{FF2B5EF4-FFF2-40B4-BE49-F238E27FC236}">
                <a16:creationId xmlns:a16="http://schemas.microsoft.com/office/drawing/2014/main" id="{03CCB6A7-C74F-DCA9-C3EA-42D77D56D15C}"/>
              </a:ext>
            </a:extLst>
          </p:cNvPr>
          <p:cNvGraphicFramePr/>
          <p:nvPr>
            <p:extLst>
              <p:ext uri="{D42A27DB-BD31-4B8C-83A1-F6EECF244321}">
                <p14:modId xmlns:p14="http://schemas.microsoft.com/office/powerpoint/2010/main" val="2931924418"/>
              </p:ext>
            </p:extLst>
          </p:nvPr>
        </p:nvGraphicFramePr>
        <p:xfrm>
          <a:off x="5194864" y="543639"/>
          <a:ext cx="4093825" cy="3096799"/>
        </p:xfrm>
        <a:graphic>
          <a:graphicData uri="http://schemas.openxmlformats.org/drawingml/2006/chart">
            <c:chart xmlns:c="http://schemas.openxmlformats.org/drawingml/2006/chart" xmlns:r="http://schemas.openxmlformats.org/officeDocument/2006/relationships" r:id="rId5"/>
          </a:graphicData>
        </a:graphic>
      </p:graphicFrame>
      <p:cxnSp>
        <p:nvCxnSpPr>
          <p:cNvPr id="124" name="Straight Connector 123">
            <a:extLst>
              <a:ext uri="{FF2B5EF4-FFF2-40B4-BE49-F238E27FC236}">
                <a16:creationId xmlns:a16="http://schemas.microsoft.com/office/drawing/2014/main" id="{83F5D955-6EFA-E5DF-097B-A261EDC9915E}"/>
              </a:ext>
              <a:ext uri="{C183D7F6-B498-43B3-948B-1728B52AA6E4}">
                <adec:decorative xmlns:adec="http://schemas.microsoft.com/office/drawing/2017/decorative" val="1"/>
              </a:ext>
            </a:extLst>
          </p:cNvPr>
          <p:cNvCxnSpPr/>
          <p:nvPr/>
        </p:nvCxnSpPr>
        <p:spPr>
          <a:xfrm>
            <a:off x="6445171" y="2690989"/>
            <a:ext cx="0" cy="2361831"/>
          </a:xfrm>
          <a:prstGeom prst="line">
            <a:avLst/>
          </a:prstGeom>
          <a:ln w="12700" cap="flat" cmpd="sng" algn="ctr">
            <a:gradFill flip="none" rotWithShape="1">
              <a:gsLst>
                <a:gs pos="0">
                  <a:srgbClr val="494949"/>
                </a:gs>
                <a:gs pos="100000">
                  <a:srgbClr val="FFFFFF">
                    <a:alpha val="0"/>
                  </a:srgbClr>
                </a:gs>
              </a:gsLst>
              <a:lin ang="5400000" scaled="0"/>
              <a:tileRect/>
            </a:gra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25" name="Straight Connector 124">
            <a:extLst>
              <a:ext uri="{FF2B5EF4-FFF2-40B4-BE49-F238E27FC236}">
                <a16:creationId xmlns:a16="http://schemas.microsoft.com/office/drawing/2014/main" id="{7692102C-EC11-0E7D-2B22-44B3FA203FCE}"/>
              </a:ext>
              <a:ext uri="{C183D7F6-B498-43B3-948B-1728B52AA6E4}">
                <adec:decorative xmlns:adec="http://schemas.microsoft.com/office/drawing/2017/decorative" val="1"/>
              </a:ext>
            </a:extLst>
          </p:cNvPr>
          <p:cNvCxnSpPr/>
          <p:nvPr/>
        </p:nvCxnSpPr>
        <p:spPr>
          <a:xfrm>
            <a:off x="8791915" y="2622164"/>
            <a:ext cx="0" cy="2361831"/>
          </a:xfrm>
          <a:prstGeom prst="line">
            <a:avLst/>
          </a:prstGeom>
          <a:ln w="12700" cap="flat" cmpd="sng" algn="ctr">
            <a:gradFill flip="none" rotWithShape="1">
              <a:gsLst>
                <a:gs pos="0">
                  <a:srgbClr val="494949"/>
                </a:gs>
                <a:gs pos="100000">
                  <a:srgbClr val="FFFFFF">
                    <a:alpha val="0"/>
                  </a:srgbClr>
                </a:gs>
              </a:gsLst>
              <a:lin ang="5400000" scaled="0"/>
              <a:tileRect/>
            </a:gra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26" name="TextBox 125">
            <a:extLst>
              <a:ext uri="{FF2B5EF4-FFF2-40B4-BE49-F238E27FC236}">
                <a16:creationId xmlns:a16="http://schemas.microsoft.com/office/drawing/2014/main" id="{E7381227-6E45-F4BC-2C53-48553391229A}"/>
              </a:ext>
            </a:extLst>
          </p:cNvPr>
          <p:cNvSpPr txBox="1"/>
          <p:nvPr/>
        </p:nvSpPr>
        <p:spPr>
          <a:xfrm>
            <a:off x="6398637" y="3640438"/>
            <a:ext cx="2393267" cy="2081147"/>
          </a:xfrm>
          <a:prstGeom prst="rect">
            <a:avLst/>
          </a:prstGeom>
          <a:noFill/>
        </p:spPr>
        <p:txBody>
          <a:bodyPr wrap="square">
            <a:spAutoFit/>
          </a:bodyPr>
          <a:lstStyle/>
          <a:p>
            <a:pPr algn="ctr">
              <a:lnSpc>
                <a:spcPct val="85000"/>
              </a:lnSpc>
              <a:spcBef>
                <a:spcPts val="200"/>
              </a:spcBef>
            </a:pPr>
            <a:r>
              <a:rPr lang="en-US" sz="4400" b="1" dirty="0"/>
              <a:t>90%</a:t>
            </a:r>
          </a:p>
          <a:p>
            <a:pPr algn="ctr">
              <a:lnSpc>
                <a:spcPct val="85000"/>
              </a:lnSpc>
              <a:spcBef>
                <a:spcPts val="200"/>
              </a:spcBef>
            </a:pPr>
            <a:r>
              <a:rPr lang="en-US" sz="2000" dirty="0"/>
              <a:t>UI TESTING</a:t>
            </a:r>
            <a:endParaRPr lang="en-US" sz="1800" dirty="0"/>
          </a:p>
          <a:p>
            <a:pPr marL="111125" indent="-111125">
              <a:lnSpc>
                <a:spcPct val="85000"/>
              </a:lnSpc>
              <a:spcBef>
                <a:spcPts val="200"/>
              </a:spcBef>
              <a:buFontTx/>
              <a:buChar char="•"/>
            </a:pPr>
            <a:r>
              <a:rPr lang="en-US" sz="1400" dirty="0"/>
              <a:t>Automation Coverage includes All the Business workflows like Onboarding a Deal, Creating Custom Fields, EC’s, Pool Creation and Report Extraction.</a:t>
            </a:r>
          </a:p>
        </p:txBody>
      </p:sp>
      <p:graphicFrame>
        <p:nvGraphicFramePr>
          <p:cNvPr id="129" name="Chart 128">
            <a:extLst>
              <a:ext uri="{FF2B5EF4-FFF2-40B4-BE49-F238E27FC236}">
                <a16:creationId xmlns:a16="http://schemas.microsoft.com/office/drawing/2014/main" id="{61E1E45A-B2E6-6337-4A70-EB0DE8D2530F}"/>
              </a:ext>
            </a:extLst>
          </p:cNvPr>
          <p:cNvGraphicFramePr/>
          <p:nvPr>
            <p:extLst>
              <p:ext uri="{D42A27DB-BD31-4B8C-83A1-F6EECF244321}">
                <p14:modId xmlns:p14="http://schemas.microsoft.com/office/powerpoint/2010/main" val="1975060210"/>
              </p:ext>
            </p:extLst>
          </p:nvPr>
        </p:nvGraphicFramePr>
        <p:xfrm>
          <a:off x="8204675" y="477728"/>
          <a:ext cx="4093825" cy="3096799"/>
        </p:xfrm>
        <a:graphic>
          <a:graphicData uri="http://schemas.openxmlformats.org/drawingml/2006/chart">
            <c:chart xmlns:c="http://schemas.openxmlformats.org/drawingml/2006/chart" xmlns:r="http://schemas.openxmlformats.org/officeDocument/2006/relationships" r:id="rId6"/>
          </a:graphicData>
        </a:graphic>
      </p:graphicFrame>
      <p:cxnSp>
        <p:nvCxnSpPr>
          <p:cNvPr id="130" name="Straight Connector 129">
            <a:extLst>
              <a:ext uri="{FF2B5EF4-FFF2-40B4-BE49-F238E27FC236}">
                <a16:creationId xmlns:a16="http://schemas.microsoft.com/office/drawing/2014/main" id="{32970197-3BFA-2601-4F6E-67A7D4DBAEE1}"/>
              </a:ext>
              <a:ext uri="{C183D7F6-B498-43B3-948B-1728B52AA6E4}">
                <adec:decorative xmlns:adec="http://schemas.microsoft.com/office/drawing/2017/decorative" val="1"/>
              </a:ext>
            </a:extLst>
          </p:cNvPr>
          <p:cNvCxnSpPr/>
          <p:nvPr/>
        </p:nvCxnSpPr>
        <p:spPr>
          <a:xfrm>
            <a:off x="9454982" y="2625078"/>
            <a:ext cx="0" cy="2361831"/>
          </a:xfrm>
          <a:prstGeom prst="line">
            <a:avLst/>
          </a:prstGeom>
          <a:ln w="12700" cap="flat" cmpd="sng" algn="ctr">
            <a:gradFill flip="none" rotWithShape="1">
              <a:gsLst>
                <a:gs pos="0">
                  <a:srgbClr val="494949"/>
                </a:gs>
                <a:gs pos="100000">
                  <a:srgbClr val="FFFFFF">
                    <a:alpha val="0"/>
                  </a:srgbClr>
                </a:gs>
              </a:gsLst>
              <a:lin ang="5400000" scaled="0"/>
              <a:tileRect/>
            </a:gra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31" name="Straight Connector 130">
            <a:extLst>
              <a:ext uri="{FF2B5EF4-FFF2-40B4-BE49-F238E27FC236}">
                <a16:creationId xmlns:a16="http://schemas.microsoft.com/office/drawing/2014/main" id="{B70D4B80-609A-1051-5BEF-FF09CE0EA0CB}"/>
              </a:ext>
              <a:ext uri="{C183D7F6-B498-43B3-948B-1728B52AA6E4}">
                <adec:decorative xmlns:adec="http://schemas.microsoft.com/office/drawing/2017/decorative" val="1"/>
              </a:ext>
            </a:extLst>
          </p:cNvPr>
          <p:cNvCxnSpPr/>
          <p:nvPr/>
        </p:nvCxnSpPr>
        <p:spPr>
          <a:xfrm>
            <a:off x="11801726" y="2556253"/>
            <a:ext cx="0" cy="2361831"/>
          </a:xfrm>
          <a:prstGeom prst="line">
            <a:avLst/>
          </a:prstGeom>
          <a:ln w="12700" cap="flat" cmpd="sng" algn="ctr">
            <a:gradFill flip="none" rotWithShape="1">
              <a:gsLst>
                <a:gs pos="0">
                  <a:srgbClr val="494949"/>
                </a:gs>
                <a:gs pos="100000">
                  <a:srgbClr val="FFFFFF">
                    <a:alpha val="0"/>
                  </a:srgbClr>
                </a:gs>
              </a:gsLst>
              <a:lin ang="5400000" scaled="0"/>
              <a:tileRect/>
            </a:gra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32" name="TextBox 131">
            <a:extLst>
              <a:ext uri="{FF2B5EF4-FFF2-40B4-BE49-F238E27FC236}">
                <a16:creationId xmlns:a16="http://schemas.microsoft.com/office/drawing/2014/main" id="{96E827CC-BF63-3FBD-5E7C-714BB9EA0A41}"/>
              </a:ext>
            </a:extLst>
          </p:cNvPr>
          <p:cNvSpPr txBox="1"/>
          <p:nvPr/>
        </p:nvSpPr>
        <p:spPr>
          <a:xfrm>
            <a:off x="9408448" y="3574527"/>
            <a:ext cx="2393267" cy="2081147"/>
          </a:xfrm>
          <a:prstGeom prst="rect">
            <a:avLst/>
          </a:prstGeom>
          <a:noFill/>
        </p:spPr>
        <p:txBody>
          <a:bodyPr wrap="square">
            <a:spAutoFit/>
          </a:bodyPr>
          <a:lstStyle/>
          <a:p>
            <a:pPr algn="ctr">
              <a:lnSpc>
                <a:spcPct val="85000"/>
              </a:lnSpc>
              <a:spcBef>
                <a:spcPts val="200"/>
              </a:spcBef>
            </a:pPr>
            <a:r>
              <a:rPr lang="en-US" sz="4400" b="1" dirty="0"/>
              <a:t>95%</a:t>
            </a:r>
          </a:p>
          <a:p>
            <a:pPr algn="ctr">
              <a:lnSpc>
                <a:spcPct val="85000"/>
              </a:lnSpc>
              <a:spcBef>
                <a:spcPts val="200"/>
              </a:spcBef>
            </a:pPr>
            <a:r>
              <a:rPr lang="en-US" sz="2000" dirty="0"/>
              <a:t>DATABASE TESTING</a:t>
            </a:r>
            <a:endParaRPr lang="en-US" sz="1800" dirty="0"/>
          </a:p>
          <a:p>
            <a:pPr marL="111125" indent="-111125">
              <a:lnSpc>
                <a:spcPct val="85000"/>
              </a:lnSpc>
              <a:spcBef>
                <a:spcPts val="200"/>
              </a:spcBef>
              <a:buFontTx/>
              <a:buChar char="•"/>
            </a:pPr>
            <a:r>
              <a:rPr lang="en-US" sz="1400" dirty="0"/>
              <a:t>Automation Coverage includes whether the Pool Created via different Source, Reports which are extracted, Flagging/De-flagging of Loans to Deals are Correct</a:t>
            </a:r>
          </a:p>
        </p:txBody>
      </p:sp>
      <p:sp>
        <p:nvSpPr>
          <p:cNvPr id="135" name="Oval 134">
            <a:extLst>
              <a:ext uri="{FF2B5EF4-FFF2-40B4-BE49-F238E27FC236}">
                <a16:creationId xmlns:a16="http://schemas.microsoft.com/office/drawing/2014/main" id="{8F5F61D9-A24F-944E-C51C-C6C65281FB78}"/>
              </a:ext>
              <a:ext uri="{C183D7F6-B498-43B3-948B-1728B52AA6E4}">
                <adec:decorative xmlns:adec="http://schemas.microsoft.com/office/drawing/2017/decorative" val="1"/>
              </a:ext>
            </a:extLst>
          </p:cNvPr>
          <p:cNvSpPr/>
          <p:nvPr/>
        </p:nvSpPr>
        <p:spPr>
          <a:xfrm>
            <a:off x="3762100" y="1523333"/>
            <a:ext cx="1681167" cy="1645478"/>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6" name="Group 135" descr="This image is an icon of gears. ">
            <a:extLst>
              <a:ext uri="{FF2B5EF4-FFF2-40B4-BE49-F238E27FC236}">
                <a16:creationId xmlns:a16="http://schemas.microsoft.com/office/drawing/2014/main" id="{DD0115A3-8D46-5CD0-C640-16F821AA3A5F}"/>
              </a:ext>
            </a:extLst>
          </p:cNvPr>
          <p:cNvGrpSpPr/>
          <p:nvPr/>
        </p:nvGrpSpPr>
        <p:grpSpPr>
          <a:xfrm>
            <a:off x="4065471" y="1943967"/>
            <a:ext cx="999932" cy="804209"/>
            <a:chOff x="7048500" y="1387475"/>
            <a:chExt cx="276226" cy="284163"/>
          </a:xfrm>
          <a:solidFill>
            <a:schemeClr val="bg1"/>
          </a:solidFill>
        </p:grpSpPr>
        <p:sp>
          <p:nvSpPr>
            <p:cNvPr id="137" name="Freeform 4357">
              <a:extLst>
                <a:ext uri="{FF2B5EF4-FFF2-40B4-BE49-F238E27FC236}">
                  <a16:creationId xmlns:a16="http://schemas.microsoft.com/office/drawing/2014/main" id="{F9EDC3EA-BD2C-C1DB-AE60-497628C323E3}"/>
                </a:ext>
              </a:extLst>
            </p:cNvPr>
            <p:cNvSpPr>
              <a:spLocks noEditPoints="1"/>
            </p:cNvSpPr>
            <p:nvPr/>
          </p:nvSpPr>
          <p:spPr bwMode="auto">
            <a:xfrm>
              <a:off x="7161213" y="1387475"/>
              <a:ext cx="163513" cy="160338"/>
            </a:xfrm>
            <a:custGeom>
              <a:avLst/>
              <a:gdLst>
                <a:gd name="T0" fmla="*/ 229 w 512"/>
                <a:gd name="T1" fmla="*/ 345 h 506"/>
                <a:gd name="T2" fmla="*/ 198 w 512"/>
                <a:gd name="T3" fmla="*/ 328 h 506"/>
                <a:gd name="T4" fmla="*/ 177 w 512"/>
                <a:gd name="T5" fmla="*/ 302 h 506"/>
                <a:gd name="T6" fmla="*/ 166 w 512"/>
                <a:gd name="T7" fmla="*/ 268 h 506"/>
                <a:gd name="T8" fmla="*/ 169 w 512"/>
                <a:gd name="T9" fmla="*/ 232 h 506"/>
                <a:gd name="T10" fmla="*/ 187 w 512"/>
                <a:gd name="T11" fmla="*/ 201 h 506"/>
                <a:gd name="T12" fmla="*/ 213 w 512"/>
                <a:gd name="T13" fmla="*/ 179 h 506"/>
                <a:gd name="T14" fmla="*/ 246 w 512"/>
                <a:gd name="T15" fmla="*/ 169 h 506"/>
                <a:gd name="T16" fmla="*/ 283 w 512"/>
                <a:gd name="T17" fmla="*/ 172 h 506"/>
                <a:gd name="T18" fmla="*/ 314 w 512"/>
                <a:gd name="T19" fmla="*/ 189 h 506"/>
                <a:gd name="T20" fmla="*/ 335 w 512"/>
                <a:gd name="T21" fmla="*/ 216 h 506"/>
                <a:gd name="T22" fmla="*/ 346 w 512"/>
                <a:gd name="T23" fmla="*/ 250 h 506"/>
                <a:gd name="T24" fmla="*/ 343 w 512"/>
                <a:gd name="T25" fmla="*/ 286 h 506"/>
                <a:gd name="T26" fmla="*/ 326 w 512"/>
                <a:gd name="T27" fmla="*/ 316 h 506"/>
                <a:gd name="T28" fmla="*/ 299 w 512"/>
                <a:gd name="T29" fmla="*/ 338 h 506"/>
                <a:gd name="T30" fmla="*/ 265 w 512"/>
                <a:gd name="T31" fmla="*/ 348 h 506"/>
                <a:gd name="T32" fmla="*/ 458 w 512"/>
                <a:gd name="T33" fmla="*/ 276 h 506"/>
                <a:gd name="T34" fmla="*/ 504 w 512"/>
                <a:gd name="T35" fmla="*/ 198 h 506"/>
                <a:gd name="T36" fmla="*/ 511 w 512"/>
                <a:gd name="T37" fmla="*/ 189 h 506"/>
                <a:gd name="T38" fmla="*/ 510 w 512"/>
                <a:gd name="T39" fmla="*/ 178 h 506"/>
                <a:gd name="T40" fmla="*/ 438 w 512"/>
                <a:gd name="T41" fmla="*/ 72 h 506"/>
                <a:gd name="T42" fmla="*/ 363 w 512"/>
                <a:gd name="T43" fmla="*/ 85 h 506"/>
                <a:gd name="T44" fmla="*/ 332 w 512"/>
                <a:gd name="T45" fmla="*/ 10 h 506"/>
                <a:gd name="T46" fmla="*/ 326 w 512"/>
                <a:gd name="T47" fmla="*/ 2 h 506"/>
                <a:gd name="T48" fmla="*/ 204 w 512"/>
                <a:gd name="T49" fmla="*/ 0 h 506"/>
                <a:gd name="T50" fmla="*/ 193 w 512"/>
                <a:gd name="T51" fmla="*/ 3 h 506"/>
                <a:gd name="T52" fmla="*/ 189 w 512"/>
                <a:gd name="T53" fmla="*/ 14 h 506"/>
                <a:gd name="T54" fmla="*/ 162 w 512"/>
                <a:gd name="T55" fmla="*/ 78 h 506"/>
                <a:gd name="T56" fmla="*/ 81 w 512"/>
                <a:gd name="T57" fmla="*/ 74 h 506"/>
                <a:gd name="T58" fmla="*/ 65 w 512"/>
                <a:gd name="T59" fmla="*/ 76 h 506"/>
                <a:gd name="T60" fmla="*/ 1 w 512"/>
                <a:gd name="T61" fmla="*/ 184 h 506"/>
                <a:gd name="T62" fmla="*/ 6 w 512"/>
                <a:gd name="T63" fmla="*/ 197 h 506"/>
                <a:gd name="T64" fmla="*/ 53 w 512"/>
                <a:gd name="T65" fmla="*/ 259 h 506"/>
                <a:gd name="T66" fmla="*/ 4 w 512"/>
                <a:gd name="T67" fmla="*/ 324 h 506"/>
                <a:gd name="T68" fmla="*/ 1 w 512"/>
                <a:gd name="T69" fmla="*/ 338 h 506"/>
                <a:gd name="T70" fmla="*/ 62 w 512"/>
                <a:gd name="T71" fmla="*/ 442 h 506"/>
                <a:gd name="T72" fmla="*/ 73 w 512"/>
                <a:gd name="T73" fmla="*/ 445 h 506"/>
                <a:gd name="T74" fmla="*/ 141 w 512"/>
                <a:gd name="T75" fmla="*/ 427 h 506"/>
                <a:gd name="T76" fmla="*/ 179 w 512"/>
                <a:gd name="T77" fmla="*/ 447 h 506"/>
                <a:gd name="T78" fmla="*/ 190 w 512"/>
                <a:gd name="T79" fmla="*/ 497 h 506"/>
                <a:gd name="T80" fmla="*/ 198 w 512"/>
                <a:gd name="T81" fmla="*/ 505 h 506"/>
                <a:gd name="T82" fmla="*/ 320 w 512"/>
                <a:gd name="T83" fmla="*/ 506 h 506"/>
                <a:gd name="T84" fmla="*/ 330 w 512"/>
                <a:gd name="T85" fmla="*/ 499 h 506"/>
                <a:gd name="T86" fmla="*/ 332 w 512"/>
                <a:gd name="T87" fmla="*/ 448 h 506"/>
                <a:gd name="T88" fmla="*/ 387 w 512"/>
                <a:gd name="T89" fmla="*/ 416 h 506"/>
                <a:gd name="T90" fmla="*/ 441 w 512"/>
                <a:gd name="T91" fmla="*/ 446 h 506"/>
                <a:gd name="T92" fmla="*/ 451 w 512"/>
                <a:gd name="T93" fmla="*/ 440 h 506"/>
                <a:gd name="T94" fmla="*/ 512 w 512"/>
                <a:gd name="T95" fmla="*/ 335 h 506"/>
                <a:gd name="T96" fmla="*/ 509 w 512"/>
                <a:gd name="T97" fmla="*/ 323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06">
                  <a:moveTo>
                    <a:pt x="256" y="350"/>
                  </a:moveTo>
                  <a:lnTo>
                    <a:pt x="246" y="348"/>
                  </a:lnTo>
                  <a:lnTo>
                    <a:pt x="238" y="347"/>
                  </a:lnTo>
                  <a:lnTo>
                    <a:pt x="229" y="345"/>
                  </a:lnTo>
                  <a:lnTo>
                    <a:pt x="221" y="342"/>
                  </a:lnTo>
                  <a:lnTo>
                    <a:pt x="213" y="338"/>
                  </a:lnTo>
                  <a:lnTo>
                    <a:pt x="206" y="334"/>
                  </a:lnTo>
                  <a:lnTo>
                    <a:pt x="198" y="328"/>
                  </a:lnTo>
                  <a:lnTo>
                    <a:pt x="192" y="323"/>
                  </a:lnTo>
                  <a:lnTo>
                    <a:pt x="187" y="316"/>
                  </a:lnTo>
                  <a:lnTo>
                    <a:pt x="181" y="310"/>
                  </a:lnTo>
                  <a:lnTo>
                    <a:pt x="177" y="302"/>
                  </a:lnTo>
                  <a:lnTo>
                    <a:pt x="173" y="294"/>
                  </a:lnTo>
                  <a:lnTo>
                    <a:pt x="169" y="286"/>
                  </a:lnTo>
                  <a:lnTo>
                    <a:pt x="167" y="278"/>
                  </a:lnTo>
                  <a:lnTo>
                    <a:pt x="166" y="268"/>
                  </a:lnTo>
                  <a:lnTo>
                    <a:pt x="165" y="260"/>
                  </a:lnTo>
                  <a:lnTo>
                    <a:pt x="166" y="250"/>
                  </a:lnTo>
                  <a:lnTo>
                    <a:pt x="167" y="240"/>
                  </a:lnTo>
                  <a:lnTo>
                    <a:pt x="169" y="232"/>
                  </a:lnTo>
                  <a:lnTo>
                    <a:pt x="173" y="223"/>
                  </a:lnTo>
                  <a:lnTo>
                    <a:pt x="177" y="216"/>
                  </a:lnTo>
                  <a:lnTo>
                    <a:pt x="181" y="208"/>
                  </a:lnTo>
                  <a:lnTo>
                    <a:pt x="187" y="201"/>
                  </a:lnTo>
                  <a:lnTo>
                    <a:pt x="192" y="194"/>
                  </a:lnTo>
                  <a:lnTo>
                    <a:pt x="198" y="189"/>
                  </a:lnTo>
                  <a:lnTo>
                    <a:pt x="206" y="184"/>
                  </a:lnTo>
                  <a:lnTo>
                    <a:pt x="213" y="179"/>
                  </a:lnTo>
                  <a:lnTo>
                    <a:pt x="221" y="175"/>
                  </a:lnTo>
                  <a:lnTo>
                    <a:pt x="229" y="172"/>
                  </a:lnTo>
                  <a:lnTo>
                    <a:pt x="238" y="170"/>
                  </a:lnTo>
                  <a:lnTo>
                    <a:pt x="246" y="169"/>
                  </a:lnTo>
                  <a:lnTo>
                    <a:pt x="256" y="168"/>
                  </a:lnTo>
                  <a:lnTo>
                    <a:pt x="265" y="169"/>
                  </a:lnTo>
                  <a:lnTo>
                    <a:pt x="274" y="170"/>
                  </a:lnTo>
                  <a:lnTo>
                    <a:pt x="283" y="172"/>
                  </a:lnTo>
                  <a:lnTo>
                    <a:pt x="291" y="175"/>
                  </a:lnTo>
                  <a:lnTo>
                    <a:pt x="299" y="179"/>
                  </a:lnTo>
                  <a:lnTo>
                    <a:pt x="306" y="184"/>
                  </a:lnTo>
                  <a:lnTo>
                    <a:pt x="314" y="189"/>
                  </a:lnTo>
                  <a:lnTo>
                    <a:pt x="320" y="194"/>
                  </a:lnTo>
                  <a:lnTo>
                    <a:pt x="326" y="201"/>
                  </a:lnTo>
                  <a:lnTo>
                    <a:pt x="331" y="208"/>
                  </a:lnTo>
                  <a:lnTo>
                    <a:pt x="335" y="216"/>
                  </a:lnTo>
                  <a:lnTo>
                    <a:pt x="340" y="223"/>
                  </a:lnTo>
                  <a:lnTo>
                    <a:pt x="343" y="232"/>
                  </a:lnTo>
                  <a:lnTo>
                    <a:pt x="345" y="240"/>
                  </a:lnTo>
                  <a:lnTo>
                    <a:pt x="346" y="250"/>
                  </a:lnTo>
                  <a:lnTo>
                    <a:pt x="346" y="260"/>
                  </a:lnTo>
                  <a:lnTo>
                    <a:pt x="346" y="268"/>
                  </a:lnTo>
                  <a:lnTo>
                    <a:pt x="345" y="278"/>
                  </a:lnTo>
                  <a:lnTo>
                    <a:pt x="343" y="286"/>
                  </a:lnTo>
                  <a:lnTo>
                    <a:pt x="340" y="294"/>
                  </a:lnTo>
                  <a:lnTo>
                    <a:pt x="335" y="302"/>
                  </a:lnTo>
                  <a:lnTo>
                    <a:pt x="331" y="310"/>
                  </a:lnTo>
                  <a:lnTo>
                    <a:pt x="326" y="316"/>
                  </a:lnTo>
                  <a:lnTo>
                    <a:pt x="320" y="323"/>
                  </a:lnTo>
                  <a:lnTo>
                    <a:pt x="314" y="328"/>
                  </a:lnTo>
                  <a:lnTo>
                    <a:pt x="306" y="334"/>
                  </a:lnTo>
                  <a:lnTo>
                    <a:pt x="299" y="338"/>
                  </a:lnTo>
                  <a:lnTo>
                    <a:pt x="291" y="342"/>
                  </a:lnTo>
                  <a:lnTo>
                    <a:pt x="283" y="345"/>
                  </a:lnTo>
                  <a:lnTo>
                    <a:pt x="274" y="347"/>
                  </a:lnTo>
                  <a:lnTo>
                    <a:pt x="265" y="348"/>
                  </a:lnTo>
                  <a:lnTo>
                    <a:pt x="256" y="350"/>
                  </a:lnTo>
                  <a:close/>
                  <a:moveTo>
                    <a:pt x="504" y="320"/>
                  </a:moveTo>
                  <a:lnTo>
                    <a:pt x="456" y="292"/>
                  </a:lnTo>
                  <a:lnTo>
                    <a:pt x="458" y="276"/>
                  </a:lnTo>
                  <a:lnTo>
                    <a:pt x="459" y="259"/>
                  </a:lnTo>
                  <a:lnTo>
                    <a:pt x="458" y="241"/>
                  </a:lnTo>
                  <a:lnTo>
                    <a:pt x="456" y="225"/>
                  </a:lnTo>
                  <a:lnTo>
                    <a:pt x="504" y="198"/>
                  </a:lnTo>
                  <a:lnTo>
                    <a:pt x="506" y="197"/>
                  </a:lnTo>
                  <a:lnTo>
                    <a:pt x="509" y="194"/>
                  </a:lnTo>
                  <a:lnTo>
                    <a:pt x="510" y="191"/>
                  </a:lnTo>
                  <a:lnTo>
                    <a:pt x="511" y="189"/>
                  </a:lnTo>
                  <a:lnTo>
                    <a:pt x="512" y="186"/>
                  </a:lnTo>
                  <a:lnTo>
                    <a:pt x="512" y="184"/>
                  </a:lnTo>
                  <a:lnTo>
                    <a:pt x="511" y="181"/>
                  </a:lnTo>
                  <a:lnTo>
                    <a:pt x="510" y="178"/>
                  </a:lnTo>
                  <a:lnTo>
                    <a:pt x="453" y="80"/>
                  </a:lnTo>
                  <a:lnTo>
                    <a:pt x="449" y="76"/>
                  </a:lnTo>
                  <a:lnTo>
                    <a:pt x="443" y="72"/>
                  </a:lnTo>
                  <a:lnTo>
                    <a:pt x="438" y="72"/>
                  </a:lnTo>
                  <a:lnTo>
                    <a:pt x="433" y="74"/>
                  </a:lnTo>
                  <a:lnTo>
                    <a:pt x="387" y="102"/>
                  </a:lnTo>
                  <a:lnTo>
                    <a:pt x="376" y="94"/>
                  </a:lnTo>
                  <a:lnTo>
                    <a:pt x="363" y="85"/>
                  </a:lnTo>
                  <a:lnTo>
                    <a:pt x="348" y="78"/>
                  </a:lnTo>
                  <a:lnTo>
                    <a:pt x="332" y="69"/>
                  </a:lnTo>
                  <a:lnTo>
                    <a:pt x="332" y="14"/>
                  </a:lnTo>
                  <a:lnTo>
                    <a:pt x="332" y="10"/>
                  </a:lnTo>
                  <a:lnTo>
                    <a:pt x="331" y="8"/>
                  </a:lnTo>
                  <a:lnTo>
                    <a:pt x="330" y="5"/>
                  </a:lnTo>
                  <a:lnTo>
                    <a:pt x="328" y="3"/>
                  </a:lnTo>
                  <a:lnTo>
                    <a:pt x="326" y="2"/>
                  </a:lnTo>
                  <a:lnTo>
                    <a:pt x="322" y="1"/>
                  </a:lnTo>
                  <a:lnTo>
                    <a:pt x="320" y="0"/>
                  </a:lnTo>
                  <a:lnTo>
                    <a:pt x="317" y="0"/>
                  </a:lnTo>
                  <a:lnTo>
                    <a:pt x="204" y="0"/>
                  </a:lnTo>
                  <a:lnTo>
                    <a:pt x="200" y="0"/>
                  </a:lnTo>
                  <a:lnTo>
                    <a:pt x="198" y="1"/>
                  </a:lnTo>
                  <a:lnTo>
                    <a:pt x="195" y="2"/>
                  </a:lnTo>
                  <a:lnTo>
                    <a:pt x="193" y="3"/>
                  </a:lnTo>
                  <a:lnTo>
                    <a:pt x="192" y="5"/>
                  </a:lnTo>
                  <a:lnTo>
                    <a:pt x="190" y="8"/>
                  </a:lnTo>
                  <a:lnTo>
                    <a:pt x="190" y="10"/>
                  </a:lnTo>
                  <a:lnTo>
                    <a:pt x="189" y="14"/>
                  </a:lnTo>
                  <a:lnTo>
                    <a:pt x="189" y="68"/>
                  </a:lnTo>
                  <a:lnTo>
                    <a:pt x="179" y="71"/>
                  </a:lnTo>
                  <a:lnTo>
                    <a:pt x="169" y="75"/>
                  </a:lnTo>
                  <a:lnTo>
                    <a:pt x="162" y="78"/>
                  </a:lnTo>
                  <a:lnTo>
                    <a:pt x="154" y="82"/>
                  </a:lnTo>
                  <a:lnTo>
                    <a:pt x="141" y="92"/>
                  </a:lnTo>
                  <a:lnTo>
                    <a:pt x="129" y="102"/>
                  </a:lnTo>
                  <a:lnTo>
                    <a:pt x="81" y="74"/>
                  </a:lnTo>
                  <a:lnTo>
                    <a:pt x="75" y="72"/>
                  </a:lnTo>
                  <a:lnTo>
                    <a:pt x="69" y="74"/>
                  </a:lnTo>
                  <a:lnTo>
                    <a:pt x="67" y="74"/>
                  </a:lnTo>
                  <a:lnTo>
                    <a:pt x="65" y="76"/>
                  </a:lnTo>
                  <a:lnTo>
                    <a:pt x="62" y="78"/>
                  </a:lnTo>
                  <a:lnTo>
                    <a:pt x="60" y="80"/>
                  </a:lnTo>
                  <a:lnTo>
                    <a:pt x="3" y="177"/>
                  </a:lnTo>
                  <a:lnTo>
                    <a:pt x="1" y="184"/>
                  </a:lnTo>
                  <a:lnTo>
                    <a:pt x="1" y="189"/>
                  </a:lnTo>
                  <a:lnTo>
                    <a:pt x="3" y="192"/>
                  </a:lnTo>
                  <a:lnTo>
                    <a:pt x="4" y="194"/>
                  </a:lnTo>
                  <a:lnTo>
                    <a:pt x="6" y="197"/>
                  </a:lnTo>
                  <a:lnTo>
                    <a:pt x="9" y="198"/>
                  </a:lnTo>
                  <a:lnTo>
                    <a:pt x="56" y="225"/>
                  </a:lnTo>
                  <a:lnTo>
                    <a:pt x="54" y="241"/>
                  </a:lnTo>
                  <a:lnTo>
                    <a:pt x="53" y="259"/>
                  </a:lnTo>
                  <a:lnTo>
                    <a:pt x="53" y="276"/>
                  </a:lnTo>
                  <a:lnTo>
                    <a:pt x="55" y="292"/>
                  </a:lnTo>
                  <a:lnTo>
                    <a:pt x="8" y="320"/>
                  </a:lnTo>
                  <a:lnTo>
                    <a:pt x="4" y="324"/>
                  </a:lnTo>
                  <a:lnTo>
                    <a:pt x="1" y="328"/>
                  </a:lnTo>
                  <a:lnTo>
                    <a:pt x="0" y="331"/>
                  </a:lnTo>
                  <a:lnTo>
                    <a:pt x="0" y="335"/>
                  </a:lnTo>
                  <a:lnTo>
                    <a:pt x="1" y="338"/>
                  </a:lnTo>
                  <a:lnTo>
                    <a:pt x="3" y="340"/>
                  </a:lnTo>
                  <a:lnTo>
                    <a:pt x="59" y="437"/>
                  </a:lnTo>
                  <a:lnTo>
                    <a:pt x="60" y="439"/>
                  </a:lnTo>
                  <a:lnTo>
                    <a:pt x="62" y="442"/>
                  </a:lnTo>
                  <a:lnTo>
                    <a:pt x="66" y="444"/>
                  </a:lnTo>
                  <a:lnTo>
                    <a:pt x="68" y="445"/>
                  </a:lnTo>
                  <a:lnTo>
                    <a:pt x="71" y="446"/>
                  </a:lnTo>
                  <a:lnTo>
                    <a:pt x="73" y="445"/>
                  </a:lnTo>
                  <a:lnTo>
                    <a:pt x="76" y="445"/>
                  </a:lnTo>
                  <a:lnTo>
                    <a:pt x="80" y="444"/>
                  </a:lnTo>
                  <a:lnTo>
                    <a:pt x="129" y="416"/>
                  </a:lnTo>
                  <a:lnTo>
                    <a:pt x="141" y="427"/>
                  </a:lnTo>
                  <a:lnTo>
                    <a:pt x="154" y="435"/>
                  </a:lnTo>
                  <a:lnTo>
                    <a:pt x="162" y="439"/>
                  </a:lnTo>
                  <a:lnTo>
                    <a:pt x="169" y="444"/>
                  </a:lnTo>
                  <a:lnTo>
                    <a:pt x="179" y="447"/>
                  </a:lnTo>
                  <a:lnTo>
                    <a:pt x="189" y="451"/>
                  </a:lnTo>
                  <a:lnTo>
                    <a:pt x="189" y="491"/>
                  </a:lnTo>
                  <a:lnTo>
                    <a:pt x="190" y="494"/>
                  </a:lnTo>
                  <a:lnTo>
                    <a:pt x="190" y="497"/>
                  </a:lnTo>
                  <a:lnTo>
                    <a:pt x="192" y="499"/>
                  </a:lnTo>
                  <a:lnTo>
                    <a:pt x="193" y="501"/>
                  </a:lnTo>
                  <a:lnTo>
                    <a:pt x="195" y="504"/>
                  </a:lnTo>
                  <a:lnTo>
                    <a:pt x="198" y="505"/>
                  </a:lnTo>
                  <a:lnTo>
                    <a:pt x="200" y="506"/>
                  </a:lnTo>
                  <a:lnTo>
                    <a:pt x="204" y="506"/>
                  </a:lnTo>
                  <a:lnTo>
                    <a:pt x="317" y="506"/>
                  </a:lnTo>
                  <a:lnTo>
                    <a:pt x="320" y="506"/>
                  </a:lnTo>
                  <a:lnTo>
                    <a:pt x="322" y="505"/>
                  </a:lnTo>
                  <a:lnTo>
                    <a:pt x="326" y="504"/>
                  </a:lnTo>
                  <a:lnTo>
                    <a:pt x="328" y="501"/>
                  </a:lnTo>
                  <a:lnTo>
                    <a:pt x="330" y="499"/>
                  </a:lnTo>
                  <a:lnTo>
                    <a:pt x="331" y="497"/>
                  </a:lnTo>
                  <a:lnTo>
                    <a:pt x="332" y="494"/>
                  </a:lnTo>
                  <a:lnTo>
                    <a:pt x="332" y="491"/>
                  </a:lnTo>
                  <a:lnTo>
                    <a:pt x="332" y="448"/>
                  </a:lnTo>
                  <a:lnTo>
                    <a:pt x="348" y="439"/>
                  </a:lnTo>
                  <a:lnTo>
                    <a:pt x="363" y="432"/>
                  </a:lnTo>
                  <a:lnTo>
                    <a:pt x="376" y="424"/>
                  </a:lnTo>
                  <a:lnTo>
                    <a:pt x="387" y="416"/>
                  </a:lnTo>
                  <a:lnTo>
                    <a:pt x="433" y="444"/>
                  </a:lnTo>
                  <a:lnTo>
                    <a:pt x="435" y="445"/>
                  </a:lnTo>
                  <a:lnTo>
                    <a:pt x="438" y="445"/>
                  </a:lnTo>
                  <a:lnTo>
                    <a:pt x="441" y="446"/>
                  </a:lnTo>
                  <a:lnTo>
                    <a:pt x="443" y="445"/>
                  </a:lnTo>
                  <a:lnTo>
                    <a:pt x="447" y="444"/>
                  </a:lnTo>
                  <a:lnTo>
                    <a:pt x="449" y="443"/>
                  </a:lnTo>
                  <a:lnTo>
                    <a:pt x="451" y="440"/>
                  </a:lnTo>
                  <a:lnTo>
                    <a:pt x="453" y="437"/>
                  </a:lnTo>
                  <a:lnTo>
                    <a:pt x="510" y="340"/>
                  </a:lnTo>
                  <a:lnTo>
                    <a:pt x="511" y="338"/>
                  </a:lnTo>
                  <a:lnTo>
                    <a:pt x="512" y="335"/>
                  </a:lnTo>
                  <a:lnTo>
                    <a:pt x="512" y="331"/>
                  </a:lnTo>
                  <a:lnTo>
                    <a:pt x="511" y="328"/>
                  </a:lnTo>
                  <a:lnTo>
                    <a:pt x="510" y="326"/>
                  </a:lnTo>
                  <a:lnTo>
                    <a:pt x="509" y="323"/>
                  </a:lnTo>
                  <a:lnTo>
                    <a:pt x="506" y="321"/>
                  </a:lnTo>
                  <a:lnTo>
                    <a:pt x="504" y="3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8" name="Freeform 4358">
              <a:extLst>
                <a:ext uri="{FF2B5EF4-FFF2-40B4-BE49-F238E27FC236}">
                  <a16:creationId xmlns:a16="http://schemas.microsoft.com/office/drawing/2014/main" id="{7D620791-D3CA-0344-8214-2CC7E5108C84}"/>
                </a:ext>
              </a:extLst>
            </p:cNvPr>
            <p:cNvSpPr>
              <a:spLocks noEditPoints="1"/>
            </p:cNvSpPr>
            <p:nvPr/>
          </p:nvSpPr>
          <p:spPr bwMode="auto">
            <a:xfrm>
              <a:off x="7048500" y="1509713"/>
              <a:ext cx="161925" cy="161925"/>
            </a:xfrm>
            <a:custGeom>
              <a:avLst/>
              <a:gdLst>
                <a:gd name="T0" fmla="*/ 229 w 511"/>
                <a:gd name="T1" fmla="*/ 335 h 509"/>
                <a:gd name="T2" fmla="*/ 198 w 511"/>
                <a:gd name="T3" fmla="*/ 319 h 509"/>
                <a:gd name="T4" fmla="*/ 176 w 511"/>
                <a:gd name="T5" fmla="*/ 292 h 509"/>
                <a:gd name="T6" fmla="*/ 166 w 511"/>
                <a:gd name="T7" fmla="*/ 258 h 509"/>
                <a:gd name="T8" fmla="*/ 169 w 511"/>
                <a:gd name="T9" fmla="*/ 223 h 509"/>
                <a:gd name="T10" fmla="*/ 186 w 511"/>
                <a:gd name="T11" fmla="*/ 191 h 509"/>
                <a:gd name="T12" fmla="*/ 213 w 511"/>
                <a:gd name="T13" fmla="*/ 169 h 509"/>
                <a:gd name="T14" fmla="*/ 246 w 511"/>
                <a:gd name="T15" fmla="*/ 158 h 509"/>
                <a:gd name="T16" fmla="*/ 282 w 511"/>
                <a:gd name="T17" fmla="*/ 163 h 509"/>
                <a:gd name="T18" fmla="*/ 313 w 511"/>
                <a:gd name="T19" fmla="*/ 179 h 509"/>
                <a:gd name="T20" fmla="*/ 335 w 511"/>
                <a:gd name="T21" fmla="*/ 206 h 509"/>
                <a:gd name="T22" fmla="*/ 346 w 511"/>
                <a:gd name="T23" fmla="*/ 240 h 509"/>
                <a:gd name="T24" fmla="*/ 342 w 511"/>
                <a:gd name="T25" fmla="*/ 276 h 509"/>
                <a:gd name="T26" fmla="*/ 325 w 511"/>
                <a:gd name="T27" fmla="*/ 306 h 509"/>
                <a:gd name="T28" fmla="*/ 298 w 511"/>
                <a:gd name="T29" fmla="*/ 328 h 509"/>
                <a:gd name="T30" fmla="*/ 265 w 511"/>
                <a:gd name="T31" fmla="*/ 338 h 509"/>
                <a:gd name="T32" fmla="*/ 511 w 511"/>
                <a:gd name="T33" fmla="*/ 173 h 509"/>
                <a:gd name="T34" fmla="*/ 450 w 511"/>
                <a:gd name="T35" fmla="*/ 67 h 509"/>
                <a:gd name="T36" fmla="*/ 441 w 511"/>
                <a:gd name="T37" fmla="*/ 63 h 509"/>
                <a:gd name="T38" fmla="*/ 386 w 511"/>
                <a:gd name="T39" fmla="*/ 92 h 509"/>
                <a:gd name="T40" fmla="*/ 332 w 511"/>
                <a:gd name="T41" fmla="*/ 59 h 509"/>
                <a:gd name="T42" fmla="*/ 329 w 511"/>
                <a:gd name="T43" fmla="*/ 6 h 509"/>
                <a:gd name="T44" fmla="*/ 320 w 511"/>
                <a:gd name="T45" fmla="*/ 0 h 509"/>
                <a:gd name="T46" fmla="*/ 198 w 511"/>
                <a:gd name="T47" fmla="*/ 1 h 509"/>
                <a:gd name="T48" fmla="*/ 190 w 511"/>
                <a:gd name="T49" fmla="*/ 9 h 509"/>
                <a:gd name="T50" fmla="*/ 179 w 511"/>
                <a:gd name="T51" fmla="*/ 61 h 509"/>
                <a:gd name="T52" fmla="*/ 141 w 511"/>
                <a:gd name="T53" fmla="*/ 81 h 509"/>
                <a:gd name="T54" fmla="*/ 68 w 511"/>
                <a:gd name="T55" fmla="*/ 63 h 509"/>
                <a:gd name="T56" fmla="*/ 60 w 511"/>
                <a:gd name="T57" fmla="*/ 70 h 509"/>
                <a:gd name="T58" fmla="*/ 1 w 511"/>
                <a:gd name="T59" fmla="*/ 177 h 509"/>
                <a:gd name="T60" fmla="*/ 5 w 511"/>
                <a:gd name="T61" fmla="*/ 186 h 509"/>
                <a:gd name="T62" fmla="*/ 52 w 511"/>
                <a:gd name="T63" fmla="*/ 249 h 509"/>
                <a:gd name="T64" fmla="*/ 5 w 511"/>
                <a:gd name="T65" fmla="*/ 311 h 509"/>
                <a:gd name="T66" fmla="*/ 0 w 511"/>
                <a:gd name="T67" fmla="*/ 322 h 509"/>
                <a:gd name="T68" fmla="*/ 59 w 511"/>
                <a:gd name="T69" fmla="*/ 429 h 509"/>
                <a:gd name="T70" fmla="*/ 74 w 511"/>
                <a:gd name="T71" fmla="*/ 435 h 509"/>
                <a:gd name="T72" fmla="*/ 140 w 511"/>
                <a:gd name="T73" fmla="*/ 416 h 509"/>
                <a:gd name="T74" fmla="*/ 179 w 511"/>
                <a:gd name="T75" fmla="*/ 438 h 509"/>
                <a:gd name="T76" fmla="*/ 190 w 511"/>
                <a:gd name="T77" fmla="*/ 500 h 509"/>
                <a:gd name="T78" fmla="*/ 198 w 511"/>
                <a:gd name="T79" fmla="*/ 508 h 509"/>
                <a:gd name="T80" fmla="*/ 320 w 511"/>
                <a:gd name="T81" fmla="*/ 509 h 509"/>
                <a:gd name="T82" fmla="*/ 329 w 511"/>
                <a:gd name="T83" fmla="*/ 503 h 509"/>
                <a:gd name="T84" fmla="*/ 332 w 511"/>
                <a:gd name="T85" fmla="*/ 439 h 509"/>
                <a:gd name="T86" fmla="*/ 387 w 511"/>
                <a:gd name="T87" fmla="*/ 407 h 509"/>
                <a:gd name="T88" fmla="*/ 441 w 511"/>
                <a:gd name="T89" fmla="*/ 435 h 509"/>
                <a:gd name="T90" fmla="*/ 450 w 511"/>
                <a:gd name="T91" fmla="*/ 431 h 509"/>
                <a:gd name="T92" fmla="*/ 511 w 511"/>
                <a:gd name="T93" fmla="*/ 324 h 509"/>
                <a:gd name="T94" fmla="*/ 504 w 511"/>
                <a:gd name="T95" fmla="*/ 309 h 509"/>
                <a:gd name="T96" fmla="*/ 459 w 511"/>
                <a:gd name="T97" fmla="*/ 233 h 509"/>
                <a:gd name="T98" fmla="*/ 508 w 511"/>
                <a:gd name="T99" fmla="*/ 18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1" h="509">
                  <a:moveTo>
                    <a:pt x="256" y="339"/>
                  </a:moveTo>
                  <a:lnTo>
                    <a:pt x="246" y="338"/>
                  </a:lnTo>
                  <a:lnTo>
                    <a:pt x="237" y="337"/>
                  </a:lnTo>
                  <a:lnTo>
                    <a:pt x="229" y="335"/>
                  </a:lnTo>
                  <a:lnTo>
                    <a:pt x="220" y="332"/>
                  </a:lnTo>
                  <a:lnTo>
                    <a:pt x="213" y="328"/>
                  </a:lnTo>
                  <a:lnTo>
                    <a:pt x="205" y="323"/>
                  </a:lnTo>
                  <a:lnTo>
                    <a:pt x="198" y="319"/>
                  </a:lnTo>
                  <a:lnTo>
                    <a:pt x="191" y="312"/>
                  </a:lnTo>
                  <a:lnTo>
                    <a:pt x="186" y="306"/>
                  </a:lnTo>
                  <a:lnTo>
                    <a:pt x="181" y="300"/>
                  </a:lnTo>
                  <a:lnTo>
                    <a:pt x="176" y="292"/>
                  </a:lnTo>
                  <a:lnTo>
                    <a:pt x="172" y="284"/>
                  </a:lnTo>
                  <a:lnTo>
                    <a:pt x="169" y="276"/>
                  </a:lnTo>
                  <a:lnTo>
                    <a:pt x="167" y="267"/>
                  </a:lnTo>
                  <a:lnTo>
                    <a:pt x="166" y="258"/>
                  </a:lnTo>
                  <a:lnTo>
                    <a:pt x="166" y="249"/>
                  </a:lnTo>
                  <a:lnTo>
                    <a:pt x="166" y="240"/>
                  </a:lnTo>
                  <a:lnTo>
                    <a:pt x="167" y="231"/>
                  </a:lnTo>
                  <a:lnTo>
                    <a:pt x="169" y="223"/>
                  </a:lnTo>
                  <a:lnTo>
                    <a:pt x="172" y="214"/>
                  </a:lnTo>
                  <a:lnTo>
                    <a:pt x="176" y="206"/>
                  </a:lnTo>
                  <a:lnTo>
                    <a:pt x="181" y="199"/>
                  </a:lnTo>
                  <a:lnTo>
                    <a:pt x="186" y="191"/>
                  </a:lnTo>
                  <a:lnTo>
                    <a:pt x="191" y="185"/>
                  </a:lnTo>
                  <a:lnTo>
                    <a:pt x="198" y="179"/>
                  </a:lnTo>
                  <a:lnTo>
                    <a:pt x="205" y="173"/>
                  </a:lnTo>
                  <a:lnTo>
                    <a:pt x="213" y="169"/>
                  </a:lnTo>
                  <a:lnTo>
                    <a:pt x="220" y="165"/>
                  </a:lnTo>
                  <a:lnTo>
                    <a:pt x="229" y="163"/>
                  </a:lnTo>
                  <a:lnTo>
                    <a:pt x="237" y="159"/>
                  </a:lnTo>
                  <a:lnTo>
                    <a:pt x="246" y="158"/>
                  </a:lnTo>
                  <a:lnTo>
                    <a:pt x="256" y="158"/>
                  </a:lnTo>
                  <a:lnTo>
                    <a:pt x="265" y="158"/>
                  </a:lnTo>
                  <a:lnTo>
                    <a:pt x="274" y="159"/>
                  </a:lnTo>
                  <a:lnTo>
                    <a:pt x="282" y="163"/>
                  </a:lnTo>
                  <a:lnTo>
                    <a:pt x="291" y="165"/>
                  </a:lnTo>
                  <a:lnTo>
                    <a:pt x="298" y="169"/>
                  </a:lnTo>
                  <a:lnTo>
                    <a:pt x="306" y="173"/>
                  </a:lnTo>
                  <a:lnTo>
                    <a:pt x="313" y="179"/>
                  </a:lnTo>
                  <a:lnTo>
                    <a:pt x="320" y="185"/>
                  </a:lnTo>
                  <a:lnTo>
                    <a:pt x="325" y="191"/>
                  </a:lnTo>
                  <a:lnTo>
                    <a:pt x="331" y="199"/>
                  </a:lnTo>
                  <a:lnTo>
                    <a:pt x="335" y="206"/>
                  </a:lnTo>
                  <a:lnTo>
                    <a:pt x="339" y="214"/>
                  </a:lnTo>
                  <a:lnTo>
                    <a:pt x="342" y="223"/>
                  </a:lnTo>
                  <a:lnTo>
                    <a:pt x="344" y="231"/>
                  </a:lnTo>
                  <a:lnTo>
                    <a:pt x="346" y="240"/>
                  </a:lnTo>
                  <a:lnTo>
                    <a:pt x="347" y="249"/>
                  </a:lnTo>
                  <a:lnTo>
                    <a:pt x="346" y="258"/>
                  </a:lnTo>
                  <a:lnTo>
                    <a:pt x="344" y="267"/>
                  </a:lnTo>
                  <a:lnTo>
                    <a:pt x="342" y="276"/>
                  </a:lnTo>
                  <a:lnTo>
                    <a:pt x="339" y="284"/>
                  </a:lnTo>
                  <a:lnTo>
                    <a:pt x="335" y="292"/>
                  </a:lnTo>
                  <a:lnTo>
                    <a:pt x="331" y="300"/>
                  </a:lnTo>
                  <a:lnTo>
                    <a:pt x="325" y="306"/>
                  </a:lnTo>
                  <a:lnTo>
                    <a:pt x="320" y="312"/>
                  </a:lnTo>
                  <a:lnTo>
                    <a:pt x="313" y="319"/>
                  </a:lnTo>
                  <a:lnTo>
                    <a:pt x="306" y="323"/>
                  </a:lnTo>
                  <a:lnTo>
                    <a:pt x="298" y="328"/>
                  </a:lnTo>
                  <a:lnTo>
                    <a:pt x="291" y="332"/>
                  </a:lnTo>
                  <a:lnTo>
                    <a:pt x="282" y="335"/>
                  </a:lnTo>
                  <a:lnTo>
                    <a:pt x="274" y="337"/>
                  </a:lnTo>
                  <a:lnTo>
                    <a:pt x="265" y="338"/>
                  </a:lnTo>
                  <a:lnTo>
                    <a:pt x="256" y="339"/>
                  </a:lnTo>
                  <a:close/>
                  <a:moveTo>
                    <a:pt x="510" y="179"/>
                  </a:moveTo>
                  <a:lnTo>
                    <a:pt x="511" y="177"/>
                  </a:lnTo>
                  <a:lnTo>
                    <a:pt x="511" y="173"/>
                  </a:lnTo>
                  <a:lnTo>
                    <a:pt x="510" y="171"/>
                  </a:lnTo>
                  <a:lnTo>
                    <a:pt x="509" y="168"/>
                  </a:lnTo>
                  <a:lnTo>
                    <a:pt x="453" y="70"/>
                  </a:lnTo>
                  <a:lnTo>
                    <a:pt x="450" y="67"/>
                  </a:lnTo>
                  <a:lnTo>
                    <a:pt x="448" y="65"/>
                  </a:lnTo>
                  <a:lnTo>
                    <a:pt x="446" y="64"/>
                  </a:lnTo>
                  <a:lnTo>
                    <a:pt x="443" y="64"/>
                  </a:lnTo>
                  <a:lnTo>
                    <a:pt x="441" y="63"/>
                  </a:lnTo>
                  <a:lnTo>
                    <a:pt x="438" y="63"/>
                  </a:lnTo>
                  <a:lnTo>
                    <a:pt x="434" y="63"/>
                  </a:lnTo>
                  <a:lnTo>
                    <a:pt x="432" y="65"/>
                  </a:lnTo>
                  <a:lnTo>
                    <a:pt x="386" y="92"/>
                  </a:lnTo>
                  <a:lnTo>
                    <a:pt x="375" y="83"/>
                  </a:lnTo>
                  <a:lnTo>
                    <a:pt x="363" y="75"/>
                  </a:lnTo>
                  <a:lnTo>
                    <a:pt x="348" y="67"/>
                  </a:lnTo>
                  <a:lnTo>
                    <a:pt x="332" y="59"/>
                  </a:lnTo>
                  <a:lnTo>
                    <a:pt x="332" y="14"/>
                  </a:lnTo>
                  <a:lnTo>
                    <a:pt x="332" y="12"/>
                  </a:lnTo>
                  <a:lnTo>
                    <a:pt x="331" y="9"/>
                  </a:lnTo>
                  <a:lnTo>
                    <a:pt x="329" y="6"/>
                  </a:lnTo>
                  <a:lnTo>
                    <a:pt x="327" y="4"/>
                  </a:lnTo>
                  <a:lnTo>
                    <a:pt x="325" y="2"/>
                  </a:lnTo>
                  <a:lnTo>
                    <a:pt x="323" y="1"/>
                  </a:lnTo>
                  <a:lnTo>
                    <a:pt x="320" y="0"/>
                  </a:lnTo>
                  <a:lnTo>
                    <a:pt x="317" y="0"/>
                  </a:lnTo>
                  <a:lnTo>
                    <a:pt x="203" y="0"/>
                  </a:lnTo>
                  <a:lnTo>
                    <a:pt x="201" y="0"/>
                  </a:lnTo>
                  <a:lnTo>
                    <a:pt x="198" y="1"/>
                  </a:lnTo>
                  <a:lnTo>
                    <a:pt x="196" y="2"/>
                  </a:lnTo>
                  <a:lnTo>
                    <a:pt x="194" y="4"/>
                  </a:lnTo>
                  <a:lnTo>
                    <a:pt x="191" y="6"/>
                  </a:lnTo>
                  <a:lnTo>
                    <a:pt x="190" y="9"/>
                  </a:lnTo>
                  <a:lnTo>
                    <a:pt x="189" y="12"/>
                  </a:lnTo>
                  <a:lnTo>
                    <a:pt x="188" y="14"/>
                  </a:lnTo>
                  <a:lnTo>
                    <a:pt x="188" y="58"/>
                  </a:lnTo>
                  <a:lnTo>
                    <a:pt x="179" y="61"/>
                  </a:lnTo>
                  <a:lnTo>
                    <a:pt x="170" y="64"/>
                  </a:lnTo>
                  <a:lnTo>
                    <a:pt x="161" y="68"/>
                  </a:lnTo>
                  <a:lnTo>
                    <a:pt x="154" y="72"/>
                  </a:lnTo>
                  <a:lnTo>
                    <a:pt x="141" y="81"/>
                  </a:lnTo>
                  <a:lnTo>
                    <a:pt x="128" y="92"/>
                  </a:lnTo>
                  <a:lnTo>
                    <a:pt x="80" y="64"/>
                  </a:lnTo>
                  <a:lnTo>
                    <a:pt x="75" y="62"/>
                  </a:lnTo>
                  <a:lnTo>
                    <a:pt x="68" y="63"/>
                  </a:lnTo>
                  <a:lnTo>
                    <a:pt x="66" y="64"/>
                  </a:lnTo>
                  <a:lnTo>
                    <a:pt x="64" y="65"/>
                  </a:lnTo>
                  <a:lnTo>
                    <a:pt x="62" y="67"/>
                  </a:lnTo>
                  <a:lnTo>
                    <a:pt x="60" y="70"/>
                  </a:lnTo>
                  <a:lnTo>
                    <a:pt x="3" y="168"/>
                  </a:lnTo>
                  <a:lnTo>
                    <a:pt x="2" y="171"/>
                  </a:lnTo>
                  <a:lnTo>
                    <a:pt x="1" y="173"/>
                  </a:lnTo>
                  <a:lnTo>
                    <a:pt x="1" y="177"/>
                  </a:lnTo>
                  <a:lnTo>
                    <a:pt x="1" y="179"/>
                  </a:lnTo>
                  <a:lnTo>
                    <a:pt x="2" y="182"/>
                  </a:lnTo>
                  <a:lnTo>
                    <a:pt x="4" y="184"/>
                  </a:lnTo>
                  <a:lnTo>
                    <a:pt x="5" y="186"/>
                  </a:lnTo>
                  <a:lnTo>
                    <a:pt x="8" y="188"/>
                  </a:lnTo>
                  <a:lnTo>
                    <a:pt x="56" y="216"/>
                  </a:lnTo>
                  <a:lnTo>
                    <a:pt x="53" y="233"/>
                  </a:lnTo>
                  <a:lnTo>
                    <a:pt x="52" y="249"/>
                  </a:lnTo>
                  <a:lnTo>
                    <a:pt x="53" y="265"/>
                  </a:lnTo>
                  <a:lnTo>
                    <a:pt x="56" y="282"/>
                  </a:lnTo>
                  <a:lnTo>
                    <a:pt x="7" y="309"/>
                  </a:lnTo>
                  <a:lnTo>
                    <a:pt x="5" y="311"/>
                  </a:lnTo>
                  <a:lnTo>
                    <a:pt x="3" y="313"/>
                  </a:lnTo>
                  <a:lnTo>
                    <a:pt x="2" y="317"/>
                  </a:lnTo>
                  <a:lnTo>
                    <a:pt x="1" y="320"/>
                  </a:lnTo>
                  <a:lnTo>
                    <a:pt x="0" y="322"/>
                  </a:lnTo>
                  <a:lnTo>
                    <a:pt x="0" y="324"/>
                  </a:lnTo>
                  <a:lnTo>
                    <a:pt x="1" y="327"/>
                  </a:lnTo>
                  <a:lnTo>
                    <a:pt x="2" y="330"/>
                  </a:lnTo>
                  <a:lnTo>
                    <a:pt x="59" y="429"/>
                  </a:lnTo>
                  <a:lnTo>
                    <a:pt x="63" y="432"/>
                  </a:lnTo>
                  <a:lnTo>
                    <a:pt x="67" y="434"/>
                  </a:lnTo>
                  <a:lnTo>
                    <a:pt x="71" y="435"/>
                  </a:lnTo>
                  <a:lnTo>
                    <a:pt x="74" y="435"/>
                  </a:lnTo>
                  <a:lnTo>
                    <a:pt x="76" y="434"/>
                  </a:lnTo>
                  <a:lnTo>
                    <a:pt x="79" y="433"/>
                  </a:lnTo>
                  <a:lnTo>
                    <a:pt x="128" y="407"/>
                  </a:lnTo>
                  <a:lnTo>
                    <a:pt x="140" y="416"/>
                  </a:lnTo>
                  <a:lnTo>
                    <a:pt x="154" y="426"/>
                  </a:lnTo>
                  <a:lnTo>
                    <a:pt x="161" y="430"/>
                  </a:lnTo>
                  <a:lnTo>
                    <a:pt x="169" y="434"/>
                  </a:lnTo>
                  <a:lnTo>
                    <a:pt x="179" y="438"/>
                  </a:lnTo>
                  <a:lnTo>
                    <a:pt x="188" y="441"/>
                  </a:lnTo>
                  <a:lnTo>
                    <a:pt x="188" y="494"/>
                  </a:lnTo>
                  <a:lnTo>
                    <a:pt x="189" y="497"/>
                  </a:lnTo>
                  <a:lnTo>
                    <a:pt x="190" y="500"/>
                  </a:lnTo>
                  <a:lnTo>
                    <a:pt x="191" y="503"/>
                  </a:lnTo>
                  <a:lnTo>
                    <a:pt x="194" y="505"/>
                  </a:lnTo>
                  <a:lnTo>
                    <a:pt x="196" y="507"/>
                  </a:lnTo>
                  <a:lnTo>
                    <a:pt x="198" y="508"/>
                  </a:lnTo>
                  <a:lnTo>
                    <a:pt x="201" y="509"/>
                  </a:lnTo>
                  <a:lnTo>
                    <a:pt x="203" y="509"/>
                  </a:lnTo>
                  <a:lnTo>
                    <a:pt x="317" y="509"/>
                  </a:lnTo>
                  <a:lnTo>
                    <a:pt x="320" y="509"/>
                  </a:lnTo>
                  <a:lnTo>
                    <a:pt x="323" y="508"/>
                  </a:lnTo>
                  <a:lnTo>
                    <a:pt x="325" y="507"/>
                  </a:lnTo>
                  <a:lnTo>
                    <a:pt x="327" y="505"/>
                  </a:lnTo>
                  <a:lnTo>
                    <a:pt x="329" y="503"/>
                  </a:lnTo>
                  <a:lnTo>
                    <a:pt x="331" y="500"/>
                  </a:lnTo>
                  <a:lnTo>
                    <a:pt x="332" y="497"/>
                  </a:lnTo>
                  <a:lnTo>
                    <a:pt x="332" y="494"/>
                  </a:lnTo>
                  <a:lnTo>
                    <a:pt x="332" y="439"/>
                  </a:lnTo>
                  <a:lnTo>
                    <a:pt x="348" y="431"/>
                  </a:lnTo>
                  <a:lnTo>
                    <a:pt x="363" y="423"/>
                  </a:lnTo>
                  <a:lnTo>
                    <a:pt x="375" y="414"/>
                  </a:lnTo>
                  <a:lnTo>
                    <a:pt x="387" y="407"/>
                  </a:lnTo>
                  <a:lnTo>
                    <a:pt x="432" y="433"/>
                  </a:lnTo>
                  <a:lnTo>
                    <a:pt x="434" y="434"/>
                  </a:lnTo>
                  <a:lnTo>
                    <a:pt x="438" y="435"/>
                  </a:lnTo>
                  <a:lnTo>
                    <a:pt x="441" y="435"/>
                  </a:lnTo>
                  <a:lnTo>
                    <a:pt x="443" y="434"/>
                  </a:lnTo>
                  <a:lnTo>
                    <a:pt x="446" y="434"/>
                  </a:lnTo>
                  <a:lnTo>
                    <a:pt x="448" y="432"/>
                  </a:lnTo>
                  <a:lnTo>
                    <a:pt x="450" y="431"/>
                  </a:lnTo>
                  <a:lnTo>
                    <a:pt x="453" y="429"/>
                  </a:lnTo>
                  <a:lnTo>
                    <a:pt x="509" y="330"/>
                  </a:lnTo>
                  <a:lnTo>
                    <a:pt x="510" y="327"/>
                  </a:lnTo>
                  <a:lnTo>
                    <a:pt x="511" y="324"/>
                  </a:lnTo>
                  <a:lnTo>
                    <a:pt x="511" y="322"/>
                  </a:lnTo>
                  <a:lnTo>
                    <a:pt x="510" y="320"/>
                  </a:lnTo>
                  <a:lnTo>
                    <a:pt x="508" y="313"/>
                  </a:lnTo>
                  <a:lnTo>
                    <a:pt x="504" y="309"/>
                  </a:lnTo>
                  <a:lnTo>
                    <a:pt x="457" y="282"/>
                  </a:lnTo>
                  <a:lnTo>
                    <a:pt x="459" y="265"/>
                  </a:lnTo>
                  <a:lnTo>
                    <a:pt x="459" y="249"/>
                  </a:lnTo>
                  <a:lnTo>
                    <a:pt x="459" y="233"/>
                  </a:lnTo>
                  <a:lnTo>
                    <a:pt x="457" y="216"/>
                  </a:lnTo>
                  <a:lnTo>
                    <a:pt x="504" y="188"/>
                  </a:lnTo>
                  <a:lnTo>
                    <a:pt x="506" y="186"/>
                  </a:lnTo>
                  <a:lnTo>
                    <a:pt x="508" y="184"/>
                  </a:lnTo>
                  <a:lnTo>
                    <a:pt x="509" y="182"/>
                  </a:lnTo>
                  <a:lnTo>
                    <a:pt x="510" y="1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39" name="Oval 138">
            <a:extLst>
              <a:ext uri="{FF2B5EF4-FFF2-40B4-BE49-F238E27FC236}">
                <a16:creationId xmlns:a16="http://schemas.microsoft.com/office/drawing/2014/main" id="{46CCF9AA-CA9F-276E-DB98-D918917922DF}"/>
              </a:ext>
              <a:ext uri="{C183D7F6-B498-43B3-948B-1728B52AA6E4}">
                <adec:decorative xmlns:adec="http://schemas.microsoft.com/office/drawing/2017/decorative" val="1"/>
              </a:ext>
            </a:extLst>
          </p:cNvPr>
          <p:cNvSpPr/>
          <p:nvPr/>
        </p:nvSpPr>
        <p:spPr>
          <a:xfrm>
            <a:off x="835651" y="1754793"/>
            <a:ext cx="1515692" cy="142494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0" name="Picture 139">
            <a:extLst>
              <a:ext uri="{FF2B5EF4-FFF2-40B4-BE49-F238E27FC236}">
                <a16:creationId xmlns:a16="http://schemas.microsoft.com/office/drawing/2014/main" id="{788B620A-B6CE-FA7E-6D56-36489774D66B}"/>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1090923" y="1950844"/>
            <a:ext cx="943128" cy="994385"/>
          </a:xfrm>
          <a:prstGeom prst="rect">
            <a:avLst/>
          </a:prstGeom>
        </p:spPr>
      </p:pic>
      <p:sp>
        <p:nvSpPr>
          <p:cNvPr id="141" name="Oval 140">
            <a:extLst>
              <a:ext uri="{FF2B5EF4-FFF2-40B4-BE49-F238E27FC236}">
                <a16:creationId xmlns:a16="http://schemas.microsoft.com/office/drawing/2014/main" id="{C1933062-4A37-EE25-8EA7-9317F26E62F6}"/>
              </a:ext>
              <a:ext uri="{C183D7F6-B498-43B3-948B-1728B52AA6E4}">
                <adec:decorative xmlns:adec="http://schemas.microsoft.com/office/drawing/2017/decorative" val="1"/>
              </a:ext>
            </a:extLst>
          </p:cNvPr>
          <p:cNvSpPr/>
          <p:nvPr/>
        </p:nvSpPr>
        <p:spPr>
          <a:xfrm>
            <a:off x="6884861" y="1693658"/>
            <a:ext cx="1410281" cy="140816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2" name="Group 141" descr="This image is an icon of a human being. ">
            <a:extLst>
              <a:ext uri="{FF2B5EF4-FFF2-40B4-BE49-F238E27FC236}">
                <a16:creationId xmlns:a16="http://schemas.microsoft.com/office/drawing/2014/main" id="{9A5934A0-46ED-3741-DFBC-E10AC86AE229}"/>
              </a:ext>
            </a:extLst>
          </p:cNvPr>
          <p:cNvGrpSpPr/>
          <p:nvPr/>
        </p:nvGrpSpPr>
        <p:grpSpPr>
          <a:xfrm>
            <a:off x="7245200" y="2092038"/>
            <a:ext cx="700140" cy="569198"/>
            <a:chOff x="9312275" y="5386388"/>
            <a:chExt cx="285750" cy="249238"/>
          </a:xfrm>
          <a:solidFill>
            <a:schemeClr val="bg1"/>
          </a:solidFill>
        </p:grpSpPr>
        <p:sp>
          <p:nvSpPr>
            <p:cNvPr id="143" name="Freeform 3445">
              <a:extLst>
                <a:ext uri="{FF2B5EF4-FFF2-40B4-BE49-F238E27FC236}">
                  <a16:creationId xmlns:a16="http://schemas.microsoft.com/office/drawing/2014/main" id="{8511E3F1-9523-B7F8-0EFE-330A094959FE}"/>
                </a:ext>
              </a:extLst>
            </p:cNvPr>
            <p:cNvSpPr>
              <a:spLocks/>
            </p:cNvSpPr>
            <p:nvPr/>
          </p:nvSpPr>
          <p:spPr bwMode="auto">
            <a:xfrm>
              <a:off x="9312275" y="5386388"/>
              <a:ext cx="225425" cy="249238"/>
            </a:xfrm>
            <a:custGeom>
              <a:avLst/>
              <a:gdLst>
                <a:gd name="T0" fmla="*/ 384 w 569"/>
                <a:gd name="T1" fmla="*/ 376 h 628"/>
                <a:gd name="T2" fmla="*/ 359 w 569"/>
                <a:gd name="T3" fmla="*/ 309 h 628"/>
                <a:gd name="T4" fmla="*/ 379 w 569"/>
                <a:gd name="T5" fmla="*/ 290 h 628"/>
                <a:gd name="T6" fmla="*/ 397 w 569"/>
                <a:gd name="T7" fmla="*/ 253 h 628"/>
                <a:gd name="T8" fmla="*/ 406 w 569"/>
                <a:gd name="T9" fmla="*/ 213 h 628"/>
                <a:gd name="T10" fmla="*/ 415 w 569"/>
                <a:gd name="T11" fmla="*/ 203 h 628"/>
                <a:gd name="T12" fmla="*/ 420 w 569"/>
                <a:gd name="T13" fmla="*/ 184 h 628"/>
                <a:gd name="T14" fmla="*/ 416 w 569"/>
                <a:gd name="T15" fmla="*/ 154 h 628"/>
                <a:gd name="T16" fmla="*/ 411 w 569"/>
                <a:gd name="T17" fmla="*/ 123 h 628"/>
                <a:gd name="T18" fmla="*/ 420 w 569"/>
                <a:gd name="T19" fmla="*/ 78 h 628"/>
                <a:gd name="T20" fmla="*/ 415 w 569"/>
                <a:gd name="T21" fmla="*/ 46 h 628"/>
                <a:gd name="T22" fmla="*/ 402 w 569"/>
                <a:gd name="T23" fmla="*/ 28 h 628"/>
                <a:gd name="T24" fmla="*/ 382 w 569"/>
                <a:gd name="T25" fmla="*/ 15 h 628"/>
                <a:gd name="T26" fmla="*/ 341 w 569"/>
                <a:gd name="T27" fmla="*/ 3 h 628"/>
                <a:gd name="T28" fmla="*/ 291 w 569"/>
                <a:gd name="T29" fmla="*/ 1 h 628"/>
                <a:gd name="T30" fmla="*/ 245 w 569"/>
                <a:gd name="T31" fmla="*/ 10 h 628"/>
                <a:gd name="T32" fmla="*/ 213 w 569"/>
                <a:gd name="T33" fmla="*/ 27 h 628"/>
                <a:gd name="T34" fmla="*/ 200 w 569"/>
                <a:gd name="T35" fmla="*/ 42 h 628"/>
                <a:gd name="T36" fmla="*/ 181 w 569"/>
                <a:gd name="T37" fmla="*/ 44 h 628"/>
                <a:gd name="T38" fmla="*/ 163 w 569"/>
                <a:gd name="T39" fmla="*/ 56 h 628"/>
                <a:gd name="T40" fmla="*/ 154 w 569"/>
                <a:gd name="T41" fmla="*/ 86 h 628"/>
                <a:gd name="T42" fmla="*/ 164 w 569"/>
                <a:gd name="T43" fmla="*/ 139 h 628"/>
                <a:gd name="T44" fmla="*/ 160 w 569"/>
                <a:gd name="T45" fmla="*/ 141 h 628"/>
                <a:gd name="T46" fmla="*/ 153 w 569"/>
                <a:gd name="T47" fmla="*/ 154 h 628"/>
                <a:gd name="T48" fmla="*/ 149 w 569"/>
                <a:gd name="T49" fmla="*/ 184 h 628"/>
                <a:gd name="T50" fmla="*/ 153 w 569"/>
                <a:gd name="T51" fmla="*/ 202 h 628"/>
                <a:gd name="T52" fmla="*/ 163 w 569"/>
                <a:gd name="T53" fmla="*/ 213 h 628"/>
                <a:gd name="T54" fmla="*/ 169 w 569"/>
                <a:gd name="T55" fmla="*/ 236 h 628"/>
                <a:gd name="T56" fmla="*/ 180 w 569"/>
                <a:gd name="T57" fmla="*/ 268 h 628"/>
                <a:gd name="T58" fmla="*/ 203 w 569"/>
                <a:gd name="T59" fmla="*/ 299 h 628"/>
                <a:gd name="T60" fmla="*/ 215 w 569"/>
                <a:gd name="T61" fmla="*/ 367 h 628"/>
                <a:gd name="T62" fmla="*/ 177 w 569"/>
                <a:gd name="T63" fmla="*/ 381 h 628"/>
                <a:gd name="T64" fmla="*/ 111 w 569"/>
                <a:gd name="T65" fmla="*/ 404 h 628"/>
                <a:gd name="T66" fmla="*/ 47 w 569"/>
                <a:gd name="T67" fmla="*/ 434 h 628"/>
                <a:gd name="T68" fmla="*/ 22 w 569"/>
                <a:gd name="T69" fmla="*/ 456 h 628"/>
                <a:gd name="T70" fmla="*/ 10 w 569"/>
                <a:gd name="T71" fmla="*/ 487 h 628"/>
                <a:gd name="T72" fmla="*/ 1 w 569"/>
                <a:gd name="T73" fmla="*/ 557 h 628"/>
                <a:gd name="T74" fmla="*/ 0 w 569"/>
                <a:gd name="T75" fmla="*/ 620 h 628"/>
                <a:gd name="T76" fmla="*/ 11 w 569"/>
                <a:gd name="T77" fmla="*/ 628 h 628"/>
                <a:gd name="T78" fmla="*/ 565 w 569"/>
                <a:gd name="T79" fmla="*/ 624 h 628"/>
                <a:gd name="T80" fmla="*/ 569 w 569"/>
                <a:gd name="T81" fmla="*/ 597 h 628"/>
                <a:gd name="T82" fmla="*/ 562 w 569"/>
                <a:gd name="T83" fmla="*/ 510 h 628"/>
                <a:gd name="T84" fmla="*/ 551 w 569"/>
                <a:gd name="T85" fmla="*/ 461 h 628"/>
                <a:gd name="T86" fmla="*/ 537 w 569"/>
                <a:gd name="T87" fmla="*/ 444 h 628"/>
                <a:gd name="T88" fmla="*/ 484 w 569"/>
                <a:gd name="T89" fmla="*/ 413 h 628"/>
                <a:gd name="T90" fmla="*/ 408 w 569"/>
                <a:gd name="T91" fmla="*/ 385 h 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9" h="628">
                  <a:moveTo>
                    <a:pt x="408" y="385"/>
                  </a:moveTo>
                  <a:lnTo>
                    <a:pt x="397" y="380"/>
                  </a:lnTo>
                  <a:lnTo>
                    <a:pt x="384" y="376"/>
                  </a:lnTo>
                  <a:lnTo>
                    <a:pt x="372" y="372"/>
                  </a:lnTo>
                  <a:lnTo>
                    <a:pt x="359" y="367"/>
                  </a:lnTo>
                  <a:lnTo>
                    <a:pt x="359" y="309"/>
                  </a:lnTo>
                  <a:lnTo>
                    <a:pt x="366" y="306"/>
                  </a:lnTo>
                  <a:lnTo>
                    <a:pt x="371" y="299"/>
                  </a:lnTo>
                  <a:lnTo>
                    <a:pt x="379" y="290"/>
                  </a:lnTo>
                  <a:lnTo>
                    <a:pt x="385" y="280"/>
                  </a:lnTo>
                  <a:lnTo>
                    <a:pt x="390" y="268"/>
                  </a:lnTo>
                  <a:lnTo>
                    <a:pt x="397" y="253"/>
                  </a:lnTo>
                  <a:lnTo>
                    <a:pt x="400" y="236"/>
                  </a:lnTo>
                  <a:lnTo>
                    <a:pt x="402" y="216"/>
                  </a:lnTo>
                  <a:lnTo>
                    <a:pt x="406" y="213"/>
                  </a:lnTo>
                  <a:lnTo>
                    <a:pt x="409" y="211"/>
                  </a:lnTo>
                  <a:lnTo>
                    <a:pt x="412" y="207"/>
                  </a:lnTo>
                  <a:lnTo>
                    <a:pt x="415" y="203"/>
                  </a:lnTo>
                  <a:lnTo>
                    <a:pt x="417" y="198"/>
                  </a:lnTo>
                  <a:lnTo>
                    <a:pt x="418" y="191"/>
                  </a:lnTo>
                  <a:lnTo>
                    <a:pt x="420" y="184"/>
                  </a:lnTo>
                  <a:lnTo>
                    <a:pt x="420" y="177"/>
                  </a:lnTo>
                  <a:lnTo>
                    <a:pt x="418" y="164"/>
                  </a:lnTo>
                  <a:lnTo>
                    <a:pt x="416" y="154"/>
                  </a:lnTo>
                  <a:lnTo>
                    <a:pt x="411" y="145"/>
                  </a:lnTo>
                  <a:lnTo>
                    <a:pt x="406" y="140"/>
                  </a:lnTo>
                  <a:lnTo>
                    <a:pt x="411" y="123"/>
                  </a:lnTo>
                  <a:lnTo>
                    <a:pt x="417" y="101"/>
                  </a:lnTo>
                  <a:lnTo>
                    <a:pt x="418" y="90"/>
                  </a:lnTo>
                  <a:lnTo>
                    <a:pt x="420" y="78"/>
                  </a:lnTo>
                  <a:lnTo>
                    <a:pt x="420" y="65"/>
                  </a:lnTo>
                  <a:lnTo>
                    <a:pt x="417" y="53"/>
                  </a:lnTo>
                  <a:lnTo>
                    <a:pt x="415" y="46"/>
                  </a:lnTo>
                  <a:lnTo>
                    <a:pt x="412" y="40"/>
                  </a:lnTo>
                  <a:lnTo>
                    <a:pt x="407" y="33"/>
                  </a:lnTo>
                  <a:lnTo>
                    <a:pt x="402" y="28"/>
                  </a:lnTo>
                  <a:lnTo>
                    <a:pt x="397" y="23"/>
                  </a:lnTo>
                  <a:lnTo>
                    <a:pt x="390" y="19"/>
                  </a:lnTo>
                  <a:lnTo>
                    <a:pt x="382" y="15"/>
                  </a:lnTo>
                  <a:lnTo>
                    <a:pt x="375" y="11"/>
                  </a:lnTo>
                  <a:lnTo>
                    <a:pt x="359" y="6"/>
                  </a:lnTo>
                  <a:lnTo>
                    <a:pt x="341" y="3"/>
                  </a:lnTo>
                  <a:lnTo>
                    <a:pt x="325" y="1"/>
                  </a:lnTo>
                  <a:lnTo>
                    <a:pt x="307" y="0"/>
                  </a:lnTo>
                  <a:lnTo>
                    <a:pt x="291" y="1"/>
                  </a:lnTo>
                  <a:lnTo>
                    <a:pt x="276" y="3"/>
                  </a:lnTo>
                  <a:lnTo>
                    <a:pt x="259" y="5"/>
                  </a:lnTo>
                  <a:lnTo>
                    <a:pt x="245" y="10"/>
                  </a:lnTo>
                  <a:lnTo>
                    <a:pt x="231" y="15"/>
                  </a:lnTo>
                  <a:lnTo>
                    <a:pt x="218" y="23"/>
                  </a:lnTo>
                  <a:lnTo>
                    <a:pt x="213" y="27"/>
                  </a:lnTo>
                  <a:lnTo>
                    <a:pt x="208" y="32"/>
                  </a:lnTo>
                  <a:lnTo>
                    <a:pt x="204" y="37"/>
                  </a:lnTo>
                  <a:lnTo>
                    <a:pt x="200" y="42"/>
                  </a:lnTo>
                  <a:lnTo>
                    <a:pt x="194" y="42"/>
                  </a:lnTo>
                  <a:lnTo>
                    <a:pt x="186" y="42"/>
                  </a:lnTo>
                  <a:lnTo>
                    <a:pt x="181" y="44"/>
                  </a:lnTo>
                  <a:lnTo>
                    <a:pt x="176" y="46"/>
                  </a:lnTo>
                  <a:lnTo>
                    <a:pt x="168" y="51"/>
                  </a:lnTo>
                  <a:lnTo>
                    <a:pt x="163" y="56"/>
                  </a:lnTo>
                  <a:lnTo>
                    <a:pt x="158" y="65"/>
                  </a:lnTo>
                  <a:lnTo>
                    <a:pt x="155" y="76"/>
                  </a:lnTo>
                  <a:lnTo>
                    <a:pt x="154" y="86"/>
                  </a:lnTo>
                  <a:lnTo>
                    <a:pt x="155" y="98"/>
                  </a:lnTo>
                  <a:lnTo>
                    <a:pt x="159" y="119"/>
                  </a:lnTo>
                  <a:lnTo>
                    <a:pt x="164" y="139"/>
                  </a:lnTo>
                  <a:lnTo>
                    <a:pt x="164" y="139"/>
                  </a:lnTo>
                  <a:lnTo>
                    <a:pt x="164" y="139"/>
                  </a:lnTo>
                  <a:lnTo>
                    <a:pt x="160" y="141"/>
                  </a:lnTo>
                  <a:lnTo>
                    <a:pt x="158" y="145"/>
                  </a:lnTo>
                  <a:lnTo>
                    <a:pt x="155" y="149"/>
                  </a:lnTo>
                  <a:lnTo>
                    <a:pt x="153" y="154"/>
                  </a:lnTo>
                  <a:lnTo>
                    <a:pt x="149" y="164"/>
                  </a:lnTo>
                  <a:lnTo>
                    <a:pt x="149" y="177"/>
                  </a:lnTo>
                  <a:lnTo>
                    <a:pt x="149" y="184"/>
                  </a:lnTo>
                  <a:lnTo>
                    <a:pt x="150" y="190"/>
                  </a:lnTo>
                  <a:lnTo>
                    <a:pt x="151" y="196"/>
                  </a:lnTo>
                  <a:lnTo>
                    <a:pt x="153" y="202"/>
                  </a:lnTo>
                  <a:lnTo>
                    <a:pt x="155" y="205"/>
                  </a:lnTo>
                  <a:lnTo>
                    <a:pt x="159" y="211"/>
                  </a:lnTo>
                  <a:lnTo>
                    <a:pt x="163" y="213"/>
                  </a:lnTo>
                  <a:lnTo>
                    <a:pt x="167" y="216"/>
                  </a:lnTo>
                  <a:lnTo>
                    <a:pt x="167" y="226"/>
                  </a:lnTo>
                  <a:lnTo>
                    <a:pt x="169" y="236"/>
                  </a:lnTo>
                  <a:lnTo>
                    <a:pt x="171" y="245"/>
                  </a:lnTo>
                  <a:lnTo>
                    <a:pt x="173" y="253"/>
                  </a:lnTo>
                  <a:lnTo>
                    <a:pt x="180" y="268"/>
                  </a:lnTo>
                  <a:lnTo>
                    <a:pt x="187" y="281"/>
                  </a:lnTo>
                  <a:lnTo>
                    <a:pt x="195" y="291"/>
                  </a:lnTo>
                  <a:lnTo>
                    <a:pt x="203" y="299"/>
                  </a:lnTo>
                  <a:lnTo>
                    <a:pt x="209" y="306"/>
                  </a:lnTo>
                  <a:lnTo>
                    <a:pt x="215" y="311"/>
                  </a:lnTo>
                  <a:lnTo>
                    <a:pt x="215" y="367"/>
                  </a:lnTo>
                  <a:lnTo>
                    <a:pt x="203" y="372"/>
                  </a:lnTo>
                  <a:lnTo>
                    <a:pt x="190" y="376"/>
                  </a:lnTo>
                  <a:lnTo>
                    <a:pt x="177" y="381"/>
                  </a:lnTo>
                  <a:lnTo>
                    <a:pt x="164" y="385"/>
                  </a:lnTo>
                  <a:lnTo>
                    <a:pt x="137" y="395"/>
                  </a:lnTo>
                  <a:lnTo>
                    <a:pt x="111" y="404"/>
                  </a:lnTo>
                  <a:lnTo>
                    <a:pt x="87" y="413"/>
                  </a:lnTo>
                  <a:lnTo>
                    <a:pt x="65" y="424"/>
                  </a:lnTo>
                  <a:lnTo>
                    <a:pt x="47" y="434"/>
                  </a:lnTo>
                  <a:lnTo>
                    <a:pt x="32" y="444"/>
                  </a:lnTo>
                  <a:lnTo>
                    <a:pt x="25" y="449"/>
                  </a:lnTo>
                  <a:lnTo>
                    <a:pt x="22" y="456"/>
                  </a:lnTo>
                  <a:lnTo>
                    <a:pt x="18" y="462"/>
                  </a:lnTo>
                  <a:lnTo>
                    <a:pt x="14" y="467"/>
                  </a:lnTo>
                  <a:lnTo>
                    <a:pt x="10" y="487"/>
                  </a:lnTo>
                  <a:lnTo>
                    <a:pt x="6" y="510"/>
                  </a:lnTo>
                  <a:lnTo>
                    <a:pt x="4" y="533"/>
                  </a:lnTo>
                  <a:lnTo>
                    <a:pt x="1" y="557"/>
                  </a:lnTo>
                  <a:lnTo>
                    <a:pt x="0" y="597"/>
                  </a:lnTo>
                  <a:lnTo>
                    <a:pt x="0" y="616"/>
                  </a:lnTo>
                  <a:lnTo>
                    <a:pt x="0" y="620"/>
                  </a:lnTo>
                  <a:lnTo>
                    <a:pt x="2" y="624"/>
                  </a:lnTo>
                  <a:lnTo>
                    <a:pt x="6" y="627"/>
                  </a:lnTo>
                  <a:lnTo>
                    <a:pt x="11" y="628"/>
                  </a:lnTo>
                  <a:lnTo>
                    <a:pt x="557" y="628"/>
                  </a:lnTo>
                  <a:lnTo>
                    <a:pt x="561" y="627"/>
                  </a:lnTo>
                  <a:lnTo>
                    <a:pt x="565" y="624"/>
                  </a:lnTo>
                  <a:lnTo>
                    <a:pt x="567" y="620"/>
                  </a:lnTo>
                  <a:lnTo>
                    <a:pt x="569" y="616"/>
                  </a:lnTo>
                  <a:lnTo>
                    <a:pt x="569" y="597"/>
                  </a:lnTo>
                  <a:lnTo>
                    <a:pt x="567" y="557"/>
                  </a:lnTo>
                  <a:lnTo>
                    <a:pt x="565" y="533"/>
                  </a:lnTo>
                  <a:lnTo>
                    <a:pt x="562" y="510"/>
                  </a:lnTo>
                  <a:lnTo>
                    <a:pt x="558" y="487"/>
                  </a:lnTo>
                  <a:lnTo>
                    <a:pt x="555" y="467"/>
                  </a:lnTo>
                  <a:lnTo>
                    <a:pt x="551" y="461"/>
                  </a:lnTo>
                  <a:lnTo>
                    <a:pt x="547" y="456"/>
                  </a:lnTo>
                  <a:lnTo>
                    <a:pt x="543" y="449"/>
                  </a:lnTo>
                  <a:lnTo>
                    <a:pt x="537" y="444"/>
                  </a:lnTo>
                  <a:lnTo>
                    <a:pt x="522" y="433"/>
                  </a:lnTo>
                  <a:lnTo>
                    <a:pt x="504" y="422"/>
                  </a:lnTo>
                  <a:lnTo>
                    <a:pt x="484" y="413"/>
                  </a:lnTo>
                  <a:lnTo>
                    <a:pt x="461" y="404"/>
                  </a:lnTo>
                  <a:lnTo>
                    <a:pt x="435" y="394"/>
                  </a:lnTo>
                  <a:lnTo>
                    <a:pt x="408" y="3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4" name="Freeform 3446">
              <a:extLst>
                <a:ext uri="{FF2B5EF4-FFF2-40B4-BE49-F238E27FC236}">
                  <a16:creationId xmlns:a16="http://schemas.microsoft.com/office/drawing/2014/main" id="{E4185EB6-A468-D42E-19DE-659CC6D2B42F}"/>
                </a:ext>
              </a:extLst>
            </p:cNvPr>
            <p:cNvSpPr>
              <a:spLocks/>
            </p:cNvSpPr>
            <p:nvPr/>
          </p:nvSpPr>
          <p:spPr bwMode="auto">
            <a:xfrm>
              <a:off x="9485313" y="5387975"/>
              <a:ext cx="112712" cy="247650"/>
            </a:xfrm>
            <a:custGeom>
              <a:avLst/>
              <a:gdLst>
                <a:gd name="T0" fmla="*/ 258 w 281"/>
                <a:gd name="T1" fmla="*/ 450 h 625"/>
                <a:gd name="T2" fmla="*/ 234 w 281"/>
                <a:gd name="T3" fmla="*/ 428 h 625"/>
                <a:gd name="T4" fmla="*/ 199 w 281"/>
                <a:gd name="T5" fmla="*/ 408 h 625"/>
                <a:gd name="T6" fmla="*/ 103 w 281"/>
                <a:gd name="T7" fmla="*/ 367 h 625"/>
                <a:gd name="T8" fmla="*/ 65 w 281"/>
                <a:gd name="T9" fmla="*/ 319 h 625"/>
                <a:gd name="T10" fmla="*/ 86 w 281"/>
                <a:gd name="T11" fmla="*/ 301 h 625"/>
                <a:gd name="T12" fmla="*/ 108 w 281"/>
                <a:gd name="T13" fmla="*/ 265 h 625"/>
                <a:gd name="T14" fmla="*/ 113 w 281"/>
                <a:gd name="T15" fmla="*/ 238 h 625"/>
                <a:gd name="T16" fmla="*/ 122 w 281"/>
                <a:gd name="T17" fmla="*/ 223 h 625"/>
                <a:gd name="T18" fmla="*/ 130 w 281"/>
                <a:gd name="T19" fmla="*/ 209 h 625"/>
                <a:gd name="T20" fmla="*/ 132 w 281"/>
                <a:gd name="T21" fmla="*/ 188 h 625"/>
                <a:gd name="T22" fmla="*/ 123 w 281"/>
                <a:gd name="T23" fmla="*/ 157 h 625"/>
                <a:gd name="T24" fmla="*/ 118 w 281"/>
                <a:gd name="T25" fmla="*/ 151 h 625"/>
                <a:gd name="T26" fmla="*/ 131 w 281"/>
                <a:gd name="T27" fmla="*/ 97 h 625"/>
                <a:gd name="T28" fmla="*/ 130 w 281"/>
                <a:gd name="T29" fmla="*/ 59 h 625"/>
                <a:gd name="T30" fmla="*/ 117 w 281"/>
                <a:gd name="T31" fmla="*/ 35 h 625"/>
                <a:gd name="T32" fmla="*/ 94 w 281"/>
                <a:gd name="T33" fmla="*/ 15 h 625"/>
                <a:gd name="T34" fmla="*/ 65 w 281"/>
                <a:gd name="T35" fmla="*/ 2 h 625"/>
                <a:gd name="T36" fmla="*/ 38 w 281"/>
                <a:gd name="T37" fmla="*/ 0 h 625"/>
                <a:gd name="T38" fmla="*/ 13 w 281"/>
                <a:gd name="T39" fmla="*/ 7 h 625"/>
                <a:gd name="T40" fmla="*/ 0 w 281"/>
                <a:gd name="T41" fmla="*/ 20 h 625"/>
                <a:gd name="T42" fmla="*/ 5 w 281"/>
                <a:gd name="T43" fmla="*/ 32 h 625"/>
                <a:gd name="T44" fmla="*/ 18 w 281"/>
                <a:gd name="T45" fmla="*/ 32 h 625"/>
                <a:gd name="T46" fmla="*/ 38 w 281"/>
                <a:gd name="T47" fmla="*/ 24 h 625"/>
                <a:gd name="T48" fmla="*/ 67 w 281"/>
                <a:gd name="T49" fmla="*/ 28 h 625"/>
                <a:gd name="T50" fmla="*/ 89 w 281"/>
                <a:gd name="T51" fmla="*/ 41 h 625"/>
                <a:gd name="T52" fmla="*/ 103 w 281"/>
                <a:gd name="T53" fmla="*/ 56 h 625"/>
                <a:gd name="T54" fmla="*/ 108 w 281"/>
                <a:gd name="T55" fmla="*/ 75 h 625"/>
                <a:gd name="T56" fmla="*/ 105 w 281"/>
                <a:gd name="T57" fmla="*/ 107 h 625"/>
                <a:gd name="T58" fmla="*/ 92 w 281"/>
                <a:gd name="T59" fmla="*/ 152 h 625"/>
                <a:gd name="T60" fmla="*/ 94 w 281"/>
                <a:gd name="T61" fmla="*/ 166 h 625"/>
                <a:gd name="T62" fmla="*/ 104 w 281"/>
                <a:gd name="T63" fmla="*/ 172 h 625"/>
                <a:gd name="T64" fmla="*/ 109 w 281"/>
                <a:gd name="T65" fmla="*/ 188 h 625"/>
                <a:gd name="T66" fmla="*/ 104 w 281"/>
                <a:gd name="T67" fmla="*/ 206 h 625"/>
                <a:gd name="T68" fmla="*/ 94 w 281"/>
                <a:gd name="T69" fmla="*/ 210 h 625"/>
                <a:gd name="T70" fmla="*/ 90 w 281"/>
                <a:gd name="T71" fmla="*/ 231 h 625"/>
                <a:gd name="T72" fmla="*/ 85 w 281"/>
                <a:gd name="T73" fmla="*/ 259 h 625"/>
                <a:gd name="T74" fmla="*/ 55 w 281"/>
                <a:gd name="T75" fmla="*/ 297 h 625"/>
                <a:gd name="T76" fmla="*/ 44 w 281"/>
                <a:gd name="T77" fmla="*/ 306 h 625"/>
                <a:gd name="T78" fmla="*/ 41 w 281"/>
                <a:gd name="T79" fmla="*/ 360 h 625"/>
                <a:gd name="T80" fmla="*/ 46 w 281"/>
                <a:gd name="T81" fmla="*/ 371 h 625"/>
                <a:gd name="T82" fmla="*/ 119 w 281"/>
                <a:gd name="T83" fmla="*/ 399 h 625"/>
                <a:gd name="T84" fmla="*/ 222 w 281"/>
                <a:gd name="T85" fmla="*/ 449 h 625"/>
                <a:gd name="T86" fmla="*/ 241 w 281"/>
                <a:gd name="T87" fmla="*/ 467 h 625"/>
                <a:gd name="T88" fmla="*/ 250 w 281"/>
                <a:gd name="T89" fmla="*/ 503 h 625"/>
                <a:gd name="T90" fmla="*/ 257 w 281"/>
                <a:gd name="T91" fmla="*/ 574 h 625"/>
                <a:gd name="T92" fmla="*/ 204 w 281"/>
                <a:gd name="T93" fmla="*/ 602 h 625"/>
                <a:gd name="T94" fmla="*/ 196 w 281"/>
                <a:gd name="T95" fmla="*/ 613 h 625"/>
                <a:gd name="T96" fmla="*/ 204 w 281"/>
                <a:gd name="T97" fmla="*/ 624 h 625"/>
                <a:gd name="T98" fmla="*/ 273 w 281"/>
                <a:gd name="T99" fmla="*/ 624 h 625"/>
                <a:gd name="T100" fmla="*/ 281 w 281"/>
                <a:gd name="T101" fmla="*/ 613 h 625"/>
                <a:gd name="T102" fmla="*/ 277 w 281"/>
                <a:gd name="T103" fmla="*/ 530 h 625"/>
                <a:gd name="T104" fmla="*/ 267 w 281"/>
                <a:gd name="T105" fmla="*/ 464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1" h="625">
                  <a:moveTo>
                    <a:pt x="267" y="464"/>
                  </a:moveTo>
                  <a:lnTo>
                    <a:pt x="263" y="457"/>
                  </a:lnTo>
                  <a:lnTo>
                    <a:pt x="258" y="450"/>
                  </a:lnTo>
                  <a:lnTo>
                    <a:pt x="252" y="443"/>
                  </a:lnTo>
                  <a:lnTo>
                    <a:pt x="244" y="435"/>
                  </a:lnTo>
                  <a:lnTo>
                    <a:pt x="234" y="428"/>
                  </a:lnTo>
                  <a:lnTo>
                    <a:pt x="223" y="421"/>
                  </a:lnTo>
                  <a:lnTo>
                    <a:pt x="212" y="414"/>
                  </a:lnTo>
                  <a:lnTo>
                    <a:pt x="199" y="408"/>
                  </a:lnTo>
                  <a:lnTo>
                    <a:pt x="169" y="394"/>
                  </a:lnTo>
                  <a:lnTo>
                    <a:pt x="137" y="381"/>
                  </a:lnTo>
                  <a:lnTo>
                    <a:pt x="103" y="367"/>
                  </a:lnTo>
                  <a:lnTo>
                    <a:pt x="65" y="353"/>
                  </a:lnTo>
                  <a:lnTo>
                    <a:pt x="65" y="353"/>
                  </a:lnTo>
                  <a:lnTo>
                    <a:pt x="65" y="319"/>
                  </a:lnTo>
                  <a:lnTo>
                    <a:pt x="72" y="315"/>
                  </a:lnTo>
                  <a:lnTo>
                    <a:pt x="78" y="309"/>
                  </a:lnTo>
                  <a:lnTo>
                    <a:pt x="86" y="301"/>
                  </a:lnTo>
                  <a:lnTo>
                    <a:pt x="94" y="292"/>
                  </a:lnTo>
                  <a:lnTo>
                    <a:pt x="101" y="279"/>
                  </a:lnTo>
                  <a:lnTo>
                    <a:pt x="108" y="265"/>
                  </a:lnTo>
                  <a:lnTo>
                    <a:pt x="110" y="256"/>
                  </a:lnTo>
                  <a:lnTo>
                    <a:pt x="112" y="247"/>
                  </a:lnTo>
                  <a:lnTo>
                    <a:pt x="113" y="238"/>
                  </a:lnTo>
                  <a:lnTo>
                    <a:pt x="114" y="228"/>
                  </a:lnTo>
                  <a:lnTo>
                    <a:pt x="118" y="226"/>
                  </a:lnTo>
                  <a:lnTo>
                    <a:pt x="122" y="223"/>
                  </a:lnTo>
                  <a:lnTo>
                    <a:pt x="125" y="219"/>
                  </a:lnTo>
                  <a:lnTo>
                    <a:pt x="127" y="215"/>
                  </a:lnTo>
                  <a:lnTo>
                    <a:pt x="130" y="209"/>
                  </a:lnTo>
                  <a:lnTo>
                    <a:pt x="131" y="202"/>
                  </a:lnTo>
                  <a:lnTo>
                    <a:pt x="132" y="196"/>
                  </a:lnTo>
                  <a:lnTo>
                    <a:pt x="132" y="188"/>
                  </a:lnTo>
                  <a:lnTo>
                    <a:pt x="131" y="177"/>
                  </a:lnTo>
                  <a:lnTo>
                    <a:pt x="128" y="166"/>
                  </a:lnTo>
                  <a:lnTo>
                    <a:pt x="123" y="157"/>
                  </a:lnTo>
                  <a:lnTo>
                    <a:pt x="117" y="151"/>
                  </a:lnTo>
                  <a:lnTo>
                    <a:pt x="118" y="151"/>
                  </a:lnTo>
                  <a:lnTo>
                    <a:pt x="118" y="151"/>
                  </a:lnTo>
                  <a:lnTo>
                    <a:pt x="123" y="133"/>
                  </a:lnTo>
                  <a:lnTo>
                    <a:pt x="130" y="110"/>
                  </a:lnTo>
                  <a:lnTo>
                    <a:pt x="131" y="97"/>
                  </a:lnTo>
                  <a:lnTo>
                    <a:pt x="132" y="84"/>
                  </a:lnTo>
                  <a:lnTo>
                    <a:pt x="132" y="71"/>
                  </a:lnTo>
                  <a:lnTo>
                    <a:pt x="130" y="59"/>
                  </a:lnTo>
                  <a:lnTo>
                    <a:pt x="127" y="51"/>
                  </a:lnTo>
                  <a:lnTo>
                    <a:pt x="122" y="43"/>
                  </a:lnTo>
                  <a:lnTo>
                    <a:pt x="117" y="35"/>
                  </a:lnTo>
                  <a:lnTo>
                    <a:pt x="110" y="28"/>
                  </a:lnTo>
                  <a:lnTo>
                    <a:pt x="103" y="21"/>
                  </a:lnTo>
                  <a:lnTo>
                    <a:pt x="94" y="15"/>
                  </a:lnTo>
                  <a:lnTo>
                    <a:pt x="85" y="10"/>
                  </a:lnTo>
                  <a:lnTo>
                    <a:pt x="76" y="6"/>
                  </a:lnTo>
                  <a:lnTo>
                    <a:pt x="65" y="2"/>
                  </a:lnTo>
                  <a:lnTo>
                    <a:pt x="56" y="1"/>
                  </a:lnTo>
                  <a:lnTo>
                    <a:pt x="47" y="0"/>
                  </a:lnTo>
                  <a:lnTo>
                    <a:pt x="38" y="0"/>
                  </a:lnTo>
                  <a:lnTo>
                    <a:pt x="29" y="2"/>
                  </a:lnTo>
                  <a:lnTo>
                    <a:pt x="22" y="3"/>
                  </a:lnTo>
                  <a:lnTo>
                    <a:pt x="13" y="7"/>
                  </a:lnTo>
                  <a:lnTo>
                    <a:pt x="5" y="12"/>
                  </a:lnTo>
                  <a:lnTo>
                    <a:pt x="1" y="15"/>
                  </a:lnTo>
                  <a:lnTo>
                    <a:pt x="0" y="20"/>
                  </a:lnTo>
                  <a:lnTo>
                    <a:pt x="0" y="24"/>
                  </a:lnTo>
                  <a:lnTo>
                    <a:pt x="1" y="29"/>
                  </a:lnTo>
                  <a:lnTo>
                    <a:pt x="5" y="32"/>
                  </a:lnTo>
                  <a:lnTo>
                    <a:pt x="9" y="34"/>
                  </a:lnTo>
                  <a:lnTo>
                    <a:pt x="14" y="34"/>
                  </a:lnTo>
                  <a:lnTo>
                    <a:pt x="18" y="32"/>
                  </a:lnTo>
                  <a:lnTo>
                    <a:pt x="26" y="29"/>
                  </a:lnTo>
                  <a:lnTo>
                    <a:pt x="32" y="26"/>
                  </a:lnTo>
                  <a:lnTo>
                    <a:pt x="38" y="24"/>
                  </a:lnTo>
                  <a:lnTo>
                    <a:pt x="45" y="24"/>
                  </a:lnTo>
                  <a:lnTo>
                    <a:pt x="56" y="25"/>
                  </a:lnTo>
                  <a:lnTo>
                    <a:pt x="67" y="28"/>
                  </a:lnTo>
                  <a:lnTo>
                    <a:pt x="74" y="32"/>
                  </a:lnTo>
                  <a:lnTo>
                    <a:pt x="82" y="35"/>
                  </a:lnTo>
                  <a:lnTo>
                    <a:pt x="89" y="41"/>
                  </a:lnTo>
                  <a:lnTo>
                    <a:pt x="94" y="46"/>
                  </a:lnTo>
                  <a:lnTo>
                    <a:pt x="99" y="51"/>
                  </a:lnTo>
                  <a:lnTo>
                    <a:pt x="103" y="56"/>
                  </a:lnTo>
                  <a:lnTo>
                    <a:pt x="105" y="61"/>
                  </a:lnTo>
                  <a:lnTo>
                    <a:pt x="107" y="65"/>
                  </a:lnTo>
                  <a:lnTo>
                    <a:pt x="108" y="75"/>
                  </a:lnTo>
                  <a:lnTo>
                    <a:pt x="108" y="86"/>
                  </a:lnTo>
                  <a:lnTo>
                    <a:pt x="108" y="97"/>
                  </a:lnTo>
                  <a:lnTo>
                    <a:pt x="105" y="107"/>
                  </a:lnTo>
                  <a:lnTo>
                    <a:pt x="100" y="127"/>
                  </a:lnTo>
                  <a:lnTo>
                    <a:pt x="95" y="142"/>
                  </a:lnTo>
                  <a:lnTo>
                    <a:pt x="92" y="152"/>
                  </a:lnTo>
                  <a:lnTo>
                    <a:pt x="91" y="159"/>
                  </a:lnTo>
                  <a:lnTo>
                    <a:pt x="91" y="163"/>
                  </a:lnTo>
                  <a:lnTo>
                    <a:pt x="94" y="166"/>
                  </a:lnTo>
                  <a:lnTo>
                    <a:pt x="98" y="169"/>
                  </a:lnTo>
                  <a:lnTo>
                    <a:pt x="103" y="170"/>
                  </a:lnTo>
                  <a:lnTo>
                    <a:pt x="104" y="172"/>
                  </a:lnTo>
                  <a:lnTo>
                    <a:pt x="107" y="175"/>
                  </a:lnTo>
                  <a:lnTo>
                    <a:pt x="108" y="181"/>
                  </a:lnTo>
                  <a:lnTo>
                    <a:pt x="109" y="188"/>
                  </a:lnTo>
                  <a:lnTo>
                    <a:pt x="108" y="197"/>
                  </a:lnTo>
                  <a:lnTo>
                    <a:pt x="105" y="204"/>
                  </a:lnTo>
                  <a:lnTo>
                    <a:pt x="104" y="206"/>
                  </a:lnTo>
                  <a:lnTo>
                    <a:pt x="103" y="208"/>
                  </a:lnTo>
                  <a:lnTo>
                    <a:pt x="98" y="208"/>
                  </a:lnTo>
                  <a:lnTo>
                    <a:pt x="94" y="210"/>
                  </a:lnTo>
                  <a:lnTo>
                    <a:pt x="91" y="214"/>
                  </a:lnTo>
                  <a:lnTo>
                    <a:pt x="91" y="219"/>
                  </a:lnTo>
                  <a:lnTo>
                    <a:pt x="90" y="231"/>
                  </a:lnTo>
                  <a:lnTo>
                    <a:pt x="89" y="241"/>
                  </a:lnTo>
                  <a:lnTo>
                    <a:pt x="87" y="250"/>
                  </a:lnTo>
                  <a:lnTo>
                    <a:pt x="85" y="259"/>
                  </a:lnTo>
                  <a:lnTo>
                    <a:pt x="78" y="273"/>
                  </a:lnTo>
                  <a:lnTo>
                    <a:pt x="71" y="283"/>
                  </a:lnTo>
                  <a:lnTo>
                    <a:pt x="55" y="297"/>
                  </a:lnTo>
                  <a:lnTo>
                    <a:pt x="49" y="301"/>
                  </a:lnTo>
                  <a:lnTo>
                    <a:pt x="45" y="304"/>
                  </a:lnTo>
                  <a:lnTo>
                    <a:pt x="44" y="306"/>
                  </a:lnTo>
                  <a:lnTo>
                    <a:pt x="41" y="309"/>
                  </a:lnTo>
                  <a:lnTo>
                    <a:pt x="41" y="313"/>
                  </a:lnTo>
                  <a:lnTo>
                    <a:pt x="41" y="360"/>
                  </a:lnTo>
                  <a:lnTo>
                    <a:pt x="41" y="364"/>
                  </a:lnTo>
                  <a:lnTo>
                    <a:pt x="44" y="368"/>
                  </a:lnTo>
                  <a:lnTo>
                    <a:pt x="46" y="371"/>
                  </a:lnTo>
                  <a:lnTo>
                    <a:pt x="49" y="372"/>
                  </a:lnTo>
                  <a:lnTo>
                    <a:pt x="58" y="376"/>
                  </a:lnTo>
                  <a:lnTo>
                    <a:pt x="119" y="399"/>
                  </a:lnTo>
                  <a:lnTo>
                    <a:pt x="177" y="423"/>
                  </a:lnTo>
                  <a:lnTo>
                    <a:pt x="202" y="436"/>
                  </a:lnTo>
                  <a:lnTo>
                    <a:pt x="222" y="449"/>
                  </a:lnTo>
                  <a:lnTo>
                    <a:pt x="230" y="454"/>
                  </a:lnTo>
                  <a:lnTo>
                    <a:pt x="236" y="461"/>
                  </a:lnTo>
                  <a:lnTo>
                    <a:pt x="241" y="467"/>
                  </a:lnTo>
                  <a:lnTo>
                    <a:pt x="244" y="472"/>
                  </a:lnTo>
                  <a:lnTo>
                    <a:pt x="248" y="486"/>
                  </a:lnTo>
                  <a:lnTo>
                    <a:pt x="250" y="503"/>
                  </a:lnTo>
                  <a:lnTo>
                    <a:pt x="253" y="520"/>
                  </a:lnTo>
                  <a:lnTo>
                    <a:pt x="254" y="539"/>
                  </a:lnTo>
                  <a:lnTo>
                    <a:pt x="257" y="574"/>
                  </a:lnTo>
                  <a:lnTo>
                    <a:pt x="257" y="601"/>
                  </a:lnTo>
                  <a:lnTo>
                    <a:pt x="209" y="601"/>
                  </a:lnTo>
                  <a:lnTo>
                    <a:pt x="204" y="602"/>
                  </a:lnTo>
                  <a:lnTo>
                    <a:pt x="200" y="604"/>
                  </a:lnTo>
                  <a:lnTo>
                    <a:pt x="198" y="608"/>
                  </a:lnTo>
                  <a:lnTo>
                    <a:pt x="196" y="613"/>
                  </a:lnTo>
                  <a:lnTo>
                    <a:pt x="198" y="617"/>
                  </a:lnTo>
                  <a:lnTo>
                    <a:pt x="200" y="621"/>
                  </a:lnTo>
                  <a:lnTo>
                    <a:pt x="204" y="624"/>
                  </a:lnTo>
                  <a:lnTo>
                    <a:pt x="209" y="625"/>
                  </a:lnTo>
                  <a:lnTo>
                    <a:pt x="270" y="625"/>
                  </a:lnTo>
                  <a:lnTo>
                    <a:pt x="273" y="624"/>
                  </a:lnTo>
                  <a:lnTo>
                    <a:pt x="277" y="621"/>
                  </a:lnTo>
                  <a:lnTo>
                    <a:pt x="280" y="617"/>
                  </a:lnTo>
                  <a:lnTo>
                    <a:pt x="281" y="613"/>
                  </a:lnTo>
                  <a:lnTo>
                    <a:pt x="281" y="594"/>
                  </a:lnTo>
                  <a:lnTo>
                    <a:pt x="280" y="554"/>
                  </a:lnTo>
                  <a:lnTo>
                    <a:pt x="277" y="530"/>
                  </a:lnTo>
                  <a:lnTo>
                    <a:pt x="275" y="507"/>
                  </a:lnTo>
                  <a:lnTo>
                    <a:pt x="271" y="484"/>
                  </a:lnTo>
                  <a:lnTo>
                    <a:pt x="267" y="4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47" name="Oval 146">
            <a:extLst>
              <a:ext uri="{FF2B5EF4-FFF2-40B4-BE49-F238E27FC236}">
                <a16:creationId xmlns:a16="http://schemas.microsoft.com/office/drawing/2014/main" id="{0152C82F-1DF4-6C68-583E-E68DDF238BDC}"/>
              </a:ext>
              <a:ext uri="{C183D7F6-B498-43B3-948B-1728B52AA6E4}">
                <adec:decorative xmlns:adec="http://schemas.microsoft.com/office/drawing/2017/decorative" val="1"/>
              </a:ext>
            </a:extLst>
          </p:cNvPr>
          <p:cNvSpPr/>
          <p:nvPr/>
        </p:nvSpPr>
        <p:spPr>
          <a:xfrm>
            <a:off x="9875929" y="1610686"/>
            <a:ext cx="1468015" cy="149113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8" name="Picture 147">
            <a:extLst>
              <a:ext uri="{FF2B5EF4-FFF2-40B4-BE49-F238E27FC236}">
                <a16:creationId xmlns:a16="http://schemas.microsoft.com/office/drawing/2014/main" id="{190F2D39-0514-4963-0D55-02779D4C2B71}"/>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10130691" y="1828828"/>
            <a:ext cx="965107" cy="1017558"/>
          </a:xfrm>
          <a:prstGeom prst="rect">
            <a:avLst/>
          </a:prstGeom>
        </p:spPr>
      </p:pic>
      <p:sp>
        <p:nvSpPr>
          <p:cNvPr id="159" name="TextBox 158">
            <a:extLst>
              <a:ext uri="{FF2B5EF4-FFF2-40B4-BE49-F238E27FC236}">
                <a16:creationId xmlns:a16="http://schemas.microsoft.com/office/drawing/2014/main" id="{49EC5AD7-05F7-3C2A-A567-B0936CE3E661}"/>
              </a:ext>
            </a:extLst>
          </p:cNvPr>
          <p:cNvSpPr txBox="1"/>
          <p:nvPr/>
        </p:nvSpPr>
        <p:spPr>
          <a:xfrm>
            <a:off x="352339" y="241639"/>
            <a:ext cx="11065077" cy="492443"/>
          </a:xfrm>
          <a:prstGeom prst="rect">
            <a:avLst/>
          </a:prstGeom>
          <a:noFill/>
        </p:spPr>
        <p:txBody>
          <a:bodyPr wrap="square" lIns="0" tIns="0" rIns="0" bIns="0" rtlCol="0" anchor="ctr">
            <a:spAutoFit/>
          </a:bodyPr>
          <a:lstStyle/>
          <a:p>
            <a:pPr algn="ctr"/>
            <a:r>
              <a:rPr lang="en-US" sz="3200" b="1" dirty="0">
                <a:latin typeface="+mj-lt"/>
              </a:rPr>
              <a:t>SFP LOMBARD </a:t>
            </a:r>
            <a:r>
              <a:rPr lang="en-US" sz="3200" dirty="0">
                <a:latin typeface="+mj-lt"/>
              </a:rPr>
              <a:t>ASSET CLASS – Automation Coverage</a:t>
            </a:r>
            <a:endParaRPr lang="en-US" sz="3600" dirty="0">
              <a:latin typeface="+mj-lt"/>
            </a:endParaRPr>
          </a:p>
        </p:txBody>
      </p:sp>
    </p:spTree>
    <p:extLst>
      <p:ext uri="{BB962C8B-B14F-4D97-AF65-F5344CB8AC3E}">
        <p14:creationId xmlns:p14="http://schemas.microsoft.com/office/powerpoint/2010/main" val="16604863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hidden="1">
            <a:extLst>
              <a:ext uri="{FF2B5EF4-FFF2-40B4-BE49-F238E27FC236}">
                <a16:creationId xmlns:a16="http://schemas.microsoft.com/office/drawing/2014/main" id="{D40AC950-D76D-4541-AED5-69FA8D8FCC18}"/>
              </a:ext>
            </a:extLst>
          </p:cNvPr>
          <p:cNvSpPr>
            <a:spLocks noGrp="1"/>
          </p:cNvSpPr>
          <p:nvPr>
            <p:ph type="title" idx="4294967295"/>
          </p:nvPr>
        </p:nvSpPr>
        <p:spPr>
          <a:xfrm>
            <a:off x="0" y="365125"/>
            <a:ext cx="10515600" cy="1325563"/>
          </a:xfrm>
        </p:spPr>
        <p:txBody>
          <a:bodyPr/>
          <a:lstStyle/>
          <a:p>
            <a:r>
              <a:rPr lang="en-US" dirty="0"/>
              <a:t>Balanced scorecard slide 3</a:t>
            </a:r>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63C92C2E-8888-42AB-A36D-D6F2B362B0CD}"/>
              </a:ext>
            </a:extLst>
          </p:cNvPr>
          <p:cNvSpPr txBox="1"/>
          <p:nvPr/>
        </p:nvSpPr>
        <p:spPr>
          <a:xfrm>
            <a:off x="151002" y="292100"/>
            <a:ext cx="11367082" cy="492443"/>
          </a:xfrm>
          <a:prstGeom prst="rect">
            <a:avLst/>
          </a:prstGeom>
          <a:noFill/>
        </p:spPr>
        <p:txBody>
          <a:bodyPr wrap="square" lIns="0" tIns="0" rIns="0" bIns="0" rtlCol="0" anchor="ctr">
            <a:spAutoFit/>
          </a:bodyPr>
          <a:lstStyle/>
          <a:p>
            <a:pPr algn="ctr"/>
            <a:r>
              <a:rPr lang="en-US" sz="3200" b="1" dirty="0">
                <a:latin typeface="+mj-lt"/>
              </a:rPr>
              <a:t>SFP LOMBARD </a:t>
            </a:r>
            <a:r>
              <a:rPr lang="en-US" sz="3200" dirty="0">
                <a:latin typeface="+mj-lt"/>
              </a:rPr>
              <a:t>ASSET CLASS – Automation Executions</a:t>
            </a:r>
            <a:endParaRPr lang="en-US" sz="3600" dirty="0">
              <a:latin typeface="+mj-lt"/>
            </a:endParaRPr>
          </a:p>
        </p:txBody>
      </p:sp>
      <p:sp>
        <p:nvSpPr>
          <p:cNvPr id="87" name="TextBox 86">
            <a:extLst>
              <a:ext uri="{FF2B5EF4-FFF2-40B4-BE49-F238E27FC236}">
                <a16:creationId xmlns:a16="http://schemas.microsoft.com/office/drawing/2014/main" id="{272137A7-80FC-401A-9E10-827E089EF3F5}"/>
              </a:ext>
            </a:extLst>
          </p:cNvPr>
          <p:cNvSpPr txBox="1"/>
          <p:nvPr/>
        </p:nvSpPr>
        <p:spPr>
          <a:xfrm>
            <a:off x="708454" y="1430855"/>
            <a:ext cx="4848796" cy="1477328"/>
          </a:xfrm>
          <a:prstGeom prst="rect">
            <a:avLst/>
          </a:prstGeom>
          <a:noFill/>
        </p:spPr>
        <p:txBody>
          <a:bodyPr wrap="square" lIns="0" tIns="0" rIns="0" bIns="0" rtlCol="0">
            <a:spAutoFit/>
          </a:bodyPr>
          <a:lstStyle/>
          <a:p>
            <a:r>
              <a:rPr lang="en-US" sz="1600" dirty="0"/>
              <a:t>Test Executions for Lombard was divided in 3 Releases and was well planned starting from validating Data Onboarding in SFP Databases, Microservice APIs, UI executions and Database validations. However most of the scope items were automated but few functional executions were done Manually.  </a:t>
            </a:r>
          </a:p>
        </p:txBody>
      </p:sp>
      <p:sp>
        <p:nvSpPr>
          <p:cNvPr id="90" name="TextBox 89">
            <a:extLst>
              <a:ext uri="{FF2B5EF4-FFF2-40B4-BE49-F238E27FC236}">
                <a16:creationId xmlns:a16="http://schemas.microsoft.com/office/drawing/2014/main" id="{6125B6C6-3D84-4340-8FCE-B8C7A489B0DC}"/>
              </a:ext>
            </a:extLst>
          </p:cNvPr>
          <p:cNvSpPr txBox="1"/>
          <p:nvPr/>
        </p:nvSpPr>
        <p:spPr>
          <a:xfrm>
            <a:off x="952496" y="3092830"/>
            <a:ext cx="2124076" cy="923330"/>
          </a:xfrm>
          <a:prstGeom prst="rect">
            <a:avLst/>
          </a:prstGeom>
          <a:solidFill>
            <a:schemeClr val="tx2"/>
          </a:solidFill>
        </p:spPr>
        <p:txBody>
          <a:bodyPr wrap="square" lIns="0" tIns="0" rIns="0" bIns="0" rtlCol="0">
            <a:spAutoFit/>
          </a:bodyPr>
          <a:lstStyle/>
          <a:p>
            <a:pPr algn="ctr"/>
            <a:r>
              <a:rPr lang="en-US" sz="6000" dirty="0">
                <a:solidFill>
                  <a:schemeClr val="bg1"/>
                </a:solidFill>
                <a:latin typeface="+mj-lt"/>
              </a:rPr>
              <a:t>92%</a:t>
            </a:r>
          </a:p>
        </p:txBody>
      </p:sp>
      <p:sp>
        <p:nvSpPr>
          <p:cNvPr id="91" name="TextBox 90">
            <a:extLst>
              <a:ext uri="{FF2B5EF4-FFF2-40B4-BE49-F238E27FC236}">
                <a16:creationId xmlns:a16="http://schemas.microsoft.com/office/drawing/2014/main" id="{768BDD89-D6DD-4D13-8C16-897539A1E74B}"/>
              </a:ext>
            </a:extLst>
          </p:cNvPr>
          <p:cNvSpPr txBox="1"/>
          <p:nvPr/>
        </p:nvSpPr>
        <p:spPr>
          <a:xfrm>
            <a:off x="3433176" y="3092830"/>
            <a:ext cx="2124074" cy="923330"/>
          </a:xfrm>
          <a:prstGeom prst="rect">
            <a:avLst/>
          </a:prstGeom>
          <a:solidFill>
            <a:schemeClr val="accent1"/>
          </a:solidFill>
        </p:spPr>
        <p:txBody>
          <a:bodyPr wrap="square" lIns="0" tIns="0" rIns="0" bIns="0" rtlCol="0">
            <a:spAutoFit/>
          </a:bodyPr>
          <a:lstStyle/>
          <a:p>
            <a:pPr algn="ctr"/>
            <a:r>
              <a:rPr lang="en-US" sz="6000" dirty="0">
                <a:solidFill>
                  <a:schemeClr val="bg1"/>
                </a:solidFill>
                <a:latin typeface="+mj-lt"/>
              </a:rPr>
              <a:t>8%</a:t>
            </a:r>
          </a:p>
        </p:txBody>
      </p:sp>
      <p:sp>
        <p:nvSpPr>
          <p:cNvPr id="92" name="TextBox 91">
            <a:extLst>
              <a:ext uri="{FF2B5EF4-FFF2-40B4-BE49-F238E27FC236}">
                <a16:creationId xmlns:a16="http://schemas.microsoft.com/office/drawing/2014/main" id="{D0BE970B-6E62-48FA-9A3E-BAD92EE4CB08}"/>
              </a:ext>
            </a:extLst>
          </p:cNvPr>
          <p:cNvSpPr txBox="1"/>
          <p:nvPr/>
        </p:nvSpPr>
        <p:spPr>
          <a:xfrm>
            <a:off x="952496" y="4232710"/>
            <a:ext cx="2124075" cy="1661993"/>
          </a:xfrm>
          <a:prstGeom prst="rect">
            <a:avLst/>
          </a:prstGeom>
          <a:noFill/>
        </p:spPr>
        <p:txBody>
          <a:bodyPr wrap="square" lIns="0" tIns="0" rIns="0" bIns="0" rtlCol="0">
            <a:spAutoFit/>
          </a:bodyPr>
          <a:lstStyle/>
          <a:p>
            <a:pPr marL="285750" indent="-285750">
              <a:buFont typeface="Arial" panose="020B0604020202020204" pitchFamily="34" charset="0"/>
              <a:buChar char="•"/>
            </a:pPr>
            <a:r>
              <a:rPr lang="en-US" sz="1200" dirty="0"/>
              <a:t>Running Data Reconciliations for more than 20 RTD dates in Non Prod Environment.</a:t>
            </a:r>
          </a:p>
          <a:p>
            <a:pPr marL="285750" indent="-285750">
              <a:buFont typeface="Arial" panose="020B0604020202020204" pitchFamily="34" charset="0"/>
              <a:buChar char="•"/>
            </a:pPr>
            <a:r>
              <a:rPr lang="en-US" sz="1200" dirty="0"/>
              <a:t>Creating and Validating Pools for one Field one EC and One Pool to ensure that Pool Build is running fine.</a:t>
            </a:r>
          </a:p>
          <a:p>
            <a:pPr marL="285750" indent="-285750">
              <a:buFont typeface="Arial" panose="020B0604020202020204" pitchFamily="34" charset="0"/>
              <a:buChar char="•"/>
            </a:pPr>
            <a:r>
              <a:rPr lang="en-US" sz="1200" dirty="0"/>
              <a:t>Extracting and Validating Data correctness.</a:t>
            </a:r>
          </a:p>
        </p:txBody>
      </p:sp>
      <p:sp>
        <p:nvSpPr>
          <p:cNvPr id="93" name="TextBox 92">
            <a:extLst>
              <a:ext uri="{FF2B5EF4-FFF2-40B4-BE49-F238E27FC236}">
                <a16:creationId xmlns:a16="http://schemas.microsoft.com/office/drawing/2014/main" id="{648E8358-DDF8-4ABF-9BF1-FD5CE91D0766}"/>
              </a:ext>
            </a:extLst>
          </p:cNvPr>
          <p:cNvSpPr txBox="1"/>
          <p:nvPr/>
        </p:nvSpPr>
        <p:spPr>
          <a:xfrm>
            <a:off x="3433176" y="4232710"/>
            <a:ext cx="2124075" cy="1292662"/>
          </a:xfrm>
          <a:prstGeom prst="rect">
            <a:avLst/>
          </a:prstGeom>
          <a:noFill/>
        </p:spPr>
        <p:txBody>
          <a:bodyPr wrap="square" lIns="0" tIns="0" rIns="0" bIns="0" rtlCol="0">
            <a:spAutoFit/>
          </a:bodyPr>
          <a:lstStyle/>
          <a:p>
            <a:pPr marL="285750" indent="-285750">
              <a:buFont typeface="Arial" panose="020B0604020202020204" pitchFamily="34" charset="0"/>
              <a:buChar char="•"/>
            </a:pPr>
            <a:r>
              <a:rPr lang="en-US" sz="1400" dirty="0"/>
              <a:t>Functional Validations and Error Message Validations.</a:t>
            </a:r>
          </a:p>
          <a:p>
            <a:pPr marL="285750" indent="-285750">
              <a:buFont typeface="Arial" panose="020B0604020202020204" pitchFamily="34" charset="0"/>
              <a:buChar char="•"/>
            </a:pPr>
            <a:r>
              <a:rPr lang="en-US" sz="1400" dirty="0"/>
              <a:t>MPUI runs to load the data.</a:t>
            </a:r>
          </a:p>
          <a:p>
            <a:pPr marL="285750" indent="-285750">
              <a:buFont typeface="Arial" panose="020B0604020202020204" pitchFamily="34" charset="0"/>
              <a:buChar char="•"/>
            </a:pPr>
            <a:r>
              <a:rPr lang="en-US" sz="1400" dirty="0"/>
              <a:t>Micro Service Validations.</a:t>
            </a:r>
          </a:p>
        </p:txBody>
      </p:sp>
      <p:graphicFrame>
        <p:nvGraphicFramePr>
          <p:cNvPr id="88" name="Chart 87" descr="This image is a chart. ">
            <a:extLst>
              <a:ext uri="{FF2B5EF4-FFF2-40B4-BE49-F238E27FC236}">
                <a16:creationId xmlns:a16="http://schemas.microsoft.com/office/drawing/2014/main" id="{F509A92C-D804-40B7-8A89-92591A162B0D}"/>
              </a:ext>
            </a:extLst>
          </p:cNvPr>
          <p:cNvGraphicFramePr/>
          <p:nvPr>
            <p:extLst>
              <p:ext uri="{D42A27DB-BD31-4B8C-83A1-F6EECF244321}">
                <p14:modId xmlns:p14="http://schemas.microsoft.com/office/powerpoint/2010/main" val="3149008037"/>
              </p:ext>
            </p:extLst>
          </p:nvPr>
        </p:nvGraphicFramePr>
        <p:xfrm>
          <a:off x="6213629" y="1637796"/>
          <a:ext cx="5543239" cy="4496807"/>
        </p:xfrm>
        <a:graphic>
          <a:graphicData uri="http://schemas.openxmlformats.org/drawingml/2006/chart">
            <c:chart xmlns:c="http://schemas.openxmlformats.org/drawingml/2006/chart" xmlns:r="http://schemas.openxmlformats.org/officeDocument/2006/relationships" r:id="rId3"/>
          </a:graphicData>
        </a:graphic>
      </p:graphicFrame>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p:txBody>
          <a:bodyPr/>
          <a:lstStyle/>
          <a:p>
            <a:fld id="{75C75738-883E-4D82-874A-987559CF11A8}" type="datetime1">
              <a:rPr lang="en-US" smtClean="0"/>
              <a:t>7/20/2024</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6</a:t>
            </a:fld>
            <a:endParaRPr lang="en-US" dirty="0"/>
          </a:p>
        </p:txBody>
      </p:sp>
    </p:spTree>
    <p:extLst>
      <p:ext uri="{BB962C8B-B14F-4D97-AF65-F5344CB8AC3E}">
        <p14:creationId xmlns:p14="http://schemas.microsoft.com/office/powerpoint/2010/main" val="20071449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hidden="1">
            <a:extLst>
              <a:ext uri="{FF2B5EF4-FFF2-40B4-BE49-F238E27FC236}">
                <a16:creationId xmlns:a16="http://schemas.microsoft.com/office/drawing/2014/main" id="{249792E5-8DED-4E77-9C74-BDDECCDA6C18}"/>
              </a:ext>
            </a:extLst>
          </p:cNvPr>
          <p:cNvSpPr>
            <a:spLocks noGrp="1"/>
          </p:cNvSpPr>
          <p:nvPr>
            <p:ph type="title" idx="4294967295"/>
          </p:nvPr>
        </p:nvSpPr>
        <p:spPr>
          <a:xfrm>
            <a:off x="0" y="365125"/>
            <a:ext cx="10515600" cy="1325563"/>
          </a:xfrm>
        </p:spPr>
        <p:txBody>
          <a:bodyPr/>
          <a:lstStyle/>
          <a:p>
            <a:r>
              <a:rPr lang="en-US" dirty="0"/>
              <a:t>Balanced scorecard slide 7</a:t>
            </a:r>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63C92C2E-8888-42AB-A36D-D6F2B362B0CD}"/>
              </a:ext>
            </a:extLst>
          </p:cNvPr>
          <p:cNvSpPr txBox="1"/>
          <p:nvPr/>
        </p:nvSpPr>
        <p:spPr>
          <a:xfrm>
            <a:off x="387178" y="45879"/>
            <a:ext cx="11307484" cy="984885"/>
          </a:xfrm>
          <a:prstGeom prst="rect">
            <a:avLst/>
          </a:prstGeom>
          <a:noFill/>
        </p:spPr>
        <p:txBody>
          <a:bodyPr wrap="square" lIns="0" tIns="0" rIns="0" bIns="0" rtlCol="0" anchor="ctr">
            <a:spAutoFit/>
          </a:bodyPr>
          <a:lstStyle/>
          <a:p>
            <a:pPr algn="ctr"/>
            <a:r>
              <a:rPr lang="en-US" sz="3200" b="1" dirty="0">
                <a:latin typeface="+mj-lt"/>
              </a:rPr>
              <a:t>SFP LOMBARD </a:t>
            </a:r>
            <a:r>
              <a:rPr lang="en-US" sz="3200" dirty="0">
                <a:latin typeface="+mj-lt"/>
              </a:rPr>
              <a:t>ASSET CLASS – Automation vs Manual Executions</a:t>
            </a:r>
            <a:endParaRPr lang="en-US" sz="3600" dirty="0">
              <a:latin typeface="+mj-lt"/>
            </a:endParaRPr>
          </a:p>
        </p:txBody>
      </p:sp>
      <p:grpSp>
        <p:nvGrpSpPr>
          <p:cNvPr id="39" name="Group 38" descr="This image is a computer monitor. ">
            <a:extLst>
              <a:ext uri="{FF2B5EF4-FFF2-40B4-BE49-F238E27FC236}">
                <a16:creationId xmlns:a16="http://schemas.microsoft.com/office/drawing/2014/main" id="{A5E46F62-3B87-4BE3-BA72-D0DA40B802C1}"/>
              </a:ext>
              <a:ext uri="{C183D7F6-B498-43B3-948B-1728B52AA6E4}">
                <adec:decorative xmlns:adec="http://schemas.microsoft.com/office/drawing/2017/decorative" val="0"/>
              </a:ext>
            </a:extLst>
          </p:cNvPr>
          <p:cNvGrpSpPr/>
          <p:nvPr/>
        </p:nvGrpSpPr>
        <p:grpSpPr>
          <a:xfrm>
            <a:off x="609599" y="1336094"/>
            <a:ext cx="5762171" cy="4643012"/>
            <a:chOff x="2332041" y="1664133"/>
            <a:chExt cx="4233864" cy="3411539"/>
          </a:xfrm>
        </p:grpSpPr>
        <p:sp>
          <p:nvSpPr>
            <p:cNvPr id="54" name="Freeform 6">
              <a:extLst>
                <a:ext uri="{FF2B5EF4-FFF2-40B4-BE49-F238E27FC236}">
                  <a16:creationId xmlns:a16="http://schemas.microsoft.com/office/drawing/2014/main" id="{15D0301A-F875-4AC8-A99B-85C526E30D5E}"/>
                </a:ext>
              </a:extLst>
            </p:cNvPr>
            <p:cNvSpPr>
              <a:spLocks/>
            </p:cNvSpPr>
            <p:nvPr/>
          </p:nvSpPr>
          <p:spPr bwMode="auto">
            <a:xfrm>
              <a:off x="3733804" y="4581959"/>
              <a:ext cx="1438276" cy="455613"/>
            </a:xfrm>
            <a:custGeom>
              <a:avLst/>
              <a:gdLst>
                <a:gd name="T0" fmla="*/ 3037 w 3628"/>
                <a:gd name="T1" fmla="*/ 0 h 1149"/>
                <a:gd name="T2" fmla="*/ 1837 w 3628"/>
                <a:gd name="T3" fmla="*/ 0 h 1149"/>
                <a:gd name="T4" fmla="*/ 1792 w 3628"/>
                <a:gd name="T5" fmla="*/ 0 h 1149"/>
                <a:gd name="T6" fmla="*/ 591 w 3628"/>
                <a:gd name="T7" fmla="*/ 0 h 1149"/>
                <a:gd name="T8" fmla="*/ 592 w 3628"/>
                <a:gd name="T9" fmla="*/ 108 h 1149"/>
                <a:gd name="T10" fmla="*/ 594 w 3628"/>
                <a:gd name="T11" fmla="*/ 214 h 1149"/>
                <a:gd name="T12" fmla="*/ 598 w 3628"/>
                <a:gd name="T13" fmla="*/ 317 h 1149"/>
                <a:gd name="T14" fmla="*/ 600 w 3628"/>
                <a:gd name="T15" fmla="*/ 419 h 1149"/>
                <a:gd name="T16" fmla="*/ 600 w 3628"/>
                <a:gd name="T17" fmla="*/ 468 h 1149"/>
                <a:gd name="T18" fmla="*/ 599 w 3628"/>
                <a:gd name="T19" fmla="*/ 516 h 1149"/>
                <a:gd name="T20" fmla="*/ 597 w 3628"/>
                <a:gd name="T21" fmla="*/ 564 h 1149"/>
                <a:gd name="T22" fmla="*/ 594 w 3628"/>
                <a:gd name="T23" fmla="*/ 610 h 1149"/>
                <a:gd name="T24" fmla="*/ 590 w 3628"/>
                <a:gd name="T25" fmla="*/ 654 h 1149"/>
                <a:gd name="T26" fmla="*/ 584 w 3628"/>
                <a:gd name="T27" fmla="*/ 698 h 1149"/>
                <a:gd name="T28" fmla="*/ 576 w 3628"/>
                <a:gd name="T29" fmla="*/ 740 h 1149"/>
                <a:gd name="T30" fmla="*/ 567 w 3628"/>
                <a:gd name="T31" fmla="*/ 780 h 1149"/>
                <a:gd name="T32" fmla="*/ 554 w 3628"/>
                <a:gd name="T33" fmla="*/ 820 h 1149"/>
                <a:gd name="T34" fmla="*/ 540 w 3628"/>
                <a:gd name="T35" fmla="*/ 857 h 1149"/>
                <a:gd name="T36" fmla="*/ 524 w 3628"/>
                <a:gd name="T37" fmla="*/ 892 h 1149"/>
                <a:gd name="T38" fmla="*/ 504 w 3628"/>
                <a:gd name="T39" fmla="*/ 925 h 1149"/>
                <a:gd name="T40" fmla="*/ 482 w 3628"/>
                <a:gd name="T41" fmla="*/ 958 h 1149"/>
                <a:gd name="T42" fmla="*/ 458 w 3628"/>
                <a:gd name="T43" fmla="*/ 986 h 1149"/>
                <a:gd name="T44" fmla="*/ 429 w 3628"/>
                <a:gd name="T45" fmla="*/ 1014 h 1149"/>
                <a:gd name="T46" fmla="*/ 398 w 3628"/>
                <a:gd name="T47" fmla="*/ 1039 h 1149"/>
                <a:gd name="T48" fmla="*/ 363 w 3628"/>
                <a:gd name="T49" fmla="*/ 1062 h 1149"/>
                <a:gd name="T50" fmla="*/ 323 w 3628"/>
                <a:gd name="T51" fmla="*/ 1081 h 1149"/>
                <a:gd name="T52" fmla="*/ 281 w 3628"/>
                <a:gd name="T53" fmla="*/ 1100 h 1149"/>
                <a:gd name="T54" fmla="*/ 233 w 3628"/>
                <a:gd name="T55" fmla="*/ 1115 h 1149"/>
                <a:gd name="T56" fmla="*/ 182 w 3628"/>
                <a:gd name="T57" fmla="*/ 1128 h 1149"/>
                <a:gd name="T58" fmla="*/ 127 w 3628"/>
                <a:gd name="T59" fmla="*/ 1137 h 1149"/>
                <a:gd name="T60" fmla="*/ 66 w 3628"/>
                <a:gd name="T61" fmla="*/ 1144 h 1149"/>
                <a:gd name="T62" fmla="*/ 0 w 3628"/>
                <a:gd name="T63" fmla="*/ 1149 h 1149"/>
                <a:gd name="T64" fmla="*/ 1792 w 3628"/>
                <a:gd name="T65" fmla="*/ 1149 h 1149"/>
                <a:gd name="T66" fmla="*/ 1837 w 3628"/>
                <a:gd name="T67" fmla="*/ 1149 h 1149"/>
                <a:gd name="T68" fmla="*/ 3628 w 3628"/>
                <a:gd name="T69" fmla="*/ 1149 h 1149"/>
                <a:gd name="T70" fmla="*/ 3563 w 3628"/>
                <a:gd name="T71" fmla="*/ 1144 h 1149"/>
                <a:gd name="T72" fmla="*/ 3503 w 3628"/>
                <a:gd name="T73" fmla="*/ 1137 h 1149"/>
                <a:gd name="T74" fmla="*/ 3446 w 3628"/>
                <a:gd name="T75" fmla="*/ 1128 h 1149"/>
                <a:gd name="T76" fmla="*/ 3395 w 3628"/>
                <a:gd name="T77" fmla="*/ 1115 h 1149"/>
                <a:gd name="T78" fmla="*/ 3349 w 3628"/>
                <a:gd name="T79" fmla="*/ 1100 h 1149"/>
                <a:gd name="T80" fmla="*/ 3306 w 3628"/>
                <a:gd name="T81" fmla="*/ 1081 h 1149"/>
                <a:gd name="T82" fmla="*/ 3266 w 3628"/>
                <a:gd name="T83" fmla="*/ 1062 h 1149"/>
                <a:gd name="T84" fmla="*/ 3231 w 3628"/>
                <a:gd name="T85" fmla="*/ 1039 h 1149"/>
                <a:gd name="T86" fmla="*/ 3199 w 3628"/>
                <a:gd name="T87" fmla="*/ 1014 h 1149"/>
                <a:gd name="T88" fmla="*/ 3172 w 3628"/>
                <a:gd name="T89" fmla="*/ 986 h 1149"/>
                <a:gd name="T90" fmla="*/ 3146 w 3628"/>
                <a:gd name="T91" fmla="*/ 958 h 1149"/>
                <a:gd name="T92" fmla="*/ 3124 w 3628"/>
                <a:gd name="T93" fmla="*/ 925 h 1149"/>
                <a:gd name="T94" fmla="*/ 3104 w 3628"/>
                <a:gd name="T95" fmla="*/ 892 h 1149"/>
                <a:gd name="T96" fmla="*/ 3088 w 3628"/>
                <a:gd name="T97" fmla="*/ 857 h 1149"/>
                <a:gd name="T98" fmla="*/ 3074 w 3628"/>
                <a:gd name="T99" fmla="*/ 820 h 1149"/>
                <a:gd name="T100" fmla="*/ 3063 w 3628"/>
                <a:gd name="T101" fmla="*/ 780 h 1149"/>
                <a:gd name="T102" fmla="*/ 3053 w 3628"/>
                <a:gd name="T103" fmla="*/ 740 h 1149"/>
                <a:gd name="T104" fmla="*/ 3045 w 3628"/>
                <a:gd name="T105" fmla="*/ 698 h 1149"/>
                <a:gd name="T106" fmla="*/ 3040 w 3628"/>
                <a:gd name="T107" fmla="*/ 654 h 1149"/>
                <a:gd name="T108" fmla="*/ 3035 w 3628"/>
                <a:gd name="T109" fmla="*/ 610 h 1149"/>
                <a:gd name="T110" fmla="*/ 3031 w 3628"/>
                <a:gd name="T111" fmla="*/ 564 h 1149"/>
                <a:gd name="T112" fmla="*/ 3030 w 3628"/>
                <a:gd name="T113" fmla="*/ 516 h 1149"/>
                <a:gd name="T114" fmla="*/ 3029 w 3628"/>
                <a:gd name="T115" fmla="*/ 468 h 1149"/>
                <a:gd name="T116" fmla="*/ 3029 w 3628"/>
                <a:gd name="T117" fmla="*/ 419 h 1149"/>
                <a:gd name="T118" fmla="*/ 3030 w 3628"/>
                <a:gd name="T119" fmla="*/ 317 h 1149"/>
                <a:gd name="T120" fmla="*/ 3034 w 3628"/>
                <a:gd name="T121" fmla="*/ 214 h 1149"/>
                <a:gd name="T122" fmla="*/ 3036 w 3628"/>
                <a:gd name="T123" fmla="*/ 108 h 1149"/>
                <a:gd name="T124" fmla="*/ 3037 w 3628"/>
                <a:gd name="T125" fmla="*/ 0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28" h="1149">
                  <a:moveTo>
                    <a:pt x="3037" y="0"/>
                  </a:moveTo>
                  <a:lnTo>
                    <a:pt x="1837" y="0"/>
                  </a:lnTo>
                  <a:lnTo>
                    <a:pt x="1792" y="0"/>
                  </a:lnTo>
                  <a:lnTo>
                    <a:pt x="591" y="0"/>
                  </a:lnTo>
                  <a:lnTo>
                    <a:pt x="592" y="108"/>
                  </a:lnTo>
                  <a:lnTo>
                    <a:pt x="594" y="214"/>
                  </a:lnTo>
                  <a:lnTo>
                    <a:pt x="598" y="317"/>
                  </a:lnTo>
                  <a:lnTo>
                    <a:pt x="600" y="419"/>
                  </a:lnTo>
                  <a:lnTo>
                    <a:pt x="600" y="468"/>
                  </a:lnTo>
                  <a:lnTo>
                    <a:pt x="599" y="516"/>
                  </a:lnTo>
                  <a:lnTo>
                    <a:pt x="597" y="564"/>
                  </a:lnTo>
                  <a:lnTo>
                    <a:pt x="594" y="610"/>
                  </a:lnTo>
                  <a:lnTo>
                    <a:pt x="590" y="654"/>
                  </a:lnTo>
                  <a:lnTo>
                    <a:pt x="584" y="698"/>
                  </a:lnTo>
                  <a:lnTo>
                    <a:pt x="576" y="740"/>
                  </a:lnTo>
                  <a:lnTo>
                    <a:pt x="567" y="780"/>
                  </a:lnTo>
                  <a:lnTo>
                    <a:pt x="554" y="820"/>
                  </a:lnTo>
                  <a:lnTo>
                    <a:pt x="540" y="857"/>
                  </a:lnTo>
                  <a:lnTo>
                    <a:pt x="524" y="892"/>
                  </a:lnTo>
                  <a:lnTo>
                    <a:pt x="504" y="925"/>
                  </a:lnTo>
                  <a:lnTo>
                    <a:pt x="482" y="958"/>
                  </a:lnTo>
                  <a:lnTo>
                    <a:pt x="458" y="986"/>
                  </a:lnTo>
                  <a:lnTo>
                    <a:pt x="429" y="1014"/>
                  </a:lnTo>
                  <a:lnTo>
                    <a:pt x="398" y="1039"/>
                  </a:lnTo>
                  <a:lnTo>
                    <a:pt x="363" y="1062"/>
                  </a:lnTo>
                  <a:lnTo>
                    <a:pt x="323" y="1081"/>
                  </a:lnTo>
                  <a:lnTo>
                    <a:pt x="281" y="1100"/>
                  </a:lnTo>
                  <a:lnTo>
                    <a:pt x="233" y="1115"/>
                  </a:lnTo>
                  <a:lnTo>
                    <a:pt x="182" y="1128"/>
                  </a:lnTo>
                  <a:lnTo>
                    <a:pt x="127" y="1137"/>
                  </a:lnTo>
                  <a:lnTo>
                    <a:pt x="66" y="1144"/>
                  </a:lnTo>
                  <a:lnTo>
                    <a:pt x="0" y="1149"/>
                  </a:lnTo>
                  <a:lnTo>
                    <a:pt x="1792" y="1149"/>
                  </a:lnTo>
                  <a:lnTo>
                    <a:pt x="1837" y="1149"/>
                  </a:lnTo>
                  <a:lnTo>
                    <a:pt x="3628" y="1149"/>
                  </a:lnTo>
                  <a:lnTo>
                    <a:pt x="3563" y="1144"/>
                  </a:lnTo>
                  <a:lnTo>
                    <a:pt x="3503" y="1137"/>
                  </a:lnTo>
                  <a:lnTo>
                    <a:pt x="3446" y="1128"/>
                  </a:lnTo>
                  <a:lnTo>
                    <a:pt x="3395" y="1115"/>
                  </a:lnTo>
                  <a:lnTo>
                    <a:pt x="3349" y="1100"/>
                  </a:lnTo>
                  <a:lnTo>
                    <a:pt x="3306" y="1081"/>
                  </a:lnTo>
                  <a:lnTo>
                    <a:pt x="3266" y="1062"/>
                  </a:lnTo>
                  <a:lnTo>
                    <a:pt x="3231" y="1039"/>
                  </a:lnTo>
                  <a:lnTo>
                    <a:pt x="3199" y="1014"/>
                  </a:lnTo>
                  <a:lnTo>
                    <a:pt x="3172" y="986"/>
                  </a:lnTo>
                  <a:lnTo>
                    <a:pt x="3146" y="958"/>
                  </a:lnTo>
                  <a:lnTo>
                    <a:pt x="3124" y="925"/>
                  </a:lnTo>
                  <a:lnTo>
                    <a:pt x="3104" y="892"/>
                  </a:lnTo>
                  <a:lnTo>
                    <a:pt x="3088" y="857"/>
                  </a:lnTo>
                  <a:lnTo>
                    <a:pt x="3074" y="820"/>
                  </a:lnTo>
                  <a:lnTo>
                    <a:pt x="3063" y="780"/>
                  </a:lnTo>
                  <a:lnTo>
                    <a:pt x="3053" y="740"/>
                  </a:lnTo>
                  <a:lnTo>
                    <a:pt x="3045" y="698"/>
                  </a:lnTo>
                  <a:lnTo>
                    <a:pt x="3040" y="654"/>
                  </a:lnTo>
                  <a:lnTo>
                    <a:pt x="3035" y="610"/>
                  </a:lnTo>
                  <a:lnTo>
                    <a:pt x="3031" y="564"/>
                  </a:lnTo>
                  <a:lnTo>
                    <a:pt x="3030" y="516"/>
                  </a:lnTo>
                  <a:lnTo>
                    <a:pt x="3029" y="468"/>
                  </a:lnTo>
                  <a:lnTo>
                    <a:pt x="3029" y="419"/>
                  </a:lnTo>
                  <a:lnTo>
                    <a:pt x="3030" y="317"/>
                  </a:lnTo>
                  <a:lnTo>
                    <a:pt x="3034" y="214"/>
                  </a:lnTo>
                  <a:lnTo>
                    <a:pt x="3036" y="108"/>
                  </a:lnTo>
                  <a:lnTo>
                    <a:pt x="3037" y="0"/>
                  </a:lnTo>
                  <a:close/>
                </a:path>
              </a:pathLst>
            </a:custGeom>
            <a:gradFill flip="none" rotWithShape="1">
              <a:gsLst>
                <a:gs pos="0">
                  <a:schemeClr val="bg1">
                    <a:lumMod val="75000"/>
                  </a:schemeClr>
                </a:gs>
                <a:gs pos="77000">
                  <a:schemeClr val="bg1">
                    <a:lumMod val="85000"/>
                  </a:schemeClr>
                </a:gs>
                <a:gs pos="37000">
                  <a:schemeClr val="bg1">
                    <a:lumMod val="85000"/>
                  </a:schemeClr>
                </a:gs>
                <a:gs pos="100000">
                  <a:schemeClr val="bg1">
                    <a:lumMod val="7500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7">
              <a:extLst>
                <a:ext uri="{FF2B5EF4-FFF2-40B4-BE49-F238E27FC236}">
                  <a16:creationId xmlns:a16="http://schemas.microsoft.com/office/drawing/2014/main" id="{5ED37527-DF87-40A3-B11B-EBD5E87E3673}"/>
                </a:ext>
              </a:extLst>
            </p:cNvPr>
            <p:cNvSpPr>
              <a:spLocks/>
            </p:cNvSpPr>
            <p:nvPr/>
          </p:nvSpPr>
          <p:spPr bwMode="auto">
            <a:xfrm>
              <a:off x="3724280" y="5034396"/>
              <a:ext cx="1457326" cy="41276"/>
            </a:xfrm>
            <a:custGeom>
              <a:avLst/>
              <a:gdLst>
                <a:gd name="T0" fmla="*/ 53 w 3673"/>
                <a:gd name="T1" fmla="*/ 0 h 105"/>
                <a:gd name="T2" fmla="*/ 3621 w 3673"/>
                <a:gd name="T3" fmla="*/ 0 h 105"/>
                <a:gd name="T4" fmla="*/ 3631 w 3673"/>
                <a:gd name="T5" fmla="*/ 2 h 105"/>
                <a:gd name="T6" fmla="*/ 3640 w 3673"/>
                <a:gd name="T7" fmla="*/ 5 h 105"/>
                <a:gd name="T8" fmla="*/ 3650 w 3673"/>
                <a:gd name="T9" fmla="*/ 10 h 105"/>
                <a:gd name="T10" fmla="*/ 3658 w 3673"/>
                <a:gd name="T11" fmla="*/ 15 h 105"/>
                <a:gd name="T12" fmla="*/ 3664 w 3673"/>
                <a:gd name="T13" fmla="*/ 24 h 105"/>
                <a:gd name="T14" fmla="*/ 3668 w 3673"/>
                <a:gd name="T15" fmla="*/ 33 h 105"/>
                <a:gd name="T16" fmla="*/ 3672 w 3673"/>
                <a:gd name="T17" fmla="*/ 42 h 105"/>
                <a:gd name="T18" fmla="*/ 3673 w 3673"/>
                <a:gd name="T19" fmla="*/ 53 h 105"/>
                <a:gd name="T20" fmla="*/ 3673 w 3673"/>
                <a:gd name="T21" fmla="*/ 53 h 105"/>
                <a:gd name="T22" fmla="*/ 3672 w 3673"/>
                <a:gd name="T23" fmla="*/ 63 h 105"/>
                <a:gd name="T24" fmla="*/ 3668 w 3673"/>
                <a:gd name="T25" fmla="*/ 73 h 105"/>
                <a:gd name="T26" fmla="*/ 3664 w 3673"/>
                <a:gd name="T27" fmla="*/ 81 h 105"/>
                <a:gd name="T28" fmla="*/ 3658 w 3673"/>
                <a:gd name="T29" fmla="*/ 90 h 105"/>
                <a:gd name="T30" fmla="*/ 3650 w 3673"/>
                <a:gd name="T31" fmla="*/ 95 h 105"/>
                <a:gd name="T32" fmla="*/ 3640 w 3673"/>
                <a:gd name="T33" fmla="*/ 100 h 105"/>
                <a:gd name="T34" fmla="*/ 3631 w 3673"/>
                <a:gd name="T35" fmla="*/ 103 h 105"/>
                <a:gd name="T36" fmla="*/ 3621 w 3673"/>
                <a:gd name="T37" fmla="*/ 105 h 105"/>
                <a:gd name="T38" fmla="*/ 53 w 3673"/>
                <a:gd name="T39" fmla="*/ 105 h 105"/>
                <a:gd name="T40" fmla="*/ 42 w 3673"/>
                <a:gd name="T41" fmla="*/ 103 h 105"/>
                <a:gd name="T42" fmla="*/ 32 w 3673"/>
                <a:gd name="T43" fmla="*/ 100 h 105"/>
                <a:gd name="T44" fmla="*/ 24 w 3673"/>
                <a:gd name="T45" fmla="*/ 95 h 105"/>
                <a:gd name="T46" fmla="*/ 16 w 3673"/>
                <a:gd name="T47" fmla="*/ 90 h 105"/>
                <a:gd name="T48" fmla="*/ 9 w 3673"/>
                <a:gd name="T49" fmla="*/ 81 h 105"/>
                <a:gd name="T50" fmla="*/ 4 w 3673"/>
                <a:gd name="T51" fmla="*/ 73 h 105"/>
                <a:gd name="T52" fmla="*/ 2 w 3673"/>
                <a:gd name="T53" fmla="*/ 63 h 105"/>
                <a:gd name="T54" fmla="*/ 0 w 3673"/>
                <a:gd name="T55" fmla="*/ 53 h 105"/>
                <a:gd name="T56" fmla="*/ 0 w 3673"/>
                <a:gd name="T57" fmla="*/ 53 h 105"/>
                <a:gd name="T58" fmla="*/ 2 w 3673"/>
                <a:gd name="T59" fmla="*/ 42 h 105"/>
                <a:gd name="T60" fmla="*/ 4 w 3673"/>
                <a:gd name="T61" fmla="*/ 33 h 105"/>
                <a:gd name="T62" fmla="*/ 9 w 3673"/>
                <a:gd name="T63" fmla="*/ 24 h 105"/>
                <a:gd name="T64" fmla="*/ 16 w 3673"/>
                <a:gd name="T65" fmla="*/ 15 h 105"/>
                <a:gd name="T66" fmla="*/ 24 w 3673"/>
                <a:gd name="T67" fmla="*/ 10 h 105"/>
                <a:gd name="T68" fmla="*/ 32 w 3673"/>
                <a:gd name="T69" fmla="*/ 5 h 105"/>
                <a:gd name="T70" fmla="*/ 42 w 3673"/>
                <a:gd name="T71" fmla="*/ 2 h 105"/>
                <a:gd name="T72" fmla="*/ 53 w 3673"/>
                <a:gd name="T7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73" h="105">
                  <a:moveTo>
                    <a:pt x="53" y="0"/>
                  </a:moveTo>
                  <a:lnTo>
                    <a:pt x="3621" y="0"/>
                  </a:lnTo>
                  <a:lnTo>
                    <a:pt x="3631" y="2"/>
                  </a:lnTo>
                  <a:lnTo>
                    <a:pt x="3640" y="5"/>
                  </a:lnTo>
                  <a:lnTo>
                    <a:pt x="3650" y="10"/>
                  </a:lnTo>
                  <a:lnTo>
                    <a:pt x="3658" y="15"/>
                  </a:lnTo>
                  <a:lnTo>
                    <a:pt x="3664" y="24"/>
                  </a:lnTo>
                  <a:lnTo>
                    <a:pt x="3668" y="33"/>
                  </a:lnTo>
                  <a:lnTo>
                    <a:pt x="3672" y="42"/>
                  </a:lnTo>
                  <a:lnTo>
                    <a:pt x="3673" y="53"/>
                  </a:lnTo>
                  <a:lnTo>
                    <a:pt x="3673" y="53"/>
                  </a:lnTo>
                  <a:lnTo>
                    <a:pt x="3672" y="63"/>
                  </a:lnTo>
                  <a:lnTo>
                    <a:pt x="3668" y="73"/>
                  </a:lnTo>
                  <a:lnTo>
                    <a:pt x="3664" y="81"/>
                  </a:lnTo>
                  <a:lnTo>
                    <a:pt x="3658" y="90"/>
                  </a:lnTo>
                  <a:lnTo>
                    <a:pt x="3650" y="95"/>
                  </a:lnTo>
                  <a:lnTo>
                    <a:pt x="3640" y="100"/>
                  </a:lnTo>
                  <a:lnTo>
                    <a:pt x="3631" y="103"/>
                  </a:lnTo>
                  <a:lnTo>
                    <a:pt x="3621" y="105"/>
                  </a:lnTo>
                  <a:lnTo>
                    <a:pt x="53" y="105"/>
                  </a:lnTo>
                  <a:lnTo>
                    <a:pt x="42" y="103"/>
                  </a:lnTo>
                  <a:lnTo>
                    <a:pt x="32" y="100"/>
                  </a:lnTo>
                  <a:lnTo>
                    <a:pt x="24" y="95"/>
                  </a:lnTo>
                  <a:lnTo>
                    <a:pt x="16" y="90"/>
                  </a:lnTo>
                  <a:lnTo>
                    <a:pt x="9" y="81"/>
                  </a:lnTo>
                  <a:lnTo>
                    <a:pt x="4" y="73"/>
                  </a:lnTo>
                  <a:lnTo>
                    <a:pt x="2" y="63"/>
                  </a:lnTo>
                  <a:lnTo>
                    <a:pt x="0" y="53"/>
                  </a:lnTo>
                  <a:lnTo>
                    <a:pt x="0" y="53"/>
                  </a:lnTo>
                  <a:lnTo>
                    <a:pt x="2" y="42"/>
                  </a:lnTo>
                  <a:lnTo>
                    <a:pt x="4" y="33"/>
                  </a:lnTo>
                  <a:lnTo>
                    <a:pt x="9" y="24"/>
                  </a:lnTo>
                  <a:lnTo>
                    <a:pt x="16" y="15"/>
                  </a:lnTo>
                  <a:lnTo>
                    <a:pt x="24" y="10"/>
                  </a:lnTo>
                  <a:lnTo>
                    <a:pt x="32" y="5"/>
                  </a:lnTo>
                  <a:lnTo>
                    <a:pt x="42" y="2"/>
                  </a:lnTo>
                  <a:lnTo>
                    <a:pt x="53" y="0"/>
                  </a:lnTo>
                  <a:close/>
                </a:path>
              </a:pathLst>
            </a:custGeom>
            <a:gradFill>
              <a:gsLst>
                <a:gs pos="0">
                  <a:schemeClr val="bg1">
                    <a:lumMod val="65000"/>
                  </a:schemeClr>
                </a:gs>
                <a:gs pos="44000">
                  <a:schemeClr val="bg1">
                    <a:lumMod val="85000"/>
                  </a:schemeClr>
                </a:gs>
                <a:gs pos="100000">
                  <a:schemeClr val="bg1">
                    <a:lumMod val="65000"/>
                  </a:schemeClr>
                </a:gs>
              </a:gsLst>
              <a:lin ang="5400000" scaled="1"/>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6" name="Freeform 8">
              <a:extLst>
                <a:ext uri="{FF2B5EF4-FFF2-40B4-BE49-F238E27FC236}">
                  <a16:creationId xmlns:a16="http://schemas.microsoft.com/office/drawing/2014/main" id="{4813714F-1AD5-4974-91F1-D9DA0482C51B}"/>
                </a:ext>
              </a:extLst>
            </p:cNvPr>
            <p:cNvSpPr>
              <a:spLocks/>
            </p:cNvSpPr>
            <p:nvPr/>
          </p:nvSpPr>
          <p:spPr bwMode="auto">
            <a:xfrm>
              <a:off x="2332041" y="1664133"/>
              <a:ext cx="4233864" cy="2935289"/>
            </a:xfrm>
            <a:custGeom>
              <a:avLst/>
              <a:gdLst>
                <a:gd name="T0" fmla="*/ 10459 w 10666"/>
                <a:gd name="T1" fmla="*/ 0 h 7397"/>
                <a:gd name="T2" fmla="*/ 10500 w 10666"/>
                <a:gd name="T3" fmla="*/ 5 h 7397"/>
                <a:gd name="T4" fmla="*/ 10539 w 10666"/>
                <a:gd name="T5" fmla="*/ 16 h 7397"/>
                <a:gd name="T6" fmla="*/ 10575 w 10666"/>
                <a:gd name="T7" fmla="*/ 36 h 7397"/>
                <a:gd name="T8" fmla="*/ 10605 w 10666"/>
                <a:gd name="T9" fmla="*/ 61 h 7397"/>
                <a:gd name="T10" fmla="*/ 10630 w 10666"/>
                <a:gd name="T11" fmla="*/ 91 h 7397"/>
                <a:gd name="T12" fmla="*/ 10650 w 10666"/>
                <a:gd name="T13" fmla="*/ 127 h 7397"/>
                <a:gd name="T14" fmla="*/ 10661 w 10666"/>
                <a:gd name="T15" fmla="*/ 166 h 7397"/>
                <a:gd name="T16" fmla="*/ 10666 w 10666"/>
                <a:gd name="T17" fmla="*/ 207 h 7397"/>
                <a:gd name="T18" fmla="*/ 10665 w 10666"/>
                <a:gd name="T19" fmla="*/ 7211 h 7397"/>
                <a:gd name="T20" fmla="*/ 10657 w 10666"/>
                <a:gd name="T21" fmla="*/ 7251 h 7397"/>
                <a:gd name="T22" fmla="*/ 10641 w 10666"/>
                <a:gd name="T23" fmla="*/ 7288 h 7397"/>
                <a:gd name="T24" fmla="*/ 10619 w 10666"/>
                <a:gd name="T25" fmla="*/ 7321 h 7397"/>
                <a:gd name="T26" fmla="*/ 10591 w 10666"/>
                <a:gd name="T27" fmla="*/ 7350 h 7397"/>
                <a:gd name="T28" fmla="*/ 10557 w 10666"/>
                <a:gd name="T29" fmla="*/ 7372 h 7397"/>
                <a:gd name="T30" fmla="*/ 10520 w 10666"/>
                <a:gd name="T31" fmla="*/ 7388 h 7397"/>
                <a:gd name="T32" fmla="*/ 10480 w 10666"/>
                <a:gd name="T33" fmla="*/ 7396 h 7397"/>
                <a:gd name="T34" fmla="*/ 207 w 10666"/>
                <a:gd name="T35" fmla="*/ 7397 h 7397"/>
                <a:gd name="T36" fmla="*/ 165 w 10666"/>
                <a:gd name="T37" fmla="*/ 7393 h 7397"/>
                <a:gd name="T38" fmla="*/ 126 w 10666"/>
                <a:gd name="T39" fmla="*/ 7381 h 7397"/>
                <a:gd name="T40" fmla="*/ 91 w 10666"/>
                <a:gd name="T41" fmla="*/ 7361 h 7397"/>
                <a:gd name="T42" fmla="*/ 60 w 10666"/>
                <a:gd name="T43" fmla="*/ 7336 h 7397"/>
                <a:gd name="T44" fmla="*/ 34 w 10666"/>
                <a:gd name="T45" fmla="*/ 7306 h 7397"/>
                <a:gd name="T46" fmla="*/ 16 w 10666"/>
                <a:gd name="T47" fmla="*/ 7270 h 7397"/>
                <a:gd name="T48" fmla="*/ 3 w 10666"/>
                <a:gd name="T49" fmla="*/ 7232 h 7397"/>
                <a:gd name="T50" fmla="*/ 0 w 10666"/>
                <a:gd name="T51" fmla="*/ 7190 h 7397"/>
                <a:gd name="T52" fmla="*/ 1 w 10666"/>
                <a:gd name="T53" fmla="*/ 186 h 7397"/>
                <a:gd name="T54" fmla="*/ 9 w 10666"/>
                <a:gd name="T55" fmla="*/ 146 h 7397"/>
                <a:gd name="T56" fmla="*/ 24 w 10666"/>
                <a:gd name="T57" fmla="*/ 109 h 7397"/>
                <a:gd name="T58" fmla="*/ 47 w 10666"/>
                <a:gd name="T59" fmla="*/ 75 h 7397"/>
                <a:gd name="T60" fmla="*/ 75 w 10666"/>
                <a:gd name="T61" fmla="*/ 47 h 7397"/>
                <a:gd name="T62" fmla="*/ 108 w 10666"/>
                <a:gd name="T63" fmla="*/ 25 h 7397"/>
                <a:gd name="T64" fmla="*/ 146 w 10666"/>
                <a:gd name="T65" fmla="*/ 9 h 7397"/>
                <a:gd name="T66" fmla="*/ 186 w 10666"/>
                <a:gd name="T67" fmla="*/ 1 h 7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666" h="7397">
                  <a:moveTo>
                    <a:pt x="207" y="0"/>
                  </a:moveTo>
                  <a:lnTo>
                    <a:pt x="10459" y="0"/>
                  </a:lnTo>
                  <a:lnTo>
                    <a:pt x="10480" y="1"/>
                  </a:lnTo>
                  <a:lnTo>
                    <a:pt x="10500" y="5"/>
                  </a:lnTo>
                  <a:lnTo>
                    <a:pt x="10520" y="9"/>
                  </a:lnTo>
                  <a:lnTo>
                    <a:pt x="10539" y="16"/>
                  </a:lnTo>
                  <a:lnTo>
                    <a:pt x="10557" y="25"/>
                  </a:lnTo>
                  <a:lnTo>
                    <a:pt x="10575" y="36"/>
                  </a:lnTo>
                  <a:lnTo>
                    <a:pt x="10591" y="47"/>
                  </a:lnTo>
                  <a:lnTo>
                    <a:pt x="10605" y="61"/>
                  </a:lnTo>
                  <a:lnTo>
                    <a:pt x="10619" y="75"/>
                  </a:lnTo>
                  <a:lnTo>
                    <a:pt x="10630" y="91"/>
                  </a:lnTo>
                  <a:lnTo>
                    <a:pt x="10641" y="109"/>
                  </a:lnTo>
                  <a:lnTo>
                    <a:pt x="10650" y="127"/>
                  </a:lnTo>
                  <a:lnTo>
                    <a:pt x="10657" y="146"/>
                  </a:lnTo>
                  <a:lnTo>
                    <a:pt x="10661" y="166"/>
                  </a:lnTo>
                  <a:lnTo>
                    <a:pt x="10665" y="186"/>
                  </a:lnTo>
                  <a:lnTo>
                    <a:pt x="10666" y="207"/>
                  </a:lnTo>
                  <a:lnTo>
                    <a:pt x="10666" y="7190"/>
                  </a:lnTo>
                  <a:lnTo>
                    <a:pt x="10665" y="7211"/>
                  </a:lnTo>
                  <a:lnTo>
                    <a:pt x="10661" y="7232"/>
                  </a:lnTo>
                  <a:lnTo>
                    <a:pt x="10657" y="7251"/>
                  </a:lnTo>
                  <a:lnTo>
                    <a:pt x="10650" y="7270"/>
                  </a:lnTo>
                  <a:lnTo>
                    <a:pt x="10641" y="7288"/>
                  </a:lnTo>
                  <a:lnTo>
                    <a:pt x="10630" y="7306"/>
                  </a:lnTo>
                  <a:lnTo>
                    <a:pt x="10619" y="7321"/>
                  </a:lnTo>
                  <a:lnTo>
                    <a:pt x="10605" y="7336"/>
                  </a:lnTo>
                  <a:lnTo>
                    <a:pt x="10591" y="7350"/>
                  </a:lnTo>
                  <a:lnTo>
                    <a:pt x="10575" y="7361"/>
                  </a:lnTo>
                  <a:lnTo>
                    <a:pt x="10557" y="7372"/>
                  </a:lnTo>
                  <a:lnTo>
                    <a:pt x="10539" y="7381"/>
                  </a:lnTo>
                  <a:lnTo>
                    <a:pt x="10520" y="7388"/>
                  </a:lnTo>
                  <a:lnTo>
                    <a:pt x="10500" y="7393"/>
                  </a:lnTo>
                  <a:lnTo>
                    <a:pt x="10480" y="7396"/>
                  </a:lnTo>
                  <a:lnTo>
                    <a:pt x="10459" y="7397"/>
                  </a:lnTo>
                  <a:lnTo>
                    <a:pt x="207" y="7397"/>
                  </a:lnTo>
                  <a:lnTo>
                    <a:pt x="186" y="7396"/>
                  </a:lnTo>
                  <a:lnTo>
                    <a:pt x="165" y="7393"/>
                  </a:lnTo>
                  <a:lnTo>
                    <a:pt x="146" y="7388"/>
                  </a:lnTo>
                  <a:lnTo>
                    <a:pt x="126" y="7381"/>
                  </a:lnTo>
                  <a:lnTo>
                    <a:pt x="108" y="7372"/>
                  </a:lnTo>
                  <a:lnTo>
                    <a:pt x="91" y="7361"/>
                  </a:lnTo>
                  <a:lnTo>
                    <a:pt x="75" y="7350"/>
                  </a:lnTo>
                  <a:lnTo>
                    <a:pt x="60" y="7336"/>
                  </a:lnTo>
                  <a:lnTo>
                    <a:pt x="47" y="7321"/>
                  </a:lnTo>
                  <a:lnTo>
                    <a:pt x="34" y="7306"/>
                  </a:lnTo>
                  <a:lnTo>
                    <a:pt x="24" y="7288"/>
                  </a:lnTo>
                  <a:lnTo>
                    <a:pt x="16" y="7270"/>
                  </a:lnTo>
                  <a:lnTo>
                    <a:pt x="9" y="7251"/>
                  </a:lnTo>
                  <a:lnTo>
                    <a:pt x="3" y="7232"/>
                  </a:lnTo>
                  <a:lnTo>
                    <a:pt x="1" y="7211"/>
                  </a:lnTo>
                  <a:lnTo>
                    <a:pt x="0" y="7190"/>
                  </a:lnTo>
                  <a:lnTo>
                    <a:pt x="0" y="207"/>
                  </a:lnTo>
                  <a:lnTo>
                    <a:pt x="1" y="186"/>
                  </a:lnTo>
                  <a:lnTo>
                    <a:pt x="3" y="166"/>
                  </a:lnTo>
                  <a:lnTo>
                    <a:pt x="9" y="146"/>
                  </a:lnTo>
                  <a:lnTo>
                    <a:pt x="16" y="127"/>
                  </a:lnTo>
                  <a:lnTo>
                    <a:pt x="24" y="109"/>
                  </a:lnTo>
                  <a:lnTo>
                    <a:pt x="34" y="91"/>
                  </a:lnTo>
                  <a:lnTo>
                    <a:pt x="47" y="75"/>
                  </a:lnTo>
                  <a:lnTo>
                    <a:pt x="60" y="61"/>
                  </a:lnTo>
                  <a:lnTo>
                    <a:pt x="75" y="47"/>
                  </a:lnTo>
                  <a:lnTo>
                    <a:pt x="91" y="36"/>
                  </a:lnTo>
                  <a:lnTo>
                    <a:pt x="108" y="25"/>
                  </a:lnTo>
                  <a:lnTo>
                    <a:pt x="126" y="16"/>
                  </a:lnTo>
                  <a:lnTo>
                    <a:pt x="146" y="9"/>
                  </a:lnTo>
                  <a:lnTo>
                    <a:pt x="165" y="5"/>
                  </a:lnTo>
                  <a:lnTo>
                    <a:pt x="186" y="1"/>
                  </a:lnTo>
                  <a:lnTo>
                    <a:pt x="207" y="0"/>
                  </a:lnTo>
                  <a:close/>
                </a:path>
              </a:pathLst>
            </a:custGeom>
            <a:gradFill flip="none" rotWithShape="1">
              <a:gsLst>
                <a:gs pos="0">
                  <a:schemeClr val="bg1">
                    <a:lumMod val="75000"/>
                    <a:tint val="66000"/>
                    <a:satMod val="160000"/>
                  </a:schemeClr>
                </a:gs>
                <a:gs pos="50000">
                  <a:schemeClr val="bg1">
                    <a:lumMod val="75000"/>
                    <a:tint val="44500"/>
                    <a:satMod val="160000"/>
                  </a:schemeClr>
                </a:gs>
                <a:gs pos="100000">
                  <a:schemeClr val="bg1">
                    <a:lumMod val="75000"/>
                    <a:tint val="23500"/>
                    <a:satMod val="160000"/>
                  </a:scheme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7" name="Freeform 9">
              <a:extLst>
                <a:ext uri="{FF2B5EF4-FFF2-40B4-BE49-F238E27FC236}">
                  <a16:creationId xmlns:a16="http://schemas.microsoft.com/office/drawing/2014/main" id="{4C423E08-144C-4952-B156-DA2D5ABC0BA3}"/>
                </a:ext>
              </a:extLst>
            </p:cNvPr>
            <p:cNvSpPr>
              <a:spLocks/>
            </p:cNvSpPr>
            <p:nvPr/>
          </p:nvSpPr>
          <p:spPr bwMode="auto">
            <a:xfrm>
              <a:off x="2332041" y="1664133"/>
              <a:ext cx="4233864" cy="2554289"/>
            </a:xfrm>
            <a:custGeom>
              <a:avLst/>
              <a:gdLst>
                <a:gd name="T0" fmla="*/ 207 w 10666"/>
                <a:gd name="T1" fmla="*/ 0 h 6436"/>
                <a:gd name="T2" fmla="*/ 10459 w 10666"/>
                <a:gd name="T3" fmla="*/ 0 h 6436"/>
                <a:gd name="T4" fmla="*/ 10480 w 10666"/>
                <a:gd name="T5" fmla="*/ 1 h 6436"/>
                <a:gd name="T6" fmla="*/ 10500 w 10666"/>
                <a:gd name="T7" fmla="*/ 5 h 6436"/>
                <a:gd name="T8" fmla="*/ 10520 w 10666"/>
                <a:gd name="T9" fmla="*/ 9 h 6436"/>
                <a:gd name="T10" fmla="*/ 10539 w 10666"/>
                <a:gd name="T11" fmla="*/ 16 h 6436"/>
                <a:gd name="T12" fmla="*/ 10557 w 10666"/>
                <a:gd name="T13" fmla="*/ 25 h 6436"/>
                <a:gd name="T14" fmla="*/ 10575 w 10666"/>
                <a:gd name="T15" fmla="*/ 36 h 6436"/>
                <a:gd name="T16" fmla="*/ 10591 w 10666"/>
                <a:gd name="T17" fmla="*/ 47 h 6436"/>
                <a:gd name="T18" fmla="*/ 10605 w 10666"/>
                <a:gd name="T19" fmla="*/ 61 h 6436"/>
                <a:gd name="T20" fmla="*/ 10619 w 10666"/>
                <a:gd name="T21" fmla="*/ 75 h 6436"/>
                <a:gd name="T22" fmla="*/ 10630 w 10666"/>
                <a:gd name="T23" fmla="*/ 91 h 6436"/>
                <a:gd name="T24" fmla="*/ 10641 w 10666"/>
                <a:gd name="T25" fmla="*/ 109 h 6436"/>
                <a:gd name="T26" fmla="*/ 10650 w 10666"/>
                <a:gd name="T27" fmla="*/ 127 h 6436"/>
                <a:gd name="T28" fmla="*/ 10657 w 10666"/>
                <a:gd name="T29" fmla="*/ 146 h 6436"/>
                <a:gd name="T30" fmla="*/ 10661 w 10666"/>
                <a:gd name="T31" fmla="*/ 166 h 6436"/>
                <a:gd name="T32" fmla="*/ 10665 w 10666"/>
                <a:gd name="T33" fmla="*/ 186 h 6436"/>
                <a:gd name="T34" fmla="*/ 10666 w 10666"/>
                <a:gd name="T35" fmla="*/ 207 h 6436"/>
                <a:gd name="T36" fmla="*/ 10666 w 10666"/>
                <a:gd name="T37" fmla="*/ 6436 h 6436"/>
                <a:gd name="T38" fmla="*/ 0 w 10666"/>
                <a:gd name="T39" fmla="*/ 6436 h 6436"/>
                <a:gd name="T40" fmla="*/ 0 w 10666"/>
                <a:gd name="T41" fmla="*/ 207 h 6436"/>
                <a:gd name="T42" fmla="*/ 1 w 10666"/>
                <a:gd name="T43" fmla="*/ 186 h 6436"/>
                <a:gd name="T44" fmla="*/ 3 w 10666"/>
                <a:gd name="T45" fmla="*/ 166 h 6436"/>
                <a:gd name="T46" fmla="*/ 9 w 10666"/>
                <a:gd name="T47" fmla="*/ 146 h 6436"/>
                <a:gd name="T48" fmla="*/ 16 w 10666"/>
                <a:gd name="T49" fmla="*/ 127 h 6436"/>
                <a:gd name="T50" fmla="*/ 24 w 10666"/>
                <a:gd name="T51" fmla="*/ 109 h 6436"/>
                <a:gd name="T52" fmla="*/ 34 w 10666"/>
                <a:gd name="T53" fmla="*/ 91 h 6436"/>
                <a:gd name="T54" fmla="*/ 47 w 10666"/>
                <a:gd name="T55" fmla="*/ 75 h 6436"/>
                <a:gd name="T56" fmla="*/ 60 w 10666"/>
                <a:gd name="T57" fmla="*/ 61 h 6436"/>
                <a:gd name="T58" fmla="*/ 75 w 10666"/>
                <a:gd name="T59" fmla="*/ 47 h 6436"/>
                <a:gd name="T60" fmla="*/ 91 w 10666"/>
                <a:gd name="T61" fmla="*/ 36 h 6436"/>
                <a:gd name="T62" fmla="*/ 108 w 10666"/>
                <a:gd name="T63" fmla="*/ 25 h 6436"/>
                <a:gd name="T64" fmla="*/ 126 w 10666"/>
                <a:gd name="T65" fmla="*/ 16 h 6436"/>
                <a:gd name="T66" fmla="*/ 146 w 10666"/>
                <a:gd name="T67" fmla="*/ 9 h 6436"/>
                <a:gd name="T68" fmla="*/ 165 w 10666"/>
                <a:gd name="T69" fmla="*/ 5 h 6436"/>
                <a:gd name="T70" fmla="*/ 186 w 10666"/>
                <a:gd name="T71" fmla="*/ 1 h 6436"/>
                <a:gd name="T72" fmla="*/ 207 w 10666"/>
                <a:gd name="T73" fmla="*/ 0 h 6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666" h="6436">
                  <a:moveTo>
                    <a:pt x="207" y="0"/>
                  </a:moveTo>
                  <a:lnTo>
                    <a:pt x="10459" y="0"/>
                  </a:lnTo>
                  <a:lnTo>
                    <a:pt x="10480" y="1"/>
                  </a:lnTo>
                  <a:lnTo>
                    <a:pt x="10500" y="5"/>
                  </a:lnTo>
                  <a:lnTo>
                    <a:pt x="10520" y="9"/>
                  </a:lnTo>
                  <a:lnTo>
                    <a:pt x="10539" y="16"/>
                  </a:lnTo>
                  <a:lnTo>
                    <a:pt x="10557" y="25"/>
                  </a:lnTo>
                  <a:lnTo>
                    <a:pt x="10575" y="36"/>
                  </a:lnTo>
                  <a:lnTo>
                    <a:pt x="10591" y="47"/>
                  </a:lnTo>
                  <a:lnTo>
                    <a:pt x="10605" y="61"/>
                  </a:lnTo>
                  <a:lnTo>
                    <a:pt x="10619" y="75"/>
                  </a:lnTo>
                  <a:lnTo>
                    <a:pt x="10630" y="91"/>
                  </a:lnTo>
                  <a:lnTo>
                    <a:pt x="10641" y="109"/>
                  </a:lnTo>
                  <a:lnTo>
                    <a:pt x="10650" y="127"/>
                  </a:lnTo>
                  <a:lnTo>
                    <a:pt x="10657" y="146"/>
                  </a:lnTo>
                  <a:lnTo>
                    <a:pt x="10661" y="166"/>
                  </a:lnTo>
                  <a:lnTo>
                    <a:pt x="10665" y="186"/>
                  </a:lnTo>
                  <a:lnTo>
                    <a:pt x="10666" y="207"/>
                  </a:lnTo>
                  <a:lnTo>
                    <a:pt x="10666" y="6436"/>
                  </a:lnTo>
                  <a:lnTo>
                    <a:pt x="0" y="6436"/>
                  </a:lnTo>
                  <a:lnTo>
                    <a:pt x="0" y="207"/>
                  </a:lnTo>
                  <a:lnTo>
                    <a:pt x="1" y="186"/>
                  </a:lnTo>
                  <a:lnTo>
                    <a:pt x="3" y="166"/>
                  </a:lnTo>
                  <a:lnTo>
                    <a:pt x="9" y="146"/>
                  </a:lnTo>
                  <a:lnTo>
                    <a:pt x="16" y="127"/>
                  </a:lnTo>
                  <a:lnTo>
                    <a:pt x="24" y="109"/>
                  </a:lnTo>
                  <a:lnTo>
                    <a:pt x="34" y="91"/>
                  </a:lnTo>
                  <a:lnTo>
                    <a:pt x="47" y="75"/>
                  </a:lnTo>
                  <a:lnTo>
                    <a:pt x="60" y="61"/>
                  </a:lnTo>
                  <a:lnTo>
                    <a:pt x="75" y="47"/>
                  </a:lnTo>
                  <a:lnTo>
                    <a:pt x="91" y="36"/>
                  </a:lnTo>
                  <a:lnTo>
                    <a:pt x="108" y="25"/>
                  </a:lnTo>
                  <a:lnTo>
                    <a:pt x="126" y="16"/>
                  </a:lnTo>
                  <a:lnTo>
                    <a:pt x="146" y="9"/>
                  </a:lnTo>
                  <a:lnTo>
                    <a:pt x="165" y="5"/>
                  </a:lnTo>
                  <a:lnTo>
                    <a:pt x="186" y="1"/>
                  </a:lnTo>
                  <a:lnTo>
                    <a:pt x="207" y="0"/>
                  </a:lnTo>
                  <a:close/>
                </a:path>
              </a:pathLst>
            </a:custGeom>
            <a:solidFill>
              <a:schemeClr val="tx1">
                <a:lumMod val="95000"/>
                <a:lumOff val="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8" name="Rectangle 10">
              <a:extLst>
                <a:ext uri="{FF2B5EF4-FFF2-40B4-BE49-F238E27FC236}">
                  <a16:creationId xmlns:a16="http://schemas.microsoft.com/office/drawing/2014/main" id="{3F5727D7-920D-4B05-948A-3311BD193D72}"/>
                </a:ext>
              </a:extLst>
            </p:cNvPr>
            <p:cNvSpPr>
              <a:spLocks noChangeArrowheads="1"/>
            </p:cNvSpPr>
            <p:nvPr/>
          </p:nvSpPr>
          <p:spPr bwMode="auto">
            <a:xfrm>
              <a:off x="2487616" y="1829233"/>
              <a:ext cx="3924302" cy="2224089"/>
            </a:xfrm>
            <a:prstGeom prst="rect">
              <a:avLst/>
            </a:pr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9" name="Rectangle 11">
              <a:extLst>
                <a:ext uri="{FF2B5EF4-FFF2-40B4-BE49-F238E27FC236}">
                  <a16:creationId xmlns:a16="http://schemas.microsoft.com/office/drawing/2014/main" id="{9E156F93-7C54-4A3A-88CA-E18A2B928C2F}"/>
                </a:ext>
              </a:extLst>
            </p:cNvPr>
            <p:cNvSpPr>
              <a:spLocks noChangeArrowheads="1"/>
            </p:cNvSpPr>
            <p:nvPr/>
          </p:nvSpPr>
          <p:spPr bwMode="auto">
            <a:xfrm>
              <a:off x="2487616" y="1829233"/>
              <a:ext cx="3924302" cy="41276"/>
            </a:xfrm>
            <a:prstGeom prst="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60" name="Freeform 12">
              <a:extLst>
                <a:ext uri="{FF2B5EF4-FFF2-40B4-BE49-F238E27FC236}">
                  <a16:creationId xmlns:a16="http://schemas.microsoft.com/office/drawing/2014/main" id="{A5233A5F-BE59-4773-9C92-63D4F33CAE8B}"/>
                </a:ext>
              </a:extLst>
            </p:cNvPr>
            <p:cNvSpPr>
              <a:spLocks/>
            </p:cNvSpPr>
            <p:nvPr/>
          </p:nvSpPr>
          <p:spPr bwMode="auto">
            <a:xfrm>
              <a:off x="3511553" y="3986647"/>
              <a:ext cx="1874839" cy="66675"/>
            </a:xfrm>
            <a:custGeom>
              <a:avLst/>
              <a:gdLst>
                <a:gd name="T0" fmla="*/ 112 w 4724"/>
                <a:gd name="T1" fmla="*/ 0 h 169"/>
                <a:gd name="T2" fmla="*/ 4569 w 4724"/>
                <a:gd name="T3" fmla="*/ 0 h 169"/>
                <a:gd name="T4" fmla="*/ 4724 w 4724"/>
                <a:gd name="T5" fmla="*/ 169 h 169"/>
                <a:gd name="T6" fmla="*/ 0 w 4724"/>
                <a:gd name="T7" fmla="*/ 169 h 169"/>
                <a:gd name="T8" fmla="*/ 112 w 4724"/>
                <a:gd name="T9" fmla="*/ 0 h 169"/>
              </a:gdLst>
              <a:ahLst/>
              <a:cxnLst>
                <a:cxn ang="0">
                  <a:pos x="T0" y="T1"/>
                </a:cxn>
                <a:cxn ang="0">
                  <a:pos x="T2" y="T3"/>
                </a:cxn>
                <a:cxn ang="0">
                  <a:pos x="T4" y="T5"/>
                </a:cxn>
                <a:cxn ang="0">
                  <a:pos x="T6" y="T7"/>
                </a:cxn>
                <a:cxn ang="0">
                  <a:pos x="T8" y="T9"/>
                </a:cxn>
              </a:cxnLst>
              <a:rect l="0" t="0" r="r" b="b"/>
              <a:pathLst>
                <a:path w="4724" h="169">
                  <a:moveTo>
                    <a:pt x="112" y="0"/>
                  </a:moveTo>
                  <a:lnTo>
                    <a:pt x="4569" y="0"/>
                  </a:lnTo>
                  <a:lnTo>
                    <a:pt x="4724" y="169"/>
                  </a:lnTo>
                  <a:lnTo>
                    <a:pt x="0" y="169"/>
                  </a:lnTo>
                  <a:lnTo>
                    <a:pt x="112" y="0"/>
                  </a:lnTo>
                  <a:close/>
                </a:path>
              </a:pathLst>
            </a:custGeom>
            <a:solidFill>
              <a:srgbClr val="BDBF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24">
              <a:extLst>
                <a:ext uri="{FF2B5EF4-FFF2-40B4-BE49-F238E27FC236}">
                  <a16:creationId xmlns:a16="http://schemas.microsoft.com/office/drawing/2014/main" id="{66092582-D255-4F27-9E20-FC7D75126075}"/>
                </a:ext>
              </a:extLst>
            </p:cNvPr>
            <p:cNvSpPr>
              <a:spLocks/>
            </p:cNvSpPr>
            <p:nvPr/>
          </p:nvSpPr>
          <p:spPr bwMode="auto">
            <a:xfrm>
              <a:off x="4238630" y="1664133"/>
              <a:ext cx="2327275" cy="2503490"/>
            </a:xfrm>
            <a:custGeom>
              <a:avLst/>
              <a:gdLst>
                <a:gd name="T0" fmla="*/ 3815 w 5865"/>
                <a:gd name="T1" fmla="*/ 0 h 6311"/>
                <a:gd name="T2" fmla="*/ 5660 w 5865"/>
                <a:gd name="T3" fmla="*/ 0 h 6311"/>
                <a:gd name="T4" fmla="*/ 5681 w 5865"/>
                <a:gd name="T5" fmla="*/ 1 h 6311"/>
                <a:gd name="T6" fmla="*/ 5702 w 5865"/>
                <a:gd name="T7" fmla="*/ 4 h 6311"/>
                <a:gd name="T8" fmla="*/ 5721 w 5865"/>
                <a:gd name="T9" fmla="*/ 9 h 6311"/>
                <a:gd name="T10" fmla="*/ 5740 w 5865"/>
                <a:gd name="T11" fmla="*/ 16 h 6311"/>
                <a:gd name="T12" fmla="*/ 5758 w 5865"/>
                <a:gd name="T13" fmla="*/ 24 h 6311"/>
                <a:gd name="T14" fmla="*/ 5775 w 5865"/>
                <a:gd name="T15" fmla="*/ 34 h 6311"/>
                <a:gd name="T16" fmla="*/ 5791 w 5865"/>
                <a:gd name="T17" fmla="*/ 46 h 6311"/>
                <a:gd name="T18" fmla="*/ 5805 w 5865"/>
                <a:gd name="T19" fmla="*/ 60 h 6311"/>
                <a:gd name="T20" fmla="*/ 5819 w 5865"/>
                <a:gd name="T21" fmla="*/ 74 h 6311"/>
                <a:gd name="T22" fmla="*/ 5830 w 5865"/>
                <a:gd name="T23" fmla="*/ 90 h 6311"/>
                <a:gd name="T24" fmla="*/ 5841 w 5865"/>
                <a:gd name="T25" fmla="*/ 106 h 6311"/>
                <a:gd name="T26" fmla="*/ 5849 w 5865"/>
                <a:gd name="T27" fmla="*/ 125 h 6311"/>
                <a:gd name="T28" fmla="*/ 5856 w 5865"/>
                <a:gd name="T29" fmla="*/ 143 h 6311"/>
                <a:gd name="T30" fmla="*/ 5861 w 5865"/>
                <a:gd name="T31" fmla="*/ 163 h 6311"/>
                <a:gd name="T32" fmla="*/ 5864 w 5865"/>
                <a:gd name="T33" fmla="*/ 182 h 6311"/>
                <a:gd name="T34" fmla="*/ 5865 w 5865"/>
                <a:gd name="T35" fmla="*/ 203 h 6311"/>
                <a:gd name="T36" fmla="*/ 5865 w 5865"/>
                <a:gd name="T37" fmla="*/ 6311 h 6311"/>
                <a:gd name="T38" fmla="*/ 0 w 5865"/>
                <a:gd name="T39" fmla="*/ 6311 h 6311"/>
                <a:gd name="T40" fmla="*/ 3815 w 5865"/>
                <a:gd name="T41" fmla="*/ 0 h 6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65" h="6311">
                  <a:moveTo>
                    <a:pt x="3815" y="0"/>
                  </a:moveTo>
                  <a:lnTo>
                    <a:pt x="5660" y="0"/>
                  </a:lnTo>
                  <a:lnTo>
                    <a:pt x="5681" y="1"/>
                  </a:lnTo>
                  <a:lnTo>
                    <a:pt x="5702" y="4"/>
                  </a:lnTo>
                  <a:lnTo>
                    <a:pt x="5721" y="9"/>
                  </a:lnTo>
                  <a:lnTo>
                    <a:pt x="5740" y="16"/>
                  </a:lnTo>
                  <a:lnTo>
                    <a:pt x="5758" y="24"/>
                  </a:lnTo>
                  <a:lnTo>
                    <a:pt x="5775" y="34"/>
                  </a:lnTo>
                  <a:lnTo>
                    <a:pt x="5791" y="46"/>
                  </a:lnTo>
                  <a:lnTo>
                    <a:pt x="5805" y="60"/>
                  </a:lnTo>
                  <a:lnTo>
                    <a:pt x="5819" y="74"/>
                  </a:lnTo>
                  <a:lnTo>
                    <a:pt x="5830" y="90"/>
                  </a:lnTo>
                  <a:lnTo>
                    <a:pt x="5841" y="106"/>
                  </a:lnTo>
                  <a:lnTo>
                    <a:pt x="5849" y="125"/>
                  </a:lnTo>
                  <a:lnTo>
                    <a:pt x="5856" y="143"/>
                  </a:lnTo>
                  <a:lnTo>
                    <a:pt x="5861" y="163"/>
                  </a:lnTo>
                  <a:lnTo>
                    <a:pt x="5864" y="182"/>
                  </a:lnTo>
                  <a:lnTo>
                    <a:pt x="5865" y="203"/>
                  </a:lnTo>
                  <a:lnTo>
                    <a:pt x="5865" y="6311"/>
                  </a:lnTo>
                  <a:lnTo>
                    <a:pt x="0" y="6311"/>
                  </a:lnTo>
                  <a:lnTo>
                    <a:pt x="3815" y="0"/>
                  </a:lnTo>
                  <a:close/>
                </a:path>
              </a:pathLst>
            </a:custGeom>
            <a:gradFill>
              <a:gsLst>
                <a:gs pos="0">
                  <a:schemeClr val="bg1">
                    <a:alpha val="36000"/>
                  </a:schemeClr>
                </a:gs>
                <a:gs pos="50000">
                  <a:schemeClr val="bg1">
                    <a:alpha val="13000"/>
                  </a:schemeClr>
                </a:gs>
                <a:gs pos="100000">
                  <a:schemeClr val="accent1">
                    <a:tint val="23500"/>
                    <a:satMod val="160000"/>
                    <a:alpha val="0"/>
                  </a:schemeClr>
                </a:gs>
              </a:gsLst>
              <a:lin ang="5400000" scaled="0"/>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7" name="Oval 6">
            <a:extLst>
              <a:ext uri="{FF2B5EF4-FFF2-40B4-BE49-F238E27FC236}">
                <a16:creationId xmlns:a16="http://schemas.microsoft.com/office/drawing/2014/main" id="{A1F45A6D-466C-4497-8ECD-DE6B04D6BE1F}"/>
              </a:ext>
              <a:ext uri="{C183D7F6-B498-43B3-948B-1728B52AA6E4}">
                <adec:decorative xmlns:adec="http://schemas.microsoft.com/office/drawing/2017/decorative" val="1"/>
              </a:ext>
            </a:extLst>
          </p:cNvPr>
          <p:cNvSpPr/>
          <p:nvPr/>
        </p:nvSpPr>
        <p:spPr>
          <a:xfrm>
            <a:off x="3120433" y="1879910"/>
            <a:ext cx="751306" cy="751306"/>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CABF686F-91C6-49D1-A69F-A2D1290E7E30}"/>
              </a:ext>
            </a:extLst>
          </p:cNvPr>
          <p:cNvSpPr txBox="1"/>
          <p:nvPr/>
        </p:nvSpPr>
        <p:spPr>
          <a:xfrm>
            <a:off x="1161139" y="2789732"/>
            <a:ext cx="4659090" cy="1292662"/>
          </a:xfrm>
          <a:prstGeom prst="rect">
            <a:avLst/>
          </a:prstGeom>
          <a:noFill/>
        </p:spPr>
        <p:txBody>
          <a:bodyPr wrap="square" lIns="0" tIns="0" rIns="0" bIns="0" rtlCol="0" anchor="ctr">
            <a:spAutoFit/>
          </a:bodyPr>
          <a:lstStyle/>
          <a:p>
            <a:r>
              <a:rPr lang="en-US" sz="1200" dirty="0">
                <a:solidFill>
                  <a:schemeClr val="bg1"/>
                </a:solidFill>
              </a:rPr>
              <a:t>Major Contributor for the Savings(In Days):</a:t>
            </a:r>
          </a:p>
          <a:p>
            <a:pPr marL="285750" indent="-285750">
              <a:buFont typeface="Arial" panose="020B0604020202020204" pitchFamily="34" charset="0"/>
              <a:buChar char="•"/>
            </a:pPr>
            <a:r>
              <a:rPr lang="en-US" b="1" dirty="0">
                <a:solidFill>
                  <a:schemeClr val="bg1"/>
                </a:solidFill>
              </a:rPr>
              <a:t>Data Reconciliation for 20 RTD’s</a:t>
            </a:r>
          </a:p>
          <a:p>
            <a:pPr marL="285750" indent="-285750">
              <a:buFont typeface="Arial" panose="020B0604020202020204" pitchFamily="34" charset="0"/>
              <a:buChar char="•"/>
            </a:pPr>
            <a:r>
              <a:rPr lang="en-US" b="1" dirty="0">
                <a:solidFill>
                  <a:schemeClr val="bg1"/>
                </a:solidFill>
              </a:rPr>
              <a:t>Pool Build Database Correctness</a:t>
            </a:r>
          </a:p>
          <a:p>
            <a:pPr marL="285750" indent="-285750">
              <a:buFont typeface="Arial" panose="020B0604020202020204" pitchFamily="34" charset="0"/>
              <a:buChar char="•"/>
            </a:pPr>
            <a:r>
              <a:rPr lang="en-US" b="1" dirty="0">
                <a:solidFill>
                  <a:schemeClr val="bg1"/>
                </a:solidFill>
              </a:rPr>
              <a:t>Pool Reports Validation</a:t>
            </a:r>
          </a:p>
          <a:p>
            <a:pPr marL="285750" indent="-285750">
              <a:buFont typeface="Arial" panose="020B0604020202020204" pitchFamily="34" charset="0"/>
              <a:buChar char="•"/>
            </a:pPr>
            <a:r>
              <a:rPr lang="en-US" b="1" dirty="0">
                <a:solidFill>
                  <a:schemeClr val="bg1"/>
                </a:solidFill>
              </a:rPr>
              <a:t>ADHOC Report Correctness</a:t>
            </a:r>
          </a:p>
        </p:txBody>
      </p:sp>
      <p:graphicFrame>
        <p:nvGraphicFramePr>
          <p:cNvPr id="66" name="Chart 65" descr="This is a chart. ">
            <a:extLst>
              <a:ext uri="{FF2B5EF4-FFF2-40B4-BE49-F238E27FC236}">
                <a16:creationId xmlns:a16="http://schemas.microsoft.com/office/drawing/2014/main" id="{0F594D09-AFE8-4217-B60A-FD44AED12243}"/>
              </a:ext>
            </a:extLst>
          </p:cNvPr>
          <p:cNvGraphicFramePr/>
          <p:nvPr>
            <p:extLst>
              <p:ext uri="{D42A27DB-BD31-4B8C-83A1-F6EECF244321}">
                <p14:modId xmlns:p14="http://schemas.microsoft.com/office/powerpoint/2010/main" val="1336527974"/>
              </p:ext>
            </p:extLst>
          </p:nvPr>
        </p:nvGraphicFramePr>
        <p:xfrm>
          <a:off x="6583888" y="1336094"/>
          <a:ext cx="5110774" cy="4556701"/>
        </p:xfrm>
        <a:graphic>
          <a:graphicData uri="http://schemas.openxmlformats.org/drawingml/2006/chart">
            <c:chart xmlns:c="http://schemas.openxmlformats.org/drawingml/2006/chart" xmlns:r="http://schemas.openxmlformats.org/officeDocument/2006/relationships" r:id="rId3"/>
          </a:graphicData>
        </a:graphic>
      </p:graphicFrame>
      <p:sp>
        <p:nvSpPr>
          <p:cNvPr id="67" name="Rectangle 66">
            <a:extLst>
              <a:ext uri="{FF2B5EF4-FFF2-40B4-BE49-F238E27FC236}">
                <a16:creationId xmlns:a16="http://schemas.microsoft.com/office/drawing/2014/main" id="{A7BD379A-7CC6-44F9-A78B-577D4BC787AC}"/>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Date Placeholder 2">
            <a:extLst>
              <a:ext uri="{FF2B5EF4-FFF2-40B4-BE49-F238E27FC236}">
                <a16:creationId xmlns:a16="http://schemas.microsoft.com/office/drawing/2014/main" id="{15F67601-99FD-40B1-A0A7-019F83D0D9EA}"/>
              </a:ext>
            </a:extLst>
          </p:cNvPr>
          <p:cNvSpPr>
            <a:spLocks noGrp="1"/>
          </p:cNvSpPr>
          <p:nvPr>
            <p:ph type="dt" sz="half" idx="10"/>
          </p:nvPr>
        </p:nvSpPr>
        <p:spPr/>
        <p:txBody>
          <a:bodyPr/>
          <a:lstStyle/>
          <a:p>
            <a:fld id="{75C75738-883E-4D82-874A-987559CF11A8}" type="datetime1">
              <a:rPr lang="en-US" smtClean="0"/>
              <a:t>7/20/2024</a:t>
            </a:fld>
            <a:endParaRPr lang="en-US" dirty="0"/>
          </a:p>
        </p:txBody>
      </p:sp>
      <p:sp>
        <p:nvSpPr>
          <p:cNvPr id="69" name="Slide Number Placeholder 3">
            <a:extLst>
              <a:ext uri="{FF2B5EF4-FFF2-40B4-BE49-F238E27FC236}">
                <a16:creationId xmlns:a16="http://schemas.microsoft.com/office/drawing/2014/main" id="{5BA5922D-DC4F-4B44-A465-8BFAD710F6EA}"/>
              </a:ext>
            </a:extLst>
          </p:cNvPr>
          <p:cNvSpPr>
            <a:spLocks noGrp="1"/>
          </p:cNvSpPr>
          <p:nvPr>
            <p:ph type="sldNum" sz="quarter" idx="12"/>
          </p:nvPr>
        </p:nvSpPr>
        <p:spPr/>
        <p:txBody>
          <a:bodyPr/>
          <a:lstStyle/>
          <a:p>
            <a:fld id="{5A4A7955-6230-48B4-BD8B-A7C460F75945}" type="slidenum">
              <a:rPr lang="en-US" smtClean="0"/>
              <a:t>7</a:t>
            </a:fld>
            <a:endParaRPr lang="en-US" dirty="0"/>
          </a:p>
        </p:txBody>
      </p:sp>
      <p:sp>
        <p:nvSpPr>
          <p:cNvPr id="4" name="TextBox 3">
            <a:extLst>
              <a:ext uri="{FF2B5EF4-FFF2-40B4-BE49-F238E27FC236}">
                <a16:creationId xmlns:a16="http://schemas.microsoft.com/office/drawing/2014/main" id="{F83BB37F-A806-1BD6-A612-B87829316546}"/>
              </a:ext>
            </a:extLst>
          </p:cNvPr>
          <p:cNvSpPr txBox="1"/>
          <p:nvPr/>
        </p:nvSpPr>
        <p:spPr>
          <a:xfrm>
            <a:off x="3033484" y="2057277"/>
            <a:ext cx="914400" cy="369332"/>
          </a:xfrm>
          <a:prstGeom prst="rect">
            <a:avLst/>
          </a:prstGeom>
          <a:noFill/>
        </p:spPr>
        <p:txBody>
          <a:bodyPr wrap="square" rtlCol="0">
            <a:spAutoFit/>
          </a:bodyPr>
          <a:lstStyle/>
          <a:p>
            <a:pPr algn="ctr"/>
            <a:r>
              <a:rPr lang="en-IN" b="1" dirty="0">
                <a:solidFill>
                  <a:schemeClr val="bg1"/>
                </a:solidFill>
              </a:rPr>
              <a:t>43</a:t>
            </a:r>
            <a:r>
              <a:rPr lang="en-IN" dirty="0">
                <a:solidFill>
                  <a:schemeClr val="bg1"/>
                </a:solidFill>
              </a:rPr>
              <a:t> </a:t>
            </a:r>
            <a:r>
              <a:rPr lang="en-IN" sz="1000" dirty="0">
                <a:solidFill>
                  <a:schemeClr val="bg1"/>
                </a:solidFill>
              </a:rPr>
              <a:t>Days</a:t>
            </a:r>
          </a:p>
        </p:txBody>
      </p:sp>
    </p:spTree>
    <p:extLst>
      <p:ext uri="{BB962C8B-B14F-4D97-AF65-F5344CB8AC3E}">
        <p14:creationId xmlns:p14="http://schemas.microsoft.com/office/powerpoint/2010/main" val="32573059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hidden="1">
            <a:extLst>
              <a:ext uri="{FF2B5EF4-FFF2-40B4-BE49-F238E27FC236}">
                <a16:creationId xmlns:a16="http://schemas.microsoft.com/office/drawing/2014/main" id="{00E293BF-549B-485D-9D6B-4891FBAD4F6B}"/>
              </a:ext>
            </a:extLst>
          </p:cNvPr>
          <p:cNvSpPr>
            <a:spLocks noGrp="1"/>
          </p:cNvSpPr>
          <p:nvPr>
            <p:ph type="title" idx="4294967295"/>
          </p:nvPr>
        </p:nvSpPr>
        <p:spPr>
          <a:xfrm>
            <a:off x="0" y="365125"/>
            <a:ext cx="10515600" cy="1325563"/>
          </a:xfrm>
        </p:spPr>
        <p:txBody>
          <a:bodyPr/>
          <a:lstStyle/>
          <a:p>
            <a:r>
              <a:rPr lang="en-US" dirty="0"/>
              <a:t>Balanced scorecard slide 5</a:t>
            </a:r>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63C92C2E-8888-42AB-A36D-D6F2B362B0CD}"/>
              </a:ext>
            </a:extLst>
          </p:cNvPr>
          <p:cNvSpPr txBox="1"/>
          <p:nvPr/>
        </p:nvSpPr>
        <p:spPr>
          <a:xfrm>
            <a:off x="304800" y="292100"/>
            <a:ext cx="11458832" cy="492443"/>
          </a:xfrm>
          <a:prstGeom prst="rect">
            <a:avLst/>
          </a:prstGeom>
          <a:noFill/>
        </p:spPr>
        <p:txBody>
          <a:bodyPr wrap="square" lIns="0" tIns="0" rIns="0" bIns="0" rtlCol="0" anchor="ctr">
            <a:spAutoFit/>
          </a:bodyPr>
          <a:lstStyle/>
          <a:p>
            <a:pPr algn="ctr"/>
            <a:r>
              <a:rPr lang="en-US" sz="3200" b="1" dirty="0">
                <a:latin typeface="+mj-lt"/>
              </a:rPr>
              <a:t>SFP LOMBARD </a:t>
            </a:r>
            <a:r>
              <a:rPr lang="en-US" sz="3200" dirty="0">
                <a:latin typeface="+mj-lt"/>
              </a:rPr>
              <a:t>ASSET CLASS – Defects Matrix</a:t>
            </a:r>
            <a:endParaRPr lang="en-US" sz="3600" dirty="0">
              <a:latin typeface="+mj-lt"/>
            </a:endParaRPr>
          </a:p>
        </p:txBody>
      </p:sp>
      <p:sp>
        <p:nvSpPr>
          <p:cNvPr id="54" name="Rounded Rectangle 75">
            <a:extLst>
              <a:ext uri="{FF2B5EF4-FFF2-40B4-BE49-F238E27FC236}">
                <a16:creationId xmlns:a16="http://schemas.microsoft.com/office/drawing/2014/main" id="{8E056C9B-117C-46A2-9865-3A1EAB43F539}"/>
              </a:ext>
              <a:ext uri="{C183D7F6-B498-43B3-948B-1728B52AA6E4}">
                <adec:decorative xmlns:adec="http://schemas.microsoft.com/office/drawing/2017/decorative" val="1"/>
              </a:ext>
            </a:extLst>
          </p:cNvPr>
          <p:cNvSpPr/>
          <p:nvPr/>
        </p:nvSpPr>
        <p:spPr>
          <a:xfrm>
            <a:off x="2962173" y="1405880"/>
            <a:ext cx="4972114"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TextBox 54">
            <a:extLst>
              <a:ext uri="{FF2B5EF4-FFF2-40B4-BE49-F238E27FC236}">
                <a16:creationId xmlns:a16="http://schemas.microsoft.com/office/drawing/2014/main" id="{04C1E79D-0449-4A3A-BDF1-B7C21D8C9BFE}"/>
              </a:ext>
            </a:extLst>
          </p:cNvPr>
          <p:cNvSpPr txBox="1"/>
          <p:nvPr/>
        </p:nvSpPr>
        <p:spPr>
          <a:xfrm>
            <a:off x="3800873" y="1604836"/>
            <a:ext cx="863634" cy="246221"/>
          </a:xfrm>
          <a:prstGeom prst="rect">
            <a:avLst/>
          </a:prstGeom>
          <a:noFill/>
        </p:spPr>
        <p:txBody>
          <a:bodyPr wrap="none" lIns="0" tIns="0" rIns="0" bIns="0" rtlCol="0" anchor="ctr">
            <a:spAutoFit/>
          </a:bodyPr>
          <a:lstStyle/>
          <a:p>
            <a:pPr algn="ctr"/>
            <a:r>
              <a:rPr lang="en-US" sz="1600" dirty="0"/>
              <a:t>Non PROD</a:t>
            </a:r>
          </a:p>
        </p:txBody>
      </p:sp>
      <p:sp>
        <p:nvSpPr>
          <p:cNvPr id="56" name="TextBox 55">
            <a:extLst>
              <a:ext uri="{FF2B5EF4-FFF2-40B4-BE49-F238E27FC236}">
                <a16:creationId xmlns:a16="http://schemas.microsoft.com/office/drawing/2014/main" id="{68CCF5C3-35D5-438D-B1A1-B391E4C87D74}"/>
              </a:ext>
            </a:extLst>
          </p:cNvPr>
          <p:cNvSpPr txBox="1"/>
          <p:nvPr/>
        </p:nvSpPr>
        <p:spPr>
          <a:xfrm>
            <a:off x="6441089" y="1584871"/>
            <a:ext cx="470899" cy="246221"/>
          </a:xfrm>
          <a:prstGeom prst="rect">
            <a:avLst/>
          </a:prstGeom>
          <a:noFill/>
        </p:spPr>
        <p:txBody>
          <a:bodyPr wrap="none" lIns="0" tIns="0" rIns="0" bIns="0" rtlCol="0" anchor="ctr">
            <a:spAutoFit/>
          </a:bodyPr>
          <a:lstStyle/>
          <a:p>
            <a:pPr algn="ctr"/>
            <a:r>
              <a:rPr lang="en-US" sz="1600" dirty="0"/>
              <a:t>PROD</a:t>
            </a:r>
          </a:p>
        </p:txBody>
      </p:sp>
      <p:sp>
        <p:nvSpPr>
          <p:cNvPr id="52" name="Rounded Rectangle 81">
            <a:extLst>
              <a:ext uri="{FF2B5EF4-FFF2-40B4-BE49-F238E27FC236}">
                <a16:creationId xmlns:a16="http://schemas.microsoft.com/office/drawing/2014/main" id="{30900DD1-10D4-4CC5-8A1B-5E61D6A8726F}"/>
              </a:ext>
              <a:ext uri="{C183D7F6-B498-43B3-948B-1728B52AA6E4}">
                <adec:decorative xmlns:adec="http://schemas.microsoft.com/office/drawing/2017/decorative" val="1"/>
              </a:ext>
            </a:extLst>
          </p:cNvPr>
          <p:cNvSpPr/>
          <p:nvPr/>
        </p:nvSpPr>
        <p:spPr>
          <a:xfrm>
            <a:off x="2962173" y="2170841"/>
            <a:ext cx="4972114" cy="560290"/>
          </a:xfrm>
          <a:prstGeom prst="roundRect">
            <a:avLst>
              <a:gd name="adj" fmla="val 50000"/>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ounded Rectangle 76">
            <a:extLst>
              <a:ext uri="{FF2B5EF4-FFF2-40B4-BE49-F238E27FC236}">
                <a16:creationId xmlns:a16="http://schemas.microsoft.com/office/drawing/2014/main" id="{F0167C70-F7E1-45CB-A597-2788760DBE68}"/>
              </a:ext>
              <a:ext uri="{C183D7F6-B498-43B3-948B-1728B52AA6E4}">
                <adec:decorative xmlns:adec="http://schemas.microsoft.com/office/drawing/2017/decorative" val="1"/>
              </a:ext>
            </a:extLst>
          </p:cNvPr>
          <p:cNvSpPr/>
          <p:nvPr/>
        </p:nvSpPr>
        <p:spPr>
          <a:xfrm>
            <a:off x="835877" y="2170841"/>
            <a:ext cx="2015063"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TextBox 68">
            <a:extLst>
              <a:ext uri="{FF2B5EF4-FFF2-40B4-BE49-F238E27FC236}">
                <a16:creationId xmlns:a16="http://schemas.microsoft.com/office/drawing/2014/main" id="{51036EB8-6531-4024-B522-C5B0CBD9CB88}"/>
              </a:ext>
            </a:extLst>
          </p:cNvPr>
          <p:cNvSpPr txBox="1"/>
          <p:nvPr/>
        </p:nvSpPr>
        <p:spPr>
          <a:xfrm>
            <a:off x="1401400" y="2327876"/>
            <a:ext cx="884025" cy="246221"/>
          </a:xfrm>
          <a:prstGeom prst="rect">
            <a:avLst/>
          </a:prstGeom>
          <a:noFill/>
        </p:spPr>
        <p:txBody>
          <a:bodyPr wrap="none" lIns="0" tIns="0" rIns="0" bIns="0" rtlCol="0" anchor="ctr">
            <a:spAutoFit/>
          </a:bodyPr>
          <a:lstStyle/>
          <a:p>
            <a:pPr algn="ctr"/>
            <a:r>
              <a:rPr lang="en-US" sz="1600" dirty="0"/>
              <a:t>Release 16</a:t>
            </a:r>
          </a:p>
        </p:txBody>
      </p:sp>
      <p:sp>
        <p:nvSpPr>
          <p:cNvPr id="58" name="Rounded Rectangle 77">
            <a:extLst>
              <a:ext uri="{FF2B5EF4-FFF2-40B4-BE49-F238E27FC236}">
                <a16:creationId xmlns:a16="http://schemas.microsoft.com/office/drawing/2014/main" id="{D05DC849-1D99-422D-9887-1F0EF21B015D}"/>
              </a:ext>
              <a:ext uri="{C183D7F6-B498-43B3-948B-1728B52AA6E4}">
                <adec:decorative xmlns:adec="http://schemas.microsoft.com/office/drawing/2017/decorative" val="1"/>
              </a:ext>
            </a:extLst>
          </p:cNvPr>
          <p:cNvSpPr/>
          <p:nvPr/>
        </p:nvSpPr>
        <p:spPr>
          <a:xfrm>
            <a:off x="835877" y="2893881"/>
            <a:ext cx="2015063" cy="560290"/>
          </a:xfrm>
          <a:prstGeom prst="roundRect">
            <a:avLst>
              <a:gd name="adj" fmla="val 50000"/>
            </a:avLst>
          </a:prstGeom>
          <a:solidFill>
            <a:schemeClr val="tx2">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TextBox 69">
            <a:extLst>
              <a:ext uri="{FF2B5EF4-FFF2-40B4-BE49-F238E27FC236}">
                <a16:creationId xmlns:a16="http://schemas.microsoft.com/office/drawing/2014/main" id="{5C82FD33-AE4E-4E5F-89AE-E423595AE948}"/>
              </a:ext>
            </a:extLst>
          </p:cNvPr>
          <p:cNvSpPr txBox="1"/>
          <p:nvPr/>
        </p:nvSpPr>
        <p:spPr>
          <a:xfrm>
            <a:off x="1401400" y="3050915"/>
            <a:ext cx="884025" cy="246221"/>
          </a:xfrm>
          <a:prstGeom prst="rect">
            <a:avLst/>
          </a:prstGeom>
          <a:noFill/>
        </p:spPr>
        <p:txBody>
          <a:bodyPr wrap="none" lIns="0" tIns="0" rIns="0" bIns="0" rtlCol="0" anchor="ctr">
            <a:spAutoFit/>
          </a:bodyPr>
          <a:lstStyle/>
          <a:p>
            <a:pPr algn="ctr"/>
            <a:r>
              <a:rPr lang="en-US" sz="1600" dirty="0"/>
              <a:t>Release 20</a:t>
            </a:r>
          </a:p>
        </p:txBody>
      </p:sp>
      <p:sp>
        <p:nvSpPr>
          <p:cNvPr id="59" name="Rounded Rectangle 78">
            <a:extLst>
              <a:ext uri="{FF2B5EF4-FFF2-40B4-BE49-F238E27FC236}">
                <a16:creationId xmlns:a16="http://schemas.microsoft.com/office/drawing/2014/main" id="{21EA2319-E031-4C24-97DB-A7C7217BBD75}"/>
              </a:ext>
              <a:ext uri="{C183D7F6-B498-43B3-948B-1728B52AA6E4}">
                <adec:decorative xmlns:adec="http://schemas.microsoft.com/office/drawing/2017/decorative" val="1"/>
              </a:ext>
            </a:extLst>
          </p:cNvPr>
          <p:cNvSpPr/>
          <p:nvPr/>
        </p:nvSpPr>
        <p:spPr>
          <a:xfrm>
            <a:off x="835877" y="3616921"/>
            <a:ext cx="2015063"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Rounded Rectangle 83">
            <a:extLst>
              <a:ext uri="{FF2B5EF4-FFF2-40B4-BE49-F238E27FC236}">
                <a16:creationId xmlns:a16="http://schemas.microsoft.com/office/drawing/2014/main" id="{F7DE142E-1626-441F-BA29-B405D6AA972F}"/>
              </a:ext>
              <a:ext uri="{C183D7F6-B498-43B3-948B-1728B52AA6E4}">
                <adec:decorative xmlns:adec="http://schemas.microsoft.com/office/drawing/2017/decorative" val="1"/>
              </a:ext>
            </a:extLst>
          </p:cNvPr>
          <p:cNvSpPr/>
          <p:nvPr/>
        </p:nvSpPr>
        <p:spPr>
          <a:xfrm>
            <a:off x="2962173" y="3616921"/>
            <a:ext cx="4972114" cy="560290"/>
          </a:xfrm>
          <a:prstGeom prst="roundRect">
            <a:avLst>
              <a:gd name="adj" fmla="val 50000"/>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1F372B33-CD3D-4725-9B1E-14B86655D2C8}"/>
              </a:ext>
            </a:extLst>
          </p:cNvPr>
          <p:cNvSpPr txBox="1"/>
          <p:nvPr/>
        </p:nvSpPr>
        <p:spPr>
          <a:xfrm>
            <a:off x="1401399" y="3773955"/>
            <a:ext cx="884025" cy="246221"/>
          </a:xfrm>
          <a:prstGeom prst="rect">
            <a:avLst/>
          </a:prstGeom>
          <a:noFill/>
        </p:spPr>
        <p:txBody>
          <a:bodyPr wrap="none" lIns="0" tIns="0" rIns="0" bIns="0" rtlCol="0" anchor="ctr">
            <a:spAutoFit/>
          </a:bodyPr>
          <a:lstStyle/>
          <a:p>
            <a:pPr algn="ctr"/>
            <a:r>
              <a:rPr lang="en-US" sz="1600" dirty="0"/>
              <a:t>Release 22</a:t>
            </a:r>
          </a:p>
        </p:txBody>
      </p:sp>
      <p:grpSp>
        <p:nvGrpSpPr>
          <p:cNvPr id="41" name="Group 40">
            <a:extLst>
              <a:ext uri="{FF2B5EF4-FFF2-40B4-BE49-F238E27FC236}">
                <a16:creationId xmlns:a16="http://schemas.microsoft.com/office/drawing/2014/main" id="{0CE294DB-BEEE-0687-A8A7-4A7D6DCCC9D0}"/>
              </a:ext>
            </a:extLst>
          </p:cNvPr>
          <p:cNvGrpSpPr/>
          <p:nvPr/>
        </p:nvGrpSpPr>
        <p:grpSpPr>
          <a:xfrm>
            <a:off x="8160498" y="1405880"/>
            <a:ext cx="2015063" cy="2729411"/>
            <a:chOff x="9341060" y="1447800"/>
            <a:chExt cx="2015063" cy="2729411"/>
          </a:xfrm>
        </p:grpSpPr>
        <p:sp>
          <p:nvSpPr>
            <p:cNvPr id="53" name="Rounded Rectangle 72">
              <a:extLst>
                <a:ext uri="{FF2B5EF4-FFF2-40B4-BE49-F238E27FC236}">
                  <a16:creationId xmlns:a16="http://schemas.microsoft.com/office/drawing/2014/main" id="{B318F532-3EED-4C3B-A44E-8501DC2EA811}"/>
                </a:ext>
                <a:ext uri="{C183D7F6-B498-43B3-948B-1728B52AA6E4}">
                  <adec:decorative xmlns:adec="http://schemas.microsoft.com/office/drawing/2017/decorative" val="1"/>
                </a:ext>
              </a:extLst>
            </p:cNvPr>
            <p:cNvSpPr/>
            <p:nvPr/>
          </p:nvSpPr>
          <p:spPr>
            <a:xfrm>
              <a:off x="9341060" y="1447800"/>
              <a:ext cx="2015063" cy="560290"/>
            </a:xfrm>
            <a:prstGeom prst="roundRect">
              <a:avLst>
                <a:gd name="adj" fmla="val 50000"/>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TextBox 72">
              <a:extLst>
                <a:ext uri="{FF2B5EF4-FFF2-40B4-BE49-F238E27FC236}">
                  <a16:creationId xmlns:a16="http://schemas.microsoft.com/office/drawing/2014/main" id="{28D5C86C-3181-4C20-AD34-1F53FCB05854}"/>
                </a:ext>
              </a:extLst>
            </p:cNvPr>
            <p:cNvSpPr txBox="1"/>
            <p:nvPr/>
          </p:nvSpPr>
          <p:spPr>
            <a:xfrm>
              <a:off x="10154986" y="1604836"/>
              <a:ext cx="387222" cy="246221"/>
            </a:xfrm>
            <a:prstGeom prst="rect">
              <a:avLst/>
            </a:prstGeom>
            <a:noFill/>
          </p:spPr>
          <p:txBody>
            <a:bodyPr wrap="none" lIns="0" tIns="0" rIns="0" bIns="0" rtlCol="0" anchor="ctr">
              <a:spAutoFit/>
            </a:bodyPr>
            <a:lstStyle/>
            <a:p>
              <a:pPr algn="ctr"/>
              <a:r>
                <a:rPr lang="en-US" sz="1600" b="1" dirty="0">
                  <a:solidFill>
                    <a:schemeClr val="bg1"/>
                  </a:solidFill>
                </a:rPr>
                <a:t>Total</a:t>
              </a:r>
            </a:p>
          </p:txBody>
        </p:sp>
        <p:sp>
          <p:nvSpPr>
            <p:cNvPr id="64" name="Rounded Rectangle 96">
              <a:extLst>
                <a:ext uri="{FF2B5EF4-FFF2-40B4-BE49-F238E27FC236}">
                  <a16:creationId xmlns:a16="http://schemas.microsoft.com/office/drawing/2014/main" id="{13348114-B047-4ABE-9615-02F9C9126763}"/>
                </a:ext>
                <a:ext uri="{C183D7F6-B498-43B3-948B-1728B52AA6E4}">
                  <adec:decorative xmlns:adec="http://schemas.microsoft.com/office/drawing/2017/decorative" val="1"/>
                </a:ext>
              </a:extLst>
            </p:cNvPr>
            <p:cNvSpPr/>
            <p:nvPr/>
          </p:nvSpPr>
          <p:spPr>
            <a:xfrm>
              <a:off x="9341060" y="2170841"/>
              <a:ext cx="2015063" cy="560290"/>
            </a:xfrm>
            <a:prstGeom prst="roundRect">
              <a:avLst>
                <a:gd name="adj" fmla="val 50000"/>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7" name="Group 76">
              <a:extLst>
                <a:ext uri="{FF2B5EF4-FFF2-40B4-BE49-F238E27FC236}">
                  <a16:creationId xmlns:a16="http://schemas.microsoft.com/office/drawing/2014/main" id="{1262E872-7437-43EA-8C74-941090062D25}"/>
                </a:ext>
                <a:ext uri="{C183D7F6-B498-43B3-948B-1728B52AA6E4}">
                  <adec:decorative xmlns:adec="http://schemas.microsoft.com/office/drawing/2017/decorative" val="1"/>
                </a:ext>
              </a:extLst>
            </p:cNvPr>
            <p:cNvGrpSpPr/>
            <p:nvPr/>
          </p:nvGrpSpPr>
          <p:grpSpPr>
            <a:xfrm>
              <a:off x="9658760" y="2365584"/>
              <a:ext cx="1379661" cy="179664"/>
              <a:chOff x="7377938" y="4429617"/>
              <a:chExt cx="1084524" cy="141230"/>
            </a:xfrm>
          </p:grpSpPr>
          <p:grpSp>
            <p:nvGrpSpPr>
              <p:cNvPr id="152" name="Group 151">
                <a:extLst>
                  <a:ext uri="{FF2B5EF4-FFF2-40B4-BE49-F238E27FC236}">
                    <a16:creationId xmlns:a16="http://schemas.microsoft.com/office/drawing/2014/main" id="{6A884A2D-E281-402D-8500-F137AD833358}"/>
                  </a:ext>
                </a:extLst>
              </p:cNvPr>
              <p:cNvGrpSpPr/>
              <p:nvPr/>
            </p:nvGrpSpPr>
            <p:grpSpPr>
              <a:xfrm>
                <a:off x="7377938" y="4429617"/>
                <a:ext cx="1084524" cy="141230"/>
                <a:chOff x="6624989" y="2237539"/>
                <a:chExt cx="2005135" cy="261115"/>
              </a:xfrm>
            </p:grpSpPr>
            <p:sp>
              <p:nvSpPr>
                <p:cNvPr id="154" name="Rounded Rectangle 213">
                  <a:extLst>
                    <a:ext uri="{FF2B5EF4-FFF2-40B4-BE49-F238E27FC236}">
                      <a16:creationId xmlns:a16="http://schemas.microsoft.com/office/drawing/2014/main" id="{648A40B8-1C21-4DA7-BB9D-92E556380AAD}"/>
                    </a:ext>
                  </a:extLst>
                </p:cNvPr>
                <p:cNvSpPr/>
                <p:nvPr/>
              </p:nvSpPr>
              <p:spPr>
                <a:xfrm>
                  <a:off x="6624989" y="2237539"/>
                  <a:ext cx="2005135" cy="251460"/>
                </a:xfrm>
                <a:prstGeom prst="roundRect">
                  <a:avLst>
                    <a:gd name="adj" fmla="val 50000"/>
                  </a:avLst>
                </a:prstGeom>
                <a:solidFill>
                  <a:schemeClr val="bg1">
                    <a:alpha val="1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Rounded Rectangle 214">
                  <a:extLst>
                    <a:ext uri="{FF2B5EF4-FFF2-40B4-BE49-F238E27FC236}">
                      <a16:creationId xmlns:a16="http://schemas.microsoft.com/office/drawing/2014/main" id="{89F13D79-46E8-4E66-996B-40F68E205690}"/>
                    </a:ext>
                  </a:extLst>
                </p:cNvPr>
                <p:cNvSpPr/>
                <p:nvPr/>
              </p:nvSpPr>
              <p:spPr>
                <a:xfrm>
                  <a:off x="6624990" y="2237539"/>
                  <a:ext cx="629369" cy="261115"/>
                </a:xfrm>
                <a:prstGeom prst="roundRect">
                  <a:avLst>
                    <a:gd name="adj" fmla="val 50000"/>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3" name="Oval 152">
                <a:extLst>
                  <a:ext uri="{FF2B5EF4-FFF2-40B4-BE49-F238E27FC236}">
                    <a16:creationId xmlns:a16="http://schemas.microsoft.com/office/drawing/2014/main" id="{BFE1FC10-059C-41F4-9EA3-6D21CBA1DDE6}"/>
                  </a:ext>
                </a:extLst>
              </p:cNvPr>
              <p:cNvSpPr/>
              <p:nvPr/>
            </p:nvSpPr>
            <p:spPr>
              <a:xfrm>
                <a:off x="7596440" y="4433429"/>
                <a:ext cx="137415" cy="137415"/>
              </a:xfrm>
              <a:prstGeom prst="ellipse">
                <a:avLst/>
              </a:prstGeom>
              <a:solidFill>
                <a:schemeClr val="accent1">
                  <a:alpha val="73000"/>
                </a:schemeClr>
              </a:solidFill>
              <a:ln w="28575">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5" name="Rounded Rectangle 97">
              <a:extLst>
                <a:ext uri="{FF2B5EF4-FFF2-40B4-BE49-F238E27FC236}">
                  <a16:creationId xmlns:a16="http://schemas.microsoft.com/office/drawing/2014/main" id="{87D70E18-DAF3-463C-A0E1-F9E404DD0360}"/>
                </a:ext>
                <a:ext uri="{C183D7F6-B498-43B3-948B-1728B52AA6E4}">
                  <adec:decorative xmlns:adec="http://schemas.microsoft.com/office/drawing/2017/decorative" val="1"/>
                </a:ext>
              </a:extLst>
            </p:cNvPr>
            <p:cNvSpPr/>
            <p:nvPr/>
          </p:nvSpPr>
          <p:spPr>
            <a:xfrm>
              <a:off x="9341060" y="2893881"/>
              <a:ext cx="2015063" cy="560290"/>
            </a:xfrm>
            <a:prstGeom prst="roundRect">
              <a:avLst>
                <a:gd name="adj" fmla="val 50000"/>
              </a:avLst>
            </a:prstGeom>
            <a:solidFill>
              <a:schemeClr val="tx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E95C1421-B345-44B4-9137-A898AAAD0906}"/>
                </a:ext>
                <a:ext uri="{C183D7F6-B498-43B3-948B-1728B52AA6E4}">
                  <adec:decorative xmlns:adec="http://schemas.microsoft.com/office/drawing/2017/decorative" val="1"/>
                </a:ext>
              </a:extLst>
            </p:cNvPr>
            <p:cNvGrpSpPr/>
            <p:nvPr/>
          </p:nvGrpSpPr>
          <p:grpSpPr>
            <a:xfrm>
              <a:off x="9629292" y="3090192"/>
              <a:ext cx="1379661" cy="197822"/>
              <a:chOff x="7377938" y="4429616"/>
              <a:chExt cx="1084524" cy="155504"/>
            </a:xfrm>
          </p:grpSpPr>
          <p:grpSp>
            <p:nvGrpSpPr>
              <p:cNvPr id="164" name="Group 163">
                <a:extLst>
                  <a:ext uri="{FF2B5EF4-FFF2-40B4-BE49-F238E27FC236}">
                    <a16:creationId xmlns:a16="http://schemas.microsoft.com/office/drawing/2014/main" id="{74A49788-203E-4151-B693-FB2E2C2F9353}"/>
                  </a:ext>
                </a:extLst>
              </p:cNvPr>
              <p:cNvGrpSpPr/>
              <p:nvPr/>
            </p:nvGrpSpPr>
            <p:grpSpPr>
              <a:xfrm>
                <a:off x="7377938" y="4429616"/>
                <a:ext cx="1084524" cy="155504"/>
                <a:chOff x="6624989" y="2237539"/>
                <a:chExt cx="2005135" cy="287506"/>
              </a:xfrm>
            </p:grpSpPr>
            <p:sp>
              <p:nvSpPr>
                <p:cNvPr id="166" name="Rounded Rectangle 192">
                  <a:extLst>
                    <a:ext uri="{FF2B5EF4-FFF2-40B4-BE49-F238E27FC236}">
                      <a16:creationId xmlns:a16="http://schemas.microsoft.com/office/drawing/2014/main" id="{5AA10CD2-6287-4ED0-86E5-EE59E554322F}"/>
                    </a:ext>
                  </a:extLst>
                </p:cNvPr>
                <p:cNvSpPr/>
                <p:nvPr/>
              </p:nvSpPr>
              <p:spPr>
                <a:xfrm>
                  <a:off x="6624989" y="2237539"/>
                  <a:ext cx="2005135" cy="251460"/>
                </a:xfrm>
                <a:prstGeom prst="roundRect">
                  <a:avLst>
                    <a:gd name="adj" fmla="val 50000"/>
                  </a:avLst>
                </a:prstGeom>
                <a:solidFill>
                  <a:schemeClr val="bg1">
                    <a:alpha val="1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ounded Rectangle 193">
                  <a:extLst>
                    <a:ext uri="{FF2B5EF4-FFF2-40B4-BE49-F238E27FC236}">
                      <a16:creationId xmlns:a16="http://schemas.microsoft.com/office/drawing/2014/main" id="{F9F832F8-C55C-4D22-905B-391959A1A2DF}"/>
                    </a:ext>
                  </a:extLst>
                </p:cNvPr>
                <p:cNvSpPr/>
                <p:nvPr/>
              </p:nvSpPr>
              <p:spPr>
                <a:xfrm>
                  <a:off x="6624990" y="2237539"/>
                  <a:ext cx="1012755" cy="287506"/>
                </a:xfrm>
                <a:prstGeom prst="roundRect">
                  <a:avLst>
                    <a:gd name="adj" fmla="val 50000"/>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5" name="Oval 164">
                <a:extLst>
                  <a:ext uri="{FF2B5EF4-FFF2-40B4-BE49-F238E27FC236}">
                    <a16:creationId xmlns:a16="http://schemas.microsoft.com/office/drawing/2014/main" id="{68D0DF84-A74E-4525-8FAC-54FB20638E68}"/>
                  </a:ext>
                </a:extLst>
              </p:cNvPr>
              <p:cNvSpPr/>
              <p:nvPr/>
            </p:nvSpPr>
            <p:spPr>
              <a:xfrm>
                <a:off x="7773089" y="4435174"/>
                <a:ext cx="137415" cy="137415"/>
              </a:xfrm>
              <a:prstGeom prst="ellipse">
                <a:avLst/>
              </a:prstGeom>
              <a:solidFill>
                <a:schemeClr val="tx2">
                  <a:alpha val="73000"/>
                </a:schemeClr>
              </a:solidFill>
              <a:ln w="28575">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6" name="Rounded Rectangle 98">
              <a:extLst>
                <a:ext uri="{FF2B5EF4-FFF2-40B4-BE49-F238E27FC236}">
                  <a16:creationId xmlns:a16="http://schemas.microsoft.com/office/drawing/2014/main" id="{647FD2E1-9D36-4C9C-A48C-F974D60DF14A}"/>
                </a:ext>
                <a:ext uri="{C183D7F6-B498-43B3-948B-1728B52AA6E4}">
                  <adec:decorative xmlns:adec="http://schemas.microsoft.com/office/drawing/2017/decorative" val="1"/>
                </a:ext>
              </a:extLst>
            </p:cNvPr>
            <p:cNvSpPr/>
            <p:nvPr/>
          </p:nvSpPr>
          <p:spPr>
            <a:xfrm>
              <a:off x="9341060" y="3616921"/>
              <a:ext cx="2015063" cy="560290"/>
            </a:xfrm>
            <a:prstGeom prst="roundRect">
              <a:avLst>
                <a:gd name="adj" fmla="val 50000"/>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5" name="Group 74">
              <a:extLst>
                <a:ext uri="{FF2B5EF4-FFF2-40B4-BE49-F238E27FC236}">
                  <a16:creationId xmlns:a16="http://schemas.microsoft.com/office/drawing/2014/main" id="{4433F7B4-147B-4BB8-9D6B-C9BBD1FE19C7}"/>
                </a:ext>
                <a:ext uri="{C183D7F6-B498-43B3-948B-1728B52AA6E4}">
                  <adec:decorative xmlns:adec="http://schemas.microsoft.com/office/drawing/2017/decorative" val="1"/>
                </a:ext>
              </a:extLst>
            </p:cNvPr>
            <p:cNvGrpSpPr/>
            <p:nvPr/>
          </p:nvGrpSpPr>
          <p:grpSpPr>
            <a:xfrm>
              <a:off x="9658761" y="3802147"/>
              <a:ext cx="1379661" cy="182536"/>
              <a:chOff x="2025389" y="3739371"/>
              <a:chExt cx="2005135" cy="265289"/>
            </a:xfrm>
          </p:grpSpPr>
          <p:grpSp>
            <p:nvGrpSpPr>
              <p:cNvPr id="160" name="Group 159">
                <a:extLst>
                  <a:ext uri="{FF2B5EF4-FFF2-40B4-BE49-F238E27FC236}">
                    <a16:creationId xmlns:a16="http://schemas.microsoft.com/office/drawing/2014/main" id="{F33E097D-3318-47B8-BEFF-3E7786BF06EB}"/>
                  </a:ext>
                </a:extLst>
              </p:cNvPr>
              <p:cNvGrpSpPr/>
              <p:nvPr/>
            </p:nvGrpSpPr>
            <p:grpSpPr>
              <a:xfrm>
                <a:off x="2025389" y="3753200"/>
                <a:ext cx="2005135" cy="251460"/>
                <a:chOff x="6624989" y="2237539"/>
                <a:chExt cx="2005135" cy="251460"/>
              </a:xfrm>
            </p:grpSpPr>
            <p:sp>
              <p:nvSpPr>
                <p:cNvPr id="162" name="Rounded Rectangle 188">
                  <a:extLst>
                    <a:ext uri="{FF2B5EF4-FFF2-40B4-BE49-F238E27FC236}">
                      <a16:creationId xmlns:a16="http://schemas.microsoft.com/office/drawing/2014/main" id="{446E97BE-2D1D-418E-BC37-90541607CCA6}"/>
                    </a:ext>
                  </a:extLst>
                </p:cNvPr>
                <p:cNvSpPr/>
                <p:nvPr/>
              </p:nvSpPr>
              <p:spPr>
                <a:xfrm>
                  <a:off x="6624989" y="2237539"/>
                  <a:ext cx="2005135" cy="251460"/>
                </a:xfrm>
                <a:prstGeom prst="roundRect">
                  <a:avLst>
                    <a:gd name="adj" fmla="val 50000"/>
                  </a:avLst>
                </a:prstGeom>
                <a:solidFill>
                  <a:schemeClr val="bg1">
                    <a:alpha val="15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3" name="Rounded Rectangle 189">
                  <a:extLst>
                    <a:ext uri="{FF2B5EF4-FFF2-40B4-BE49-F238E27FC236}">
                      <a16:creationId xmlns:a16="http://schemas.microsoft.com/office/drawing/2014/main" id="{526A19DF-AD60-4435-BCF1-EE371570A9CA}"/>
                    </a:ext>
                  </a:extLst>
                </p:cNvPr>
                <p:cNvSpPr/>
                <p:nvPr/>
              </p:nvSpPr>
              <p:spPr>
                <a:xfrm>
                  <a:off x="6624989" y="2237539"/>
                  <a:ext cx="1135934" cy="251460"/>
                </a:xfrm>
                <a:prstGeom prst="roundRect">
                  <a:avLst>
                    <a:gd name="adj" fmla="val 50000"/>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1" name="Oval 160">
                <a:extLst>
                  <a:ext uri="{FF2B5EF4-FFF2-40B4-BE49-F238E27FC236}">
                    <a16:creationId xmlns:a16="http://schemas.microsoft.com/office/drawing/2014/main" id="{12F5DD93-5617-42AB-8DBA-D6E669188CF6}"/>
                  </a:ext>
                </a:extLst>
              </p:cNvPr>
              <p:cNvSpPr/>
              <p:nvPr/>
            </p:nvSpPr>
            <p:spPr>
              <a:xfrm>
                <a:off x="2907262" y="3739371"/>
                <a:ext cx="254061" cy="254061"/>
              </a:xfrm>
              <a:prstGeom prst="ellipse">
                <a:avLst/>
              </a:prstGeom>
              <a:solidFill>
                <a:schemeClr val="accent1">
                  <a:alpha val="73000"/>
                </a:schemeClr>
              </a:solidFill>
              <a:ln w="28575">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p:txBody>
          <a:bodyPr/>
          <a:lstStyle/>
          <a:p>
            <a:fld id="{75C75738-883E-4D82-874A-987559CF11A8}" type="datetime1">
              <a:rPr lang="en-US" smtClean="0"/>
              <a:t>7/21/2024</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8</a:t>
            </a:fld>
            <a:endParaRPr lang="en-US" dirty="0"/>
          </a:p>
        </p:txBody>
      </p:sp>
      <p:grpSp>
        <p:nvGrpSpPr>
          <p:cNvPr id="22" name="Group 21">
            <a:extLst>
              <a:ext uri="{FF2B5EF4-FFF2-40B4-BE49-F238E27FC236}">
                <a16:creationId xmlns:a16="http://schemas.microsoft.com/office/drawing/2014/main" id="{201BFF94-B906-C7D6-1FCE-E48DC0870497}"/>
              </a:ext>
            </a:extLst>
          </p:cNvPr>
          <p:cNvGrpSpPr/>
          <p:nvPr/>
        </p:nvGrpSpPr>
        <p:grpSpPr>
          <a:xfrm>
            <a:off x="3270991" y="2269244"/>
            <a:ext cx="4337291" cy="283163"/>
            <a:chOff x="3270991" y="2269244"/>
            <a:chExt cx="4337291" cy="283163"/>
          </a:xfrm>
        </p:grpSpPr>
        <p:sp>
          <p:nvSpPr>
            <p:cNvPr id="7" name="Oval 6">
              <a:extLst>
                <a:ext uri="{FF2B5EF4-FFF2-40B4-BE49-F238E27FC236}">
                  <a16:creationId xmlns:a16="http://schemas.microsoft.com/office/drawing/2014/main" id="{DB0FF5A2-C99C-EEEB-4F71-4F992711316A}"/>
                </a:ext>
              </a:extLst>
            </p:cNvPr>
            <p:cNvSpPr/>
            <p:nvPr/>
          </p:nvSpPr>
          <p:spPr>
            <a:xfrm>
              <a:off x="3270991" y="2285934"/>
              <a:ext cx="421207" cy="26647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4</a:t>
              </a:r>
            </a:p>
          </p:txBody>
        </p:sp>
        <p:sp>
          <p:nvSpPr>
            <p:cNvPr id="12" name="Oval 11">
              <a:extLst>
                <a:ext uri="{FF2B5EF4-FFF2-40B4-BE49-F238E27FC236}">
                  <a16:creationId xmlns:a16="http://schemas.microsoft.com/office/drawing/2014/main" id="{F539170B-B039-58E4-49D9-F9F112F13365}"/>
                </a:ext>
              </a:extLst>
            </p:cNvPr>
            <p:cNvSpPr/>
            <p:nvPr/>
          </p:nvSpPr>
          <p:spPr>
            <a:xfrm>
              <a:off x="3759101" y="2278910"/>
              <a:ext cx="421207" cy="266473"/>
            </a:xfrm>
            <a:prstGeom prst="ellips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18</a:t>
              </a:r>
            </a:p>
          </p:txBody>
        </p:sp>
        <p:sp>
          <p:nvSpPr>
            <p:cNvPr id="15" name="Oval 14">
              <a:extLst>
                <a:ext uri="{FF2B5EF4-FFF2-40B4-BE49-F238E27FC236}">
                  <a16:creationId xmlns:a16="http://schemas.microsoft.com/office/drawing/2014/main" id="{A6966A15-9116-FA8C-92ED-6A615C13CEB6}"/>
                </a:ext>
              </a:extLst>
            </p:cNvPr>
            <p:cNvSpPr/>
            <p:nvPr/>
          </p:nvSpPr>
          <p:spPr>
            <a:xfrm>
              <a:off x="4266168" y="2282011"/>
              <a:ext cx="421207" cy="266473"/>
            </a:xfrm>
            <a:prstGeom prst="ellipse">
              <a:avLst/>
            </a:prstGeom>
            <a:solidFill>
              <a:srgbClr val="B3BC3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24</a:t>
              </a:r>
            </a:p>
          </p:txBody>
        </p:sp>
        <p:sp>
          <p:nvSpPr>
            <p:cNvPr id="16" name="Oval 15">
              <a:extLst>
                <a:ext uri="{FF2B5EF4-FFF2-40B4-BE49-F238E27FC236}">
                  <a16:creationId xmlns:a16="http://schemas.microsoft.com/office/drawing/2014/main" id="{EF4A5B34-1CD5-6ABC-A598-2B8F508F7AED}"/>
                </a:ext>
              </a:extLst>
            </p:cNvPr>
            <p:cNvSpPr/>
            <p:nvPr/>
          </p:nvSpPr>
          <p:spPr>
            <a:xfrm>
              <a:off x="4774006" y="2278910"/>
              <a:ext cx="421207" cy="266473"/>
            </a:xfrm>
            <a:prstGeom prst="ellipse">
              <a:avLst/>
            </a:prstGeom>
            <a:solidFill>
              <a:srgbClr val="6E986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29</a:t>
              </a:r>
            </a:p>
          </p:txBody>
        </p:sp>
        <p:sp>
          <p:nvSpPr>
            <p:cNvPr id="17" name="Oval 16">
              <a:extLst>
                <a:ext uri="{FF2B5EF4-FFF2-40B4-BE49-F238E27FC236}">
                  <a16:creationId xmlns:a16="http://schemas.microsoft.com/office/drawing/2014/main" id="{B3D5CAFA-951F-2E44-D376-5EAA5F43F0DF}"/>
                </a:ext>
              </a:extLst>
            </p:cNvPr>
            <p:cNvSpPr/>
            <p:nvPr/>
          </p:nvSpPr>
          <p:spPr>
            <a:xfrm>
              <a:off x="5684060" y="2276268"/>
              <a:ext cx="421207" cy="26647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0</a:t>
              </a:r>
            </a:p>
          </p:txBody>
        </p:sp>
        <p:sp>
          <p:nvSpPr>
            <p:cNvPr id="18" name="Oval 17">
              <a:extLst>
                <a:ext uri="{FF2B5EF4-FFF2-40B4-BE49-F238E27FC236}">
                  <a16:creationId xmlns:a16="http://schemas.microsoft.com/office/drawing/2014/main" id="{81FC652A-C988-6101-7841-AB8413A73688}"/>
                </a:ext>
              </a:extLst>
            </p:cNvPr>
            <p:cNvSpPr/>
            <p:nvPr/>
          </p:nvSpPr>
          <p:spPr>
            <a:xfrm>
              <a:off x="6172170" y="2269244"/>
              <a:ext cx="421207" cy="266473"/>
            </a:xfrm>
            <a:prstGeom prst="ellips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0</a:t>
              </a:r>
            </a:p>
          </p:txBody>
        </p:sp>
        <p:sp>
          <p:nvSpPr>
            <p:cNvPr id="19" name="Oval 18">
              <a:extLst>
                <a:ext uri="{FF2B5EF4-FFF2-40B4-BE49-F238E27FC236}">
                  <a16:creationId xmlns:a16="http://schemas.microsoft.com/office/drawing/2014/main" id="{F675E4A8-707D-9492-B2F7-7414B102775B}"/>
                </a:ext>
              </a:extLst>
            </p:cNvPr>
            <p:cNvSpPr/>
            <p:nvPr/>
          </p:nvSpPr>
          <p:spPr>
            <a:xfrm>
              <a:off x="6679237" y="2272345"/>
              <a:ext cx="421207" cy="266473"/>
            </a:xfrm>
            <a:prstGeom prst="ellipse">
              <a:avLst/>
            </a:prstGeom>
            <a:solidFill>
              <a:srgbClr val="B3BC3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0</a:t>
              </a:r>
            </a:p>
          </p:txBody>
        </p:sp>
        <p:sp>
          <p:nvSpPr>
            <p:cNvPr id="20" name="Oval 19">
              <a:extLst>
                <a:ext uri="{FF2B5EF4-FFF2-40B4-BE49-F238E27FC236}">
                  <a16:creationId xmlns:a16="http://schemas.microsoft.com/office/drawing/2014/main" id="{D25CB232-48DB-9022-48B7-529B726F2320}"/>
                </a:ext>
              </a:extLst>
            </p:cNvPr>
            <p:cNvSpPr/>
            <p:nvPr/>
          </p:nvSpPr>
          <p:spPr>
            <a:xfrm>
              <a:off x="7187075" y="2269244"/>
              <a:ext cx="421207" cy="266473"/>
            </a:xfrm>
            <a:prstGeom prst="ellipse">
              <a:avLst/>
            </a:prstGeom>
            <a:solidFill>
              <a:srgbClr val="6E986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1</a:t>
              </a:r>
            </a:p>
          </p:txBody>
        </p:sp>
      </p:grpSp>
      <p:sp>
        <p:nvSpPr>
          <p:cNvPr id="21" name="Rounded Rectangle 81">
            <a:extLst>
              <a:ext uri="{FF2B5EF4-FFF2-40B4-BE49-F238E27FC236}">
                <a16:creationId xmlns:a16="http://schemas.microsoft.com/office/drawing/2014/main" id="{61705AFC-05D9-043C-0DDF-1C1ECA4A3D32}"/>
              </a:ext>
              <a:ext uri="{C183D7F6-B498-43B3-948B-1728B52AA6E4}">
                <adec:decorative xmlns:adec="http://schemas.microsoft.com/office/drawing/2017/decorative" val="1"/>
              </a:ext>
            </a:extLst>
          </p:cNvPr>
          <p:cNvSpPr/>
          <p:nvPr/>
        </p:nvSpPr>
        <p:spPr>
          <a:xfrm>
            <a:off x="2962173" y="2846224"/>
            <a:ext cx="4972114" cy="560290"/>
          </a:xfrm>
          <a:prstGeom prst="roundRect">
            <a:avLst>
              <a:gd name="adj" fmla="val 50000"/>
            </a:avLst>
          </a:prstGeom>
          <a:solidFill>
            <a:schemeClr val="tx2">
              <a:lumMod val="40000"/>
              <a:lumOff val="60000"/>
              <a:alpha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a:extLst>
              <a:ext uri="{FF2B5EF4-FFF2-40B4-BE49-F238E27FC236}">
                <a16:creationId xmlns:a16="http://schemas.microsoft.com/office/drawing/2014/main" id="{64270213-973D-512E-E418-5331BBD7431C}"/>
              </a:ext>
            </a:extLst>
          </p:cNvPr>
          <p:cNvGrpSpPr/>
          <p:nvPr/>
        </p:nvGrpSpPr>
        <p:grpSpPr>
          <a:xfrm>
            <a:off x="3268293" y="2979634"/>
            <a:ext cx="4337291" cy="283163"/>
            <a:chOff x="3270991" y="2269244"/>
            <a:chExt cx="4337291" cy="283163"/>
          </a:xfrm>
        </p:grpSpPr>
        <p:sp>
          <p:nvSpPr>
            <p:cNvPr id="24" name="Oval 23">
              <a:extLst>
                <a:ext uri="{FF2B5EF4-FFF2-40B4-BE49-F238E27FC236}">
                  <a16:creationId xmlns:a16="http://schemas.microsoft.com/office/drawing/2014/main" id="{6C85781C-8197-2F5D-C108-749BA7F37C30}"/>
                </a:ext>
              </a:extLst>
            </p:cNvPr>
            <p:cNvSpPr/>
            <p:nvPr/>
          </p:nvSpPr>
          <p:spPr>
            <a:xfrm>
              <a:off x="3270991" y="2285934"/>
              <a:ext cx="421207" cy="26647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11</a:t>
              </a:r>
            </a:p>
          </p:txBody>
        </p:sp>
        <p:sp>
          <p:nvSpPr>
            <p:cNvPr id="25" name="Oval 24">
              <a:extLst>
                <a:ext uri="{FF2B5EF4-FFF2-40B4-BE49-F238E27FC236}">
                  <a16:creationId xmlns:a16="http://schemas.microsoft.com/office/drawing/2014/main" id="{5CF70A25-B25F-4219-EDE2-FBDED5F2D715}"/>
                </a:ext>
              </a:extLst>
            </p:cNvPr>
            <p:cNvSpPr/>
            <p:nvPr/>
          </p:nvSpPr>
          <p:spPr>
            <a:xfrm>
              <a:off x="3759101" y="2278910"/>
              <a:ext cx="421207" cy="266473"/>
            </a:xfrm>
            <a:prstGeom prst="ellips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14</a:t>
              </a:r>
            </a:p>
          </p:txBody>
        </p:sp>
        <p:sp>
          <p:nvSpPr>
            <p:cNvPr id="26" name="Oval 25">
              <a:extLst>
                <a:ext uri="{FF2B5EF4-FFF2-40B4-BE49-F238E27FC236}">
                  <a16:creationId xmlns:a16="http://schemas.microsoft.com/office/drawing/2014/main" id="{3E80B92F-9503-9069-D3ED-A110AE82AE17}"/>
                </a:ext>
              </a:extLst>
            </p:cNvPr>
            <p:cNvSpPr/>
            <p:nvPr/>
          </p:nvSpPr>
          <p:spPr>
            <a:xfrm>
              <a:off x="4266168" y="2282011"/>
              <a:ext cx="421207" cy="266473"/>
            </a:xfrm>
            <a:prstGeom prst="ellipse">
              <a:avLst/>
            </a:prstGeom>
            <a:solidFill>
              <a:srgbClr val="B3BC3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59</a:t>
              </a:r>
            </a:p>
          </p:txBody>
        </p:sp>
        <p:sp>
          <p:nvSpPr>
            <p:cNvPr id="27" name="Oval 26">
              <a:extLst>
                <a:ext uri="{FF2B5EF4-FFF2-40B4-BE49-F238E27FC236}">
                  <a16:creationId xmlns:a16="http://schemas.microsoft.com/office/drawing/2014/main" id="{7DC3A710-60B4-8A6C-F2F4-9C73D43738AF}"/>
                </a:ext>
              </a:extLst>
            </p:cNvPr>
            <p:cNvSpPr/>
            <p:nvPr/>
          </p:nvSpPr>
          <p:spPr>
            <a:xfrm>
              <a:off x="4774006" y="2278910"/>
              <a:ext cx="421207" cy="266473"/>
            </a:xfrm>
            <a:prstGeom prst="ellipse">
              <a:avLst/>
            </a:prstGeom>
            <a:solidFill>
              <a:srgbClr val="6E986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69</a:t>
              </a:r>
            </a:p>
          </p:txBody>
        </p:sp>
        <p:sp>
          <p:nvSpPr>
            <p:cNvPr id="28" name="Oval 27">
              <a:extLst>
                <a:ext uri="{FF2B5EF4-FFF2-40B4-BE49-F238E27FC236}">
                  <a16:creationId xmlns:a16="http://schemas.microsoft.com/office/drawing/2014/main" id="{7D4E4F80-DB9B-D56C-FF4A-D72DD5831C75}"/>
                </a:ext>
              </a:extLst>
            </p:cNvPr>
            <p:cNvSpPr/>
            <p:nvPr/>
          </p:nvSpPr>
          <p:spPr>
            <a:xfrm>
              <a:off x="5684060" y="2276268"/>
              <a:ext cx="421207" cy="26647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0</a:t>
              </a:r>
            </a:p>
          </p:txBody>
        </p:sp>
        <p:sp>
          <p:nvSpPr>
            <p:cNvPr id="29" name="Oval 28">
              <a:extLst>
                <a:ext uri="{FF2B5EF4-FFF2-40B4-BE49-F238E27FC236}">
                  <a16:creationId xmlns:a16="http://schemas.microsoft.com/office/drawing/2014/main" id="{9BD110E9-65E4-3FAF-6E58-BE3D781A46C6}"/>
                </a:ext>
              </a:extLst>
            </p:cNvPr>
            <p:cNvSpPr/>
            <p:nvPr/>
          </p:nvSpPr>
          <p:spPr>
            <a:xfrm>
              <a:off x="6172170" y="2269244"/>
              <a:ext cx="421207" cy="266473"/>
            </a:xfrm>
            <a:prstGeom prst="ellips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0</a:t>
              </a:r>
            </a:p>
          </p:txBody>
        </p:sp>
        <p:sp>
          <p:nvSpPr>
            <p:cNvPr id="30" name="Oval 29">
              <a:extLst>
                <a:ext uri="{FF2B5EF4-FFF2-40B4-BE49-F238E27FC236}">
                  <a16:creationId xmlns:a16="http://schemas.microsoft.com/office/drawing/2014/main" id="{41C5DC35-D3B5-B11B-6F2F-A1AD7E69575B}"/>
                </a:ext>
              </a:extLst>
            </p:cNvPr>
            <p:cNvSpPr/>
            <p:nvPr/>
          </p:nvSpPr>
          <p:spPr>
            <a:xfrm>
              <a:off x="6679237" y="2272345"/>
              <a:ext cx="421207" cy="266473"/>
            </a:xfrm>
            <a:prstGeom prst="ellipse">
              <a:avLst/>
            </a:prstGeom>
            <a:solidFill>
              <a:srgbClr val="B3BC3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4</a:t>
              </a:r>
            </a:p>
          </p:txBody>
        </p:sp>
        <p:sp>
          <p:nvSpPr>
            <p:cNvPr id="31" name="Oval 30">
              <a:extLst>
                <a:ext uri="{FF2B5EF4-FFF2-40B4-BE49-F238E27FC236}">
                  <a16:creationId xmlns:a16="http://schemas.microsoft.com/office/drawing/2014/main" id="{8AFB186B-F5FD-5714-9204-9352F7651D4D}"/>
                </a:ext>
              </a:extLst>
            </p:cNvPr>
            <p:cNvSpPr/>
            <p:nvPr/>
          </p:nvSpPr>
          <p:spPr>
            <a:xfrm>
              <a:off x="7187075" y="2269244"/>
              <a:ext cx="421207" cy="266473"/>
            </a:xfrm>
            <a:prstGeom prst="ellipse">
              <a:avLst/>
            </a:prstGeom>
            <a:solidFill>
              <a:srgbClr val="6E986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0</a:t>
              </a:r>
            </a:p>
          </p:txBody>
        </p:sp>
      </p:grpSp>
      <p:grpSp>
        <p:nvGrpSpPr>
          <p:cNvPr id="32" name="Group 31">
            <a:extLst>
              <a:ext uri="{FF2B5EF4-FFF2-40B4-BE49-F238E27FC236}">
                <a16:creationId xmlns:a16="http://schemas.microsoft.com/office/drawing/2014/main" id="{F1BBED37-A6C3-0A94-13C1-E5EB6EC43718}"/>
              </a:ext>
            </a:extLst>
          </p:cNvPr>
          <p:cNvGrpSpPr/>
          <p:nvPr/>
        </p:nvGrpSpPr>
        <p:grpSpPr>
          <a:xfrm>
            <a:off x="3268293" y="3714391"/>
            <a:ext cx="4337291" cy="283163"/>
            <a:chOff x="3270991" y="2269244"/>
            <a:chExt cx="4337291" cy="283163"/>
          </a:xfrm>
        </p:grpSpPr>
        <p:sp>
          <p:nvSpPr>
            <p:cNvPr id="33" name="Oval 32">
              <a:extLst>
                <a:ext uri="{FF2B5EF4-FFF2-40B4-BE49-F238E27FC236}">
                  <a16:creationId xmlns:a16="http://schemas.microsoft.com/office/drawing/2014/main" id="{9F8C291E-253C-95FA-3BBE-B6D5F21593D1}"/>
                </a:ext>
              </a:extLst>
            </p:cNvPr>
            <p:cNvSpPr/>
            <p:nvPr/>
          </p:nvSpPr>
          <p:spPr>
            <a:xfrm>
              <a:off x="3270991" y="2285934"/>
              <a:ext cx="421207" cy="26647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8</a:t>
              </a:r>
            </a:p>
          </p:txBody>
        </p:sp>
        <p:sp>
          <p:nvSpPr>
            <p:cNvPr id="34" name="Oval 33">
              <a:extLst>
                <a:ext uri="{FF2B5EF4-FFF2-40B4-BE49-F238E27FC236}">
                  <a16:creationId xmlns:a16="http://schemas.microsoft.com/office/drawing/2014/main" id="{03E49CE5-DA35-9008-1A61-28BD840AC343}"/>
                </a:ext>
              </a:extLst>
            </p:cNvPr>
            <p:cNvSpPr/>
            <p:nvPr/>
          </p:nvSpPr>
          <p:spPr>
            <a:xfrm>
              <a:off x="3759101" y="2278910"/>
              <a:ext cx="421207" cy="266473"/>
            </a:xfrm>
            <a:prstGeom prst="ellips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28</a:t>
              </a:r>
            </a:p>
          </p:txBody>
        </p:sp>
        <p:sp>
          <p:nvSpPr>
            <p:cNvPr id="35" name="Oval 34">
              <a:extLst>
                <a:ext uri="{FF2B5EF4-FFF2-40B4-BE49-F238E27FC236}">
                  <a16:creationId xmlns:a16="http://schemas.microsoft.com/office/drawing/2014/main" id="{82BA9BD7-095D-248F-4E9A-A88498D939D9}"/>
                </a:ext>
              </a:extLst>
            </p:cNvPr>
            <p:cNvSpPr/>
            <p:nvPr/>
          </p:nvSpPr>
          <p:spPr>
            <a:xfrm>
              <a:off x="4266168" y="2282011"/>
              <a:ext cx="421207" cy="266473"/>
            </a:xfrm>
            <a:prstGeom prst="ellipse">
              <a:avLst/>
            </a:prstGeom>
            <a:solidFill>
              <a:srgbClr val="B3BC3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50</a:t>
              </a:r>
            </a:p>
          </p:txBody>
        </p:sp>
        <p:sp>
          <p:nvSpPr>
            <p:cNvPr id="36" name="Oval 35">
              <a:extLst>
                <a:ext uri="{FF2B5EF4-FFF2-40B4-BE49-F238E27FC236}">
                  <a16:creationId xmlns:a16="http://schemas.microsoft.com/office/drawing/2014/main" id="{3F2AE1C0-179A-7FAD-D40B-1236F528913A}"/>
                </a:ext>
              </a:extLst>
            </p:cNvPr>
            <p:cNvSpPr/>
            <p:nvPr/>
          </p:nvSpPr>
          <p:spPr>
            <a:xfrm>
              <a:off x="4774006" y="2278910"/>
              <a:ext cx="421207" cy="266473"/>
            </a:xfrm>
            <a:prstGeom prst="ellipse">
              <a:avLst/>
            </a:prstGeom>
            <a:solidFill>
              <a:srgbClr val="6E986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600" dirty="0"/>
                <a:t>128</a:t>
              </a:r>
            </a:p>
          </p:txBody>
        </p:sp>
        <p:sp>
          <p:nvSpPr>
            <p:cNvPr id="37" name="Oval 36">
              <a:extLst>
                <a:ext uri="{FF2B5EF4-FFF2-40B4-BE49-F238E27FC236}">
                  <a16:creationId xmlns:a16="http://schemas.microsoft.com/office/drawing/2014/main" id="{CEBD06FF-F073-A1E3-19C3-9BF9E62C0C96}"/>
                </a:ext>
              </a:extLst>
            </p:cNvPr>
            <p:cNvSpPr/>
            <p:nvPr/>
          </p:nvSpPr>
          <p:spPr>
            <a:xfrm>
              <a:off x="5684060" y="2276268"/>
              <a:ext cx="421207" cy="26647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0</a:t>
              </a:r>
            </a:p>
          </p:txBody>
        </p:sp>
        <p:sp>
          <p:nvSpPr>
            <p:cNvPr id="38" name="Oval 37">
              <a:extLst>
                <a:ext uri="{FF2B5EF4-FFF2-40B4-BE49-F238E27FC236}">
                  <a16:creationId xmlns:a16="http://schemas.microsoft.com/office/drawing/2014/main" id="{D61B95D7-C9EB-B19C-B609-24FB6F7D70DC}"/>
                </a:ext>
              </a:extLst>
            </p:cNvPr>
            <p:cNvSpPr/>
            <p:nvPr/>
          </p:nvSpPr>
          <p:spPr>
            <a:xfrm>
              <a:off x="6172170" y="2269244"/>
              <a:ext cx="421207" cy="266473"/>
            </a:xfrm>
            <a:prstGeom prst="ellips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0</a:t>
              </a:r>
            </a:p>
          </p:txBody>
        </p:sp>
        <p:sp>
          <p:nvSpPr>
            <p:cNvPr id="39" name="Oval 38">
              <a:extLst>
                <a:ext uri="{FF2B5EF4-FFF2-40B4-BE49-F238E27FC236}">
                  <a16:creationId xmlns:a16="http://schemas.microsoft.com/office/drawing/2014/main" id="{7627D0F1-2908-0A45-C58A-EE363CC78DDD}"/>
                </a:ext>
              </a:extLst>
            </p:cNvPr>
            <p:cNvSpPr/>
            <p:nvPr/>
          </p:nvSpPr>
          <p:spPr>
            <a:xfrm>
              <a:off x="6679237" y="2272345"/>
              <a:ext cx="421207" cy="266473"/>
            </a:xfrm>
            <a:prstGeom prst="ellipse">
              <a:avLst/>
            </a:prstGeom>
            <a:solidFill>
              <a:srgbClr val="B3BC3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0</a:t>
              </a:r>
            </a:p>
          </p:txBody>
        </p:sp>
        <p:sp>
          <p:nvSpPr>
            <p:cNvPr id="40" name="Oval 39">
              <a:extLst>
                <a:ext uri="{FF2B5EF4-FFF2-40B4-BE49-F238E27FC236}">
                  <a16:creationId xmlns:a16="http://schemas.microsoft.com/office/drawing/2014/main" id="{282546B4-E874-CB93-5F06-C379854932A2}"/>
                </a:ext>
              </a:extLst>
            </p:cNvPr>
            <p:cNvSpPr/>
            <p:nvPr/>
          </p:nvSpPr>
          <p:spPr>
            <a:xfrm>
              <a:off x="7187075" y="2269244"/>
              <a:ext cx="421207" cy="266473"/>
            </a:xfrm>
            <a:prstGeom prst="ellipse">
              <a:avLst/>
            </a:prstGeom>
            <a:solidFill>
              <a:srgbClr val="6E986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t>0</a:t>
              </a:r>
            </a:p>
          </p:txBody>
        </p:sp>
      </p:grpSp>
      <p:sp>
        <p:nvSpPr>
          <p:cNvPr id="43" name="Rounded Rectangle 72">
            <a:extLst>
              <a:ext uri="{FF2B5EF4-FFF2-40B4-BE49-F238E27FC236}">
                <a16:creationId xmlns:a16="http://schemas.microsoft.com/office/drawing/2014/main" id="{525347EA-09BB-B1F0-6B9F-5C35842D19B4}"/>
              </a:ext>
              <a:ext uri="{C183D7F6-B498-43B3-948B-1728B52AA6E4}">
                <adec:decorative xmlns:adec="http://schemas.microsoft.com/office/drawing/2017/decorative" val="1"/>
              </a:ext>
            </a:extLst>
          </p:cNvPr>
          <p:cNvSpPr/>
          <p:nvPr/>
        </p:nvSpPr>
        <p:spPr>
          <a:xfrm>
            <a:off x="10401772" y="1447183"/>
            <a:ext cx="1447018" cy="560290"/>
          </a:xfrm>
          <a:prstGeom prst="roundRect">
            <a:avLst>
              <a:gd name="adj" fmla="val 50000"/>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TextBox 43">
            <a:extLst>
              <a:ext uri="{FF2B5EF4-FFF2-40B4-BE49-F238E27FC236}">
                <a16:creationId xmlns:a16="http://schemas.microsoft.com/office/drawing/2014/main" id="{2922E8F7-845C-E49B-0A9E-9A3114849209}"/>
              </a:ext>
            </a:extLst>
          </p:cNvPr>
          <p:cNvSpPr txBox="1"/>
          <p:nvPr/>
        </p:nvSpPr>
        <p:spPr>
          <a:xfrm>
            <a:off x="10671880" y="1562916"/>
            <a:ext cx="914610" cy="246221"/>
          </a:xfrm>
          <a:prstGeom prst="rect">
            <a:avLst/>
          </a:prstGeom>
          <a:noFill/>
        </p:spPr>
        <p:txBody>
          <a:bodyPr wrap="none" lIns="0" tIns="0" rIns="0" bIns="0" rtlCol="0" anchor="ctr">
            <a:spAutoFit/>
          </a:bodyPr>
          <a:lstStyle/>
          <a:p>
            <a:pPr algn="ctr"/>
            <a:r>
              <a:rPr lang="en-US" sz="1600" b="1" dirty="0">
                <a:solidFill>
                  <a:schemeClr val="bg1"/>
                </a:solidFill>
              </a:rPr>
              <a:t>Leakage(%)</a:t>
            </a:r>
          </a:p>
        </p:txBody>
      </p:sp>
      <p:sp>
        <p:nvSpPr>
          <p:cNvPr id="45" name="Rounded Rectangle 96">
            <a:extLst>
              <a:ext uri="{FF2B5EF4-FFF2-40B4-BE49-F238E27FC236}">
                <a16:creationId xmlns:a16="http://schemas.microsoft.com/office/drawing/2014/main" id="{F7AEA4D6-23F3-35FC-BB45-5E4A22D9B491}"/>
              </a:ext>
              <a:ext uri="{C183D7F6-B498-43B3-948B-1728B52AA6E4}">
                <adec:decorative xmlns:adec="http://schemas.microsoft.com/office/drawing/2017/decorative" val="1"/>
              </a:ext>
            </a:extLst>
          </p:cNvPr>
          <p:cNvSpPr/>
          <p:nvPr/>
        </p:nvSpPr>
        <p:spPr>
          <a:xfrm>
            <a:off x="10401772" y="2128921"/>
            <a:ext cx="1447018" cy="560290"/>
          </a:xfrm>
          <a:prstGeom prst="roundRect">
            <a:avLst>
              <a:gd name="adj" fmla="val 50000"/>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ounded Rectangle 97">
            <a:extLst>
              <a:ext uri="{FF2B5EF4-FFF2-40B4-BE49-F238E27FC236}">
                <a16:creationId xmlns:a16="http://schemas.microsoft.com/office/drawing/2014/main" id="{48D1A915-A117-68CC-40F2-1502BAA0AFAC}"/>
              </a:ext>
              <a:ext uri="{C183D7F6-B498-43B3-948B-1728B52AA6E4}">
                <adec:decorative xmlns:adec="http://schemas.microsoft.com/office/drawing/2017/decorative" val="1"/>
              </a:ext>
            </a:extLst>
          </p:cNvPr>
          <p:cNvSpPr/>
          <p:nvPr/>
        </p:nvSpPr>
        <p:spPr>
          <a:xfrm>
            <a:off x="10401772" y="2843268"/>
            <a:ext cx="1447018" cy="560290"/>
          </a:xfrm>
          <a:prstGeom prst="roundRect">
            <a:avLst>
              <a:gd name="adj" fmla="val 50000"/>
            </a:avLst>
          </a:prstGeom>
          <a:solidFill>
            <a:schemeClr val="tx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ounded Rectangle 98">
            <a:extLst>
              <a:ext uri="{FF2B5EF4-FFF2-40B4-BE49-F238E27FC236}">
                <a16:creationId xmlns:a16="http://schemas.microsoft.com/office/drawing/2014/main" id="{6677DE27-3DEF-A2D1-B0AE-2767A4017673}"/>
              </a:ext>
              <a:ext uri="{C183D7F6-B498-43B3-948B-1728B52AA6E4}">
                <adec:decorative xmlns:adec="http://schemas.microsoft.com/office/drawing/2017/decorative" val="1"/>
              </a:ext>
            </a:extLst>
          </p:cNvPr>
          <p:cNvSpPr/>
          <p:nvPr/>
        </p:nvSpPr>
        <p:spPr>
          <a:xfrm>
            <a:off x="10403831" y="3574506"/>
            <a:ext cx="1447018" cy="560290"/>
          </a:xfrm>
          <a:prstGeom prst="roundRect">
            <a:avLst>
              <a:gd name="adj" fmla="val 50000"/>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0" name="TextBox 179">
            <a:extLst>
              <a:ext uri="{FF2B5EF4-FFF2-40B4-BE49-F238E27FC236}">
                <a16:creationId xmlns:a16="http://schemas.microsoft.com/office/drawing/2014/main" id="{DE373858-57C6-EED3-5B63-13FD58BA6BA7}"/>
              </a:ext>
            </a:extLst>
          </p:cNvPr>
          <p:cNvSpPr txBox="1"/>
          <p:nvPr/>
        </p:nvSpPr>
        <p:spPr>
          <a:xfrm>
            <a:off x="10743641" y="2920160"/>
            <a:ext cx="795890" cy="369332"/>
          </a:xfrm>
          <a:prstGeom prst="rect">
            <a:avLst/>
          </a:prstGeom>
          <a:noFill/>
        </p:spPr>
        <p:txBody>
          <a:bodyPr wrap="square" rtlCol="0">
            <a:spAutoFit/>
          </a:bodyPr>
          <a:lstStyle/>
          <a:p>
            <a:r>
              <a:rPr lang="en-IN" dirty="0"/>
              <a:t>2.55%</a:t>
            </a:r>
          </a:p>
        </p:txBody>
      </p:sp>
      <p:sp>
        <p:nvSpPr>
          <p:cNvPr id="181" name="TextBox 180">
            <a:extLst>
              <a:ext uri="{FF2B5EF4-FFF2-40B4-BE49-F238E27FC236}">
                <a16:creationId xmlns:a16="http://schemas.microsoft.com/office/drawing/2014/main" id="{3B1A1836-C79C-6298-CE18-60341CDAB06C}"/>
              </a:ext>
            </a:extLst>
          </p:cNvPr>
          <p:cNvSpPr txBox="1"/>
          <p:nvPr/>
        </p:nvSpPr>
        <p:spPr>
          <a:xfrm>
            <a:off x="10727336" y="2231252"/>
            <a:ext cx="795890" cy="369332"/>
          </a:xfrm>
          <a:prstGeom prst="rect">
            <a:avLst/>
          </a:prstGeom>
          <a:noFill/>
        </p:spPr>
        <p:txBody>
          <a:bodyPr wrap="square" rtlCol="0">
            <a:spAutoFit/>
          </a:bodyPr>
          <a:lstStyle/>
          <a:p>
            <a:r>
              <a:rPr lang="en-IN" dirty="0"/>
              <a:t>1.27%</a:t>
            </a:r>
          </a:p>
        </p:txBody>
      </p:sp>
      <p:sp>
        <p:nvSpPr>
          <p:cNvPr id="183" name="TextBox 182">
            <a:extLst>
              <a:ext uri="{FF2B5EF4-FFF2-40B4-BE49-F238E27FC236}">
                <a16:creationId xmlns:a16="http://schemas.microsoft.com/office/drawing/2014/main" id="{6F491A23-7667-DB16-BD99-B837E21BC2A9}"/>
              </a:ext>
            </a:extLst>
          </p:cNvPr>
          <p:cNvSpPr txBox="1"/>
          <p:nvPr/>
        </p:nvSpPr>
        <p:spPr>
          <a:xfrm>
            <a:off x="10750540" y="3662961"/>
            <a:ext cx="795890" cy="369332"/>
          </a:xfrm>
          <a:prstGeom prst="rect">
            <a:avLst/>
          </a:prstGeom>
          <a:noFill/>
        </p:spPr>
        <p:txBody>
          <a:bodyPr wrap="square" rtlCol="0">
            <a:spAutoFit/>
          </a:bodyPr>
          <a:lstStyle/>
          <a:p>
            <a:r>
              <a:rPr lang="en-IN" dirty="0"/>
              <a:t>   0%</a:t>
            </a:r>
          </a:p>
        </p:txBody>
      </p:sp>
      <p:sp>
        <p:nvSpPr>
          <p:cNvPr id="184" name="TextBox 183">
            <a:extLst>
              <a:ext uri="{FF2B5EF4-FFF2-40B4-BE49-F238E27FC236}">
                <a16:creationId xmlns:a16="http://schemas.microsoft.com/office/drawing/2014/main" id="{C1D3856E-C40A-64D5-7CEF-7805981351CB}"/>
              </a:ext>
            </a:extLst>
          </p:cNvPr>
          <p:cNvSpPr txBox="1"/>
          <p:nvPr/>
        </p:nvSpPr>
        <p:spPr>
          <a:xfrm>
            <a:off x="8448730" y="2301344"/>
            <a:ext cx="472379" cy="215444"/>
          </a:xfrm>
          <a:prstGeom prst="rect">
            <a:avLst/>
          </a:prstGeom>
          <a:noFill/>
        </p:spPr>
        <p:txBody>
          <a:bodyPr wrap="square" rtlCol="0">
            <a:spAutoFit/>
          </a:bodyPr>
          <a:lstStyle/>
          <a:p>
            <a:r>
              <a:rPr lang="en-IN" sz="800" dirty="0"/>
              <a:t>18 %</a:t>
            </a:r>
          </a:p>
        </p:txBody>
      </p:sp>
      <p:sp>
        <p:nvSpPr>
          <p:cNvPr id="185" name="TextBox 184">
            <a:extLst>
              <a:ext uri="{FF2B5EF4-FFF2-40B4-BE49-F238E27FC236}">
                <a16:creationId xmlns:a16="http://schemas.microsoft.com/office/drawing/2014/main" id="{D91E6EB2-4C87-07B5-B736-C9235EFDC69D}"/>
              </a:ext>
            </a:extLst>
          </p:cNvPr>
          <p:cNvSpPr txBox="1"/>
          <p:nvPr/>
        </p:nvSpPr>
        <p:spPr>
          <a:xfrm>
            <a:off x="8518854" y="3030650"/>
            <a:ext cx="472379" cy="215444"/>
          </a:xfrm>
          <a:prstGeom prst="rect">
            <a:avLst/>
          </a:prstGeom>
          <a:noFill/>
        </p:spPr>
        <p:txBody>
          <a:bodyPr wrap="square" rtlCol="0">
            <a:spAutoFit/>
          </a:bodyPr>
          <a:lstStyle/>
          <a:p>
            <a:r>
              <a:rPr lang="en-IN" sz="800" dirty="0"/>
              <a:t>35 %</a:t>
            </a:r>
          </a:p>
        </p:txBody>
      </p:sp>
      <p:sp>
        <p:nvSpPr>
          <p:cNvPr id="186" name="TextBox 185">
            <a:extLst>
              <a:ext uri="{FF2B5EF4-FFF2-40B4-BE49-F238E27FC236}">
                <a16:creationId xmlns:a16="http://schemas.microsoft.com/office/drawing/2014/main" id="{6735800E-3F8C-FBFE-A95D-C3116FB4F3EC}"/>
              </a:ext>
            </a:extLst>
          </p:cNvPr>
          <p:cNvSpPr txBox="1"/>
          <p:nvPr/>
        </p:nvSpPr>
        <p:spPr>
          <a:xfrm>
            <a:off x="8621735" y="3756595"/>
            <a:ext cx="472379" cy="215444"/>
          </a:xfrm>
          <a:prstGeom prst="rect">
            <a:avLst/>
          </a:prstGeom>
          <a:noFill/>
        </p:spPr>
        <p:txBody>
          <a:bodyPr wrap="square" rtlCol="0">
            <a:spAutoFit/>
          </a:bodyPr>
          <a:lstStyle/>
          <a:p>
            <a:r>
              <a:rPr lang="en-IN" sz="800" dirty="0"/>
              <a:t>47 %</a:t>
            </a:r>
          </a:p>
        </p:txBody>
      </p:sp>
      <p:sp>
        <p:nvSpPr>
          <p:cNvPr id="198" name="Oval 197">
            <a:extLst>
              <a:ext uri="{FF2B5EF4-FFF2-40B4-BE49-F238E27FC236}">
                <a16:creationId xmlns:a16="http://schemas.microsoft.com/office/drawing/2014/main" id="{7249BBD2-0932-D1A1-FEDF-65E5D969EF88}"/>
              </a:ext>
            </a:extLst>
          </p:cNvPr>
          <p:cNvSpPr/>
          <p:nvPr/>
        </p:nvSpPr>
        <p:spPr>
          <a:xfrm>
            <a:off x="746093" y="5128272"/>
            <a:ext cx="1130558" cy="49244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t>Blocker</a:t>
            </a:r>
          </a:p>
        </p:txBody>
      </p:sp>
      <p:sp>
        <p:nvSpPr>
          <p:cNvPr id="199" name="Oval 198">
            <a:extLst>
              <a:ext uri="{FF2B5EF4-FFF2-40B4-BE49-F238E27FC236}">
                <a16:creationId xmlns:a16="http://schemas.microsoft.com/office/drawing/2014/main" id="{149CBAE1-6627-B248-546F-FFB63ABA1E4A}"/>
              </a:ext>
            </a:extLst>
          </p:cNvPr>
          <p:cNvSpPr/>
          <p:nvPr/>
        </p:nvSpPr>
        <p:spPr>
          <a:xfrm>
            <a:off x="4684677" y="5128272"/>
            <a:ext cx="1141973" cy="454694"/>
          </a:xfrm>
          <a:prstGeom prst="ellips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t>Critical</a:t>
            </a:r>
          </a:p>
        </p:txBody>
      </p:sp>
      <p:sp>
        <p:nvSpPr>
          <p:cNvPr id="200" name="Oval 199">
            <a:extLst>
              <a:ext uri="{FF2B5EF4-FFF2-40B4-BE49-F238E27FC236}">
                <a16:creationId xmlns:a16="http://schemas.microsoft.com/office/drawing/2014/main" id="{040CC30F-A67E-A79A-7BF4-A45E93B24A23}"/>
              </a:ext>
            </a:extLst>
          </p:cNvPr>
          <p:cNvSpPr/>
          <p:nvPr/>
        </p:nvSpPr>
        <p:spPr>
          <a:xfrm>
            <a:off x="2021357" y="5124349"/>
            <a:ext cx="1141973" cy="467040"/>
          </a:xfrm>
          <a:prstGeom prst="ellipse">
            <a:avLst/>
          </a:prstGeom>
          <a:solidFill>
            <a:srgbClr val="B3BC3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t>Major</a:t>
            </a:r>
          </a:p>
        </p:txBody>
      </p:sp>
      <p:sp>
        <p:nvSpPr>
          <p:cNvPr id="201" name="Oval 200">
            <a:extLst>
              <a:ext uri="{FF2B5EF4-FFF2-40B4-BE49-F238E27FC236}">
                <a16:creationId xmlns:a16="http://schemas.microsoft.com/office/drawing/2014/main" id="{DA783441-CA11-C0CB-C614-802FACFB3A9D}"/>
              </a:ext>
            </a:extLst>
          </p:cNvPr>
          <p:cNvSpPr/>
          <p:nvPr/>
        </p:nvSpPr>
        <p:spPr>
          <a:xfrm>
            <a:off x="3268293" y="5118561"/>
            <a:ext cx="1271678" cy="464405"/>
          </a:xfrm>
          <a:prstGeom prst="ellipse">
            <a:avLst/>
          </a:prstGeom>
          <a:solidFill>
            <a:srgbClr val="6E986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t>Minor</a:t>
            </a:r>
          </a:p>
        </p:txBody>
      </p:sp>
    </p:spTree>
    <p:extLst>
      <p:ext uri="{BB962C8B-B14F-4D97-AF65-F5344CB8AC3E}">
        <p14:creationId xmlns:p14="http://schemas.microsoft.com/office/powerpoint/2010/main" val="31761366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7E347D20-83CF-4765-A959-68F510CE976E}"/>
              </a:ext>
            </a:extLst>
          </p:cNvPr>
          <p:cNvSpPr>
            <a:spLocks noGrp="1"/>
          </p:cNvSpPr>
          <p:nvPr>
            <p:ph type="title" idx="4294967295"/>
          </p:nvPr>
        </p:nvSpPr>
        <p:spPr>
          <a:xfrm>
            <a:off x="0" y="365125"/>
            <a:ext cx="10515600" cy="1325563"/>
          </a:xfrm>
        </p:spPr>
        <p:txBody>
          <a:bodyPr/>
          <a:lstStyle/>
          <a:p>
            <a:r>
              <a:rPr lang="en-US" dirty="0"/>
              <a:t>Balanced scorecard slide 10</a:t>
            </a:r>
          </a:p>
        </p:txBody>
      </p:sp>
      <p:pic>
        <p:nvPicPr>
          <p:cNvPr id="5" name="Picture 4">
            <a:extLst>
              <a:ext uri="{FF2B5EF4-FFF2-40B4-BE49-F238E27FC236}">
                <a16:creationId xmlns:a16="http://schemas.microsoft.com/office/drawing/2014/main" id="{35AE457D-0397-41A5-A1CF-4C80622841D7}"/>
              </a:ext>
              <a:ext uri="{C183D7F6-B498-43B3-948B-1728B52AA6E4}">
                <adec:decorative xmlns:adec="http://schemas.microsoft.com/office/drawing/2017/decorative" val="1"/>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a:stretch/>
        </p:blipFill>
        <p:spPr>
          <a:xfrm>
            <a:off x="292100" y="362320"/>
            <a:ext cx="11607800" cy="6133360"/>
          </a:xfrm>
          <a:prstGeom prst="rect">
            <a:avLst/>
          </a:prstGeom>
        </p:spPr>
      </p:pic>
      <p:sp>
        <p:nvSpPr>
          <p:cNvPr id="6" name="Rectangle 5">
            <a:extLst>
              <a:ext uri="{FF2B5EF4-FFF2-40B4-BE49-F238E27FC236}">
                <a16:creationId xmlns:a16="http://schemas.microsoft.com/office/drawing/2014/main" id="{3016AF48-2AA8-4B78-82AB-CE8B9E71F21F}"/>
              </a:ext>
              <a:ext uri="{C183D7F6-B498-43B3-948B-1728B52AA6E4}">
                <adec:decorative xmlns:adec="http://schemas.microsoft.com/office/drawing/2017/decorative" val="1"/>
              </a:ext>
            </a:extLst>
          </p:cNvPr>
          <p:cNvSpPr/>
          <p:nvPr/>
        </p:nvSpPr>
        <p:spPr>
          <a:xfrm>
            <a:off x="0" y="1701800"/>
            <a:ext cx="12192000" cy="34544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DC4CCBA-12AD-4433-A381-A03661E3D927}"/>
              </a:ext>
            </a:extLst>
          </p:cNvPr>
          <p:cNvSpPr txBox="1"/>
          <p:nvPr/>
        </p:nvSpPr>
        <p:spPr>
          <a:xfrm>
            <a:off x="3202669" y="2967335"/>
            <a:ext cx="5786662" cy="923330"/>
          </a:xfrm>
          <a:prstGeom prst="rect">
            <a:avLst/>
          </a:prstGeom>
          <a:noFill/>
        </p:spPr>
        <p:txBody>
          <a:bodyPr wrap="square" lIns="0" tIns="0" rIns="0" bIns="0" rtlCol="0" anchor="ctr">
            <a:spAutoFit/>
          </a:bodyPr>
          <a:lstStyle/>
          <a:p>
            <a:pPr algn="ctr"/>
            <a:r>
              <a:rPr lang="en-US" sz="6000" b="1" dirty="0">
                <a:solidFill>
                  <a:schemeClr val="bg1"/>
                </a:solidFill>
                <a:latin typeface="+mj-lt"/>
              </a:rPr>
              <a:t>THANK</a:t>
            </a:r>
            <a:r>
              <a:rPr lang="en-US" sz="6000" dirty="0">
                <a:solidFill>
                  <a:schemeClr val="bg1"/>
                </a:solidFill>
                <a:latin typeface="+mj-lt"/>
              </a:rPr>
              <a:t> YOU</a:t>
            </a:r>
            <a:endParaRPr lang="en-US" sz="6600" dirty="0">
              <a:solidFill>
                <a:schemeClr val="bg1"/>
              </a:solidFill>
              <a:latin typeface="+mj-lt"/>
            </a:endParaRPr>
          </a:p>
        </p:txBody>
      </p:sp>
      <p:sp>
        <p:nvSpPr>
          <p:cNvPr id="7" name="Rectangle 6">
            <a:hlinkClick r:id="rId5"/>
            <a:extLst>
              <a:ext uri="{FF2B5EF4-FFF2-40B4-BE49-F238E27FC236}">
                <a16:creationId xmlns:a16="http://schemas.microsoft.com/office/drawing/2014/main" id="{FD739A43-7308-4A45-800C-2B124CABFA5F}"/>
              </a:ext>
              <a:ext uri="{C183D7F6-B498-43B3-948B-1728B52AA6E4}">
                <adec:decorative xmlns:adec="http://schemas.microsoft.com/office/drawing/2017/decorative" val="1"/>
              </a:ext>
            </a:extLst>
          </p:cNvPr>
          <p:cNvSpPr/>
          <p:nvPr/>
        </p:nvSpPr>
        <p:spPr>
          <a:xfrm>
            <a:off x="5118100" y="0"/>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CE1D692F-8C4B-47E6-B367-1CB302E31A6B}"/>
              </a:ext>
              <a:ext uri="{C183D7F6-B498-43B3-948B-1728B52AA6E4}">
                <adec:decorative xmlns:adec="http://schemas.microsoft.com/office/drawing/2017/decorative" val="1"/>
              </a:ext>
            </a:extLst>
          </p:cNvPr>
          <p:cNvSpPr/>
          <p:nvPr/>
        </p:nvSpPr>
        <p:spPr>
          <a:xfrm>
            <a:off x="5118100" y="5863595"/>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09209423"/>
      </p:ext>
    </p:extLst>
  </p:cSld>
  <p:clrMapOvr>
    <a:masterClrMapping/>
  </p:clrMapOvr>
</p:sld>
</file>

<file path=ppt/theme/theme1.xml><?xml version="1.0" encoding="utf-8"?>
<a:theme xmlns:a="http://schemas.openxmlformats.org/drawingml/2006/main" name="Office Theme">
  <a:themeElements>
    <a:clrScheme name="McD color scheme">
      <a:dk1>
        <a:sysClr val="windowText" lastClr="000000"/>
      </a:dk1>
      <a:lt1>
        <a:sysClr val="window" lastClr="FFFFFF"/>
      </a:lt1>
      <a:dk2>
        <a:srgbClr val="44546A"/>
      </a:dk2>
      <a:lt2>
        <a:srgbClr val="E7E6E6"/>
      </a:lt2>
      <a:accent1>
        <a:srgbClr val="E31737"/>
      </a:accent1>
      <a:accent2>
        <a:srgbClr val="FFC427"/>
      </a:accent2>
      <a:accent3>
        <a:srgbClr val="B4D78E"/>
      </a:accent3>
      <a:accent4>
        <a:srgbClr val="749CD3"/>
      </a:accent4>
      <a:accent5>
        <a:srgbClr val="4472C4"/>
      </a:accent5>
      <a:accent6>
        <a:srgbClr val="70AD47"/>
      </a:accent6>
      <a:hlink>
        <a:srgbClr val="0563C1"/>
      </a:hlink>
      <a:folHlink>
        <a:srgbClr val="954F72"/>
      </a:folHlink>
    </a:clrScheme>
    <a:fontScheme name="Modern 04">
      <a:majorFont>
        <a:latin typeface="Century Gothic"/>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89048086_win32_partially" id="{19AF56B3-7F1C-40D5-9734-654D493A6D09}" vid="{F9F14382-8FB4-49A6-A43D-3F3900D1CD3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C03986E7-BBBA-4E0B-9644-BCA74B964A1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AD23832-4FF3-481A-BF21-E685DF749377}">
  <ds:schemaRefs>
    <ds:schemaRef ds:uri="http://schemas.microsoft.com/sharepoint/v3/contenttype/forms"/>
  </ds:schemaRefs>
</ds:datastoreItem>
</file>

<file path=customXml/itemProps3.xml><?xml version="1.0" encoding="utf-8"?>
<ds:datastoreItem xmlns:ds="http://schemas.openxmlformats.org/officeDocument/2006/customXml" ds:itemID="{1024ABD0-81DD-4E89-ADBD-FD03EEA4B679}">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Balanced scorecard, from 24Slides</Template>
  <TotalTime>1193</TotalTime>
  <Words>774</Words>
  <Application>Microsoft Office PowerPoint</Application>
  <PresentationFormat>Widescreen</PresentationFormat>
  <Paragraphs>148</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Century Gothic</vt:lpstr>
      <vt:lpstr>Wingdings</vt:lpstr>
      <vt:lpstr>Office Theme</vt:lpstr>
      <vt:lpstr>Balanced scorecard slide 1</vt:lpstr>
      <vt:lpstr>Balanced scorecard slide 2</vt:lpstr>
      <vt:lpstr>Balanced scorecard slide 8</vt:lpstr>
      <vt:lpstr>Balanced scorecard slide 4</vt:lpstr>
      <vt:lpstr>Balanced scorecard slide 2</vt:lpstr>
      <vt:lpstr>Balanced scorecard slide 3</vt:lpstr>
      <vt:lpstr>Balanced scorecard slide 7</vt:lpstr>
      <vt:lpstr>Balanced scorecard slide 5</vt:lpstr>
      <vt:lpstr>Balanced scorecard 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Gagan Goel</dc:creator>
  <cp:lastModifiedBy>Gagan Goel</cp:lastModifiedBy>
  <cp:revision>14</cp:revision>
  <dcterms:created xsi:type="dcterms:W3CDTF">2024-07-20T12:59:22Z</dcterms:created>
  <dcterms:modified xsi:type="dcterms:W3CDTF">2024-07-21T08:53:15Z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